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7"/>
  </p:notesMasterIdLst>
  <p:sldIdLst>
    <p:sldId id="257" r:id="rId2"/>
    <p:sldId id="1440" r:id="rId3"/>
    <p:sldId id="1443" r:id="rId4"/>
    <p:sldId id="1444" r:id="rId5"/>
    <p:sldId id="1445" r:id="rId6"/>
    <p:sldId id="1446" r:id="rId7"/>
    <p:sldId id="1389" r:id="rId8"/>
    <p:sldId id="1441" r:id="rId9"/>
    <p:sldId id="1442" r:id="rId10"/>
    <p:sldId id="1448" r:id="rId11"/>
    <p:sldId id="1449" r:id="rId12"/>
    <p:sldId id="1450" r:id="rId13"/>
    <p:sldId id="1451" r:id="rId14"/>
    <p:sldId id="1452" r:id="rId15"/>
    <p:sldId id="1453" r:id="rId16"/>
    <p:sldId id="1454" r:id="rId17"/>
    <p:sldId id="1455" r:id="rId18"/>
    <p:sldId id="1456" r:id="rId19"/>
    <p:sldId id="1457" r:id="rId20"/>
    <p:sldId id="1458" r:id="rId21"/>
    <p:sldId id="1459" r:id="rId22"/>
    <p:sldId id="1460" r:id="rId23"/>
    <p:sldId id="1461" r:id="rId24"/>
    <p:sldId id="1462" r:id="rId25"/>
    <p:sldId id="1463" r:id="rId26"/>
    <p:sldId id="1464" r:id="rId27"/>
    <p:sldId id="1465" r:id="rId28"/>
    <p:sldId id="1466" r:id="rId29"/>
    <p:sldId id="1467" r:id="rId30"/>
    <p:sldId id="1468" r:id="rId31"/>
    <p:sldId id="1469" r:id="rId32"/>
    <p:sldId id="1470" r:id="rId33"/>
    <p:sldId id="1473" r:id="rId34"/>
    <p:sldId id="1474" r:id="rId35"/>
    <p:sldId id="1475" r:id="rId36"/>
    <p:sldId id="1476" r:id="rId37"/>
    <p:sldId id="1477" r:id="rId38"/>
    <p:sldId id="1478" r:id="rId39"/>
    <p:sldId id="1481" r:id="rId40"/>
    <p:sldId id="1482" r:id="rId41"/>
    <p:sldId id="1483" r:id="rId42"/>
    <p:sldId id="1398" r:id="rId43"/>
    <p:sldId id="1525" r:id="rId44"/>
    <p:sldId id="1498" r:id="rId45"/>
    <p:sldId id="1524" r:id="rId46"/>
    <p:sldId id="1500" r:id="rId47"/>
    <p:sldId id="1527" r:id="rId48"/>
    <p:sldId id="1526" r:id="rId49"/>
    <p:sldId id="1529" r:id="rId50"/>
    <p:sldId id="1530" r:id="rId51"/>
    <p:sldId id="1528" r:id="rId52"/>
    <p:sldId id="1502" r:id="rId53"/>
    <p:sldId id="1532" r:id="rId54"/>
    <p:sldId id="1531" r:id="rId55"/>
    <p:sldId id="1533" r:id="rId56"/>
    <p:sldId id="1503" r:id="rId57"/>
    <p:sldId id="1504" r:id="rId58"/>
    <p:sldId id="1505" r:id="rId59"/>
    <p:sldId id="1547" r:id="rId60"/>
    <p:sldId id="719" r:id="rId61"/>
    <p:sldId id="1535" r:id="rId62"/>
    <p:sldId id="1534" r:id="rId63"/>
    <p:sldId id="1537" r:id="rId64"/>
    <p:sldId id="1536" r:id="rId65"/>
    <p:sldId id="1538" r:id="rId66"/>
    <p:sldId id="1506" r:id="rId67"/>
    <p:sldId id="1492" r:id="rId68"/>
    <p:sldId id="1539" r:id="rId69"/>
    <p:sldId id="1485" r:id="rId70"/>
    <p:sldId id="1541" r:id="rId71"/>
    <p:sldId id="1484" r:id="rId72"/>
    <p:sldId id="1542" r:id="rId73"/>
    <p:sldId id="1540" r:id="rId74"/>
    <p:sldId id="1548" r:id="rId75"/>
    <p:sldId id="1507" r:id="rId76"/>
    <p:sldId id="1544" r:id="rId77"/>
    <p:sldId id="1543" r:id="rId78"/>
    <p:sldId id="1508" r:id="rId79"/>
    <p:sldId id="1546" r:id="rId80"/>
    <p:sldId id="1545" r:id="rId81"/>
    <p:sldId id="1550" r:id="rId82"/>
    <p:sldId id="1549" r:id="rId83"/>
    <p:sldId id="1488" r:id="rId84"/>
    <p:sldId id="1489" r:id="rId85"/>
    <p:sldId id="1490" r:id="rId86"/>
    <p:sldId id="1491" r:id="rId87"/>
    <p:sldId id="1551" r:id="rId88"/>
    <p:sldId id="1509" r:id="rId89"/>
    <p:sldId id="1510" r:id="rId90"/>
    <p:sldId id="1438" r:id="rId91"/>
    <p:sldId id="1439" r:id="rId92"/>
    <p:sldId id="1495" r:id="rId93"/>
    <p:sldId id="652" r:id="rId94"/>
    <p:sldId id="653" r:id="rId95"/>
    <p:sldId id="654" r:id="rId96"/>
    <p:sldId id="655" r:id="rId97"/>
    <p:sldId id="656" r:id="rId98"/>
    <p:sldId id="657" r:id="rId99"/>
    <p:sldId id="869" r:id="rId100"/>
    <p:sldId id="982" r:id="rId101"/>
    <p:sldId id="984" r:id="rId102"/>
    <p:sldId id="983" r:id="rId103"/>
    <p:sldId id="1511" r:id="rId104"/>
    <p:sldId id="1558" r:id="rId105"/>
    <p:sldId id="355" r:id="rId106"/>
    <p:sldId id="1559" r:id="rId107"/>
    <p:sldId id="356" r:id="rId108"/>
    <p:sldId id="1561" r:id="rId109"/>
    <p:sldId id="1562" r:id="rId110"/>
    <p:sldId id="1560" r:id="rId111"/>
    <p:sldId id="1564" r:id="rId112"/>
    <p:sldId id="1563" r:id="rId113"/>
    <p:sldId id="1565" r:id="rId114"/>
    <p:sldId id="1566" r:id="rId115"/>
    <p:sldId id="366" r:id="rId116"/>
    <p:sldId id="1567" r:id="rId117"/>
    <p:sldId id="1568" r:id="rId118"/>
    <p:sldId id="1512" r:id="rId119"/>
    <p:sldId id="1552" r:id="rId120"/>
    <p:sldId id="1513" r:id="rId121"/>
    <p:sldId id="1514" r:id="rId122"/>
    <p:sldId id="1553" r:id="rId123"/>
    <p:sldId id="1554" r:id="rId124"/>
    <p:sldId id="1515" r:id="rId125"/>
    <p:sldId id="1555" r:id="rId126"/>
    <p:sldId id="1516" r:id="rId127"/>
    <p:sldId id="1517" r:id="rId128"/>
    <p:sldId id="1556" r:id="rId129"/>
    <p:sldId id="1518" r:id="rId130"/>
    <p:sldId id="1519" r:id="rId131"/>
    <p:sldId id="1520" r:id="rId132"/>
    <p:sldId id="1521" r:id="rId133"/>
    <p:sldId id="1569" r:id="rId134"/>
    <p:sldId id="1523" r:id="rId135"/>
    <p:sldId id="1386" r:id="rId136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651" autoAdjust="0"/>
    <p:restoredTop sz="92579" autoAdjust="0"/>
  </p:normalViewPr>
  <p:slideViewPr>
    <p:cSldViewPr snapToGrid="0">
      <p:cViewPr varScale="1">
        <p:scale>
          <a:sx n="67" d="100"/>
          <a:sy n="67" d="100"/>
        </p:scale>
        <p:origin x="79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presProps" Target="presProps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viewProps" Target="view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E9D973-2F9E-4722-8AAB-CA43EE71FB63}" type="datetimeFigureOut">
              <a:rPr lang="pt-BR" smtClean="0"/>
              <a:t>20/10/2021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02D8F9-62A4-4184-A8C0-50E34AB2A19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613722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2D8F9-62A4-4184-A8C0-50E34AB2A19A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917225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2D8F9-62A4-4184-A8C0-50E34AB2A19A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137209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2D8F9-62A4-4184-A8C0-50E34AB2A19A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664245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2D8F9-62A4-4184-A8C0-50E34AB2A19A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110015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2D8F9-62A4-4184-A8C0-50E34AB2A19A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035841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2D8F9-62A4-4184-A8C0-50E34AB2A19A}" type="slidenum">
              <a:rPr lang="pt-BR" smtClean="0"/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318337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2D8F9-62A4-4184-A8C0-50E34AB2A19A}" type="slidenum">
              <a:rPr lang="pt-BR" smtClean="0"/>
              <a:t>24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617936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2D8F9-62A4-4184-A8C0-50E34AB2A19A}" type="slidenum">
              <a:rPr lang="pt-BR" smtClean="0"/>
              <a:t>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756811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2D8F9-62A4-4184-A8C0-50E34AB2A19A}" type="slidenum">
              <a:rPr lang="pt-BR" smtClean="0"/>
              <a:t>26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1035052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2D8F9-62A4-4184-A8C0-50E34AB2A19A}" type="slidenum">
              <a:rPr lang="pt-BR" smtClean="0"/>
              <a:t>27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019630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2D8F9-62A4-4184-A8C0-50E34AB2A19A}" type="slidenum">
              <a:rPr lang="pt-BR" smtClean="0"/>
              <a:t>28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836752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2D8F9-62A4-4184-A8C0-50E34AB2A19A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7046197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2D8F9-62A4-4184-A8C0-50E34AB2A19A}" type="slidenum">
              <a:rPr lang="pt-BR" smtClean="0"/>
              <a:t>29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5418994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2D8F9-62A4-4184-A8C0-50E34AB2A19A}" type="slidenum">
              <a:rPr lang="pt-BR" smtClean="0"/>
              <a:t>30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0011150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2D8F9-62A4-4184-A8C0-50E34AB2A19A}" type="slidenum">
              <a:rPr lang="pt-BR" smtClean="0"/>
              <a:t>31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4531561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2D8F9-62A4-4184-A8C0-50E34AB2A19A}" type="slidenum">
              <a:rPr lang="pt-BR" smtClean="0"/>
              <a:t>32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4548604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2D8F9-62A4-4184-A8C0-50E34AB2A19A}" type="slidenum">
              <a:rPr lang="pt-BR" smtClean="0"/>
              <a:t>33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3465201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2D8F9-62A4-4184-A8C0-50E34AB2A19A}" type="slidenum">
              <a:rPr lang="pt-BR" smtClean="0"/>
              <a:t>34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0827578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2D8F9-62A4-4184-A8C0-50E34AB2A19A}" type="slidenum">
              <a:rPr lang="pt-BR" smtClean="0"/>
              <a:t>35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9567021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2D8F9-62A4-4184-A8C0-50E34AB2A19A}" type="slidenum">
              <a:rPr lang="pt-BR" smtClean="0"/>
              <a:t>36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7117716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2D8F9-62A4-4184-A8C0-50E34AB2A19A}" type="slidenum">
              <a:rPr lang="pt-BR" smtClean="0"/>
              <a:t>37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657251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2D8F9-62A4-4184-A8C0-50E34AB2A19A}" type="slidenum">
              <a:rPr lang="pt-BR" smtClean="0"/>
              <a:t>38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945234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2D8F9-62A4-4184-A8C0-50E34AB2A19A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9722739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2D8F9-62A4-4184-A8C0-50E34AB2A19A}" type="slidenum">
              <a:rPr lang="pt-BR" smtClean="0"/>
              <a:t>39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6243841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2D8F9-62A4-4184-A8C0-50E34AB2A19A}" type="slidenum">
              <a:rPr lang="pt-BR" smtClean="0"/>
              <a:t>40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1408539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2D8F9-62A4-4184-A8C0-50E34AB2A19A}" type="slidenum">
              <a:rPr lang="pt-BR" smtClean="0"/>
              <a:t>41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147949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2D8F9-62A4-4184-A8C0-50E34AB2A19A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203774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2D8F9-62A4-4184-A8C0-50E34AB2A19A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704136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2D8F9-62A4-4184-A8C0-50E34AB2A19A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854178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2D8F9-62A4-4184-A8C0-50E34AB2A19A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980873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2D8F9-62A4-4184-A8C0-50E34AB2A19A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658920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2D8F9-62A4-4184-A8C0-50E34AB2A19A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367305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D4B54D-6CC4-4F09-A912-9EC18D6BEA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B4CE54D-9C74-4835-A237-E095CB0609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B9FC73D-9540-4C66-BF08-42A5C99792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B415A-F25A-4332-9848-7A56C68D569C}" type="datetime1">
              <a:rPr lang="pt-BR" smtClean="0"/>
              <a:t>20/10/2021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87FB4B4-1587-4780-B85C-0158CFAB8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5B55DC8-BBC9-4FCC-9002-09B3FF8C4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5CF5-DD80-4FB2-8D05-C9155122F02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998656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D4F7A4-BF0F-46C2-AB2A-C0315F467E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844A2F42-C0CD-49C1-9F23-B106404739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9ACD92C-DD49-4065-986A-866260A702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43092-10A2-4B9E-8307-C5C98EDCEBAC}" type="datetime1">
              <a:rPr lang="pt-BR" smtClean="0"/>
              <a:t>20/10/2021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D310051-C771-4B13-AC0B-EB94546D20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BBB6510-43FF-4D46-B836-E8F1ACCA2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5CF5-DD80-4FB2-8D05-C9155122F02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033382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773CB8D9-8C6F-483A-AC4E-319F2204E72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344333D3-F09C-4EA1-B335-3016936736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C3B7CEB-3FFE-4DB1-BA47-95CF9E097A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5246B-F8A2-4C3C-809C-78990CE1E178}" type="datetime1">
              <a:rPr lang="pt-BR" smtClean="0"/>
              <a:t>20/10/2021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20A99EB-58F7-41F4-AE6D-D158AC9A53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F054041-B30C-4BFB-B404-492B17582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5CF5-DD80-4FB2-8D05-C9155122F02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216870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A267B2-A157-4B85-B22D-1941C761C4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346331A-7957-49E5-8FF8-AFDA7BB6FC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ACC25E9-833F-40CB-9D86-5115CCB7DE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7E96E9-3415-4654-B045-048CE022F041}" type="datetime1">
              <a:rPr lang="pt-BR" smtClean="0"/>
              <a:t>20/10/2021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A88A0BB-FD0B-4760-AD13-A01C2BFC6C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43F6640-FD94-4093-8763-3AE0B53EFB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5CF5-DD80-4FB2-8D05-C9155122F02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700892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F1329C-004C-40BF-A3B8-01EB43548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773B2B7-2C6B-4262-B7CF-60C20E3BA8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CEA1C8C-A263-4D8F-B647-9931CC02E1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450D0-CA63-4DAE-BFA6-383E70328C5D}" type="datetime1">
              <a:rPr lang="pt-BR" smtClean="0"/>
              <a:t>20/10/2021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5986A41-DBB2-4DB9-B2E7-D846D204DC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8CDA303-0B6E-49C3-BA8B-FEC21E0803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5CF5-DD80-4FB2-8D05-C9155122F02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197082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D6727B7-155C-46AC-97C2-B67548A17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A468A9B-B5DE-47BD-9DCC-6729858D4F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6DFEC802-0F43-497B-AB37-30ED3C6505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B7F0252-D8FF-4164-AF8E-96247F4BB2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C6BC46-B7AA-44AA-8CC8-6BA0E6BDBC41}" type="datetime1">
              <a:rPr lang="pt-BR" smtClean="0"/>
              <a:t>20/10/2021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D3A85E72-FBC1-42EA-BF2C-3D50E9FBFE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23B3CB9F-3B18-41F0-A449-0D0746FFA8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5CF5-DD80-4FB2-8D05-C9155122F02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719079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09F7F8-A560-400F-8BCA-37948469E9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23CB0A5-5482-4099-8004-2C3CB40AA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187EB1D-8CBC-4DB7-BAD9-977B005646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8F2AF5DC-3035-4AE1-8EAD-6AE5E759E9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1C0BE162-D062-4A9C-9F85-7985B3EB47E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5C8C2E62-BD30-4235-8873-1836349321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70E7EB-5593-4C3D-87B7-4094813EEFD6}" type="datetime1">
              <a:rPr lang="pt-BR" smtClean="0"/>
              <a:t>20/10/2021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EEF5C58D-1607-4918-9DED-5BD0673A3B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CFA2B8E0-0876-4D39-9B92-F5DB6ED34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5CF5-DD80-4FB2-8D05-C9155122F02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649295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6011BB-53E6-4CF4-9C88-772FFC078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36019E0F-C02E-4872-8FFC-68FFEB87EE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A9D84-2AB5-4036-A434-B7004A828AE4}" type="datetime1">
              <a:rPr lang="pt-BR" smtClean="0"/>
              <a:t>20/10/2021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E1E94A50-BD58-4408-A003-E53C90186D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3BEBF96-7827-4E69-B5EB-FFEFB863B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5CF5-DD80-4FB2-8D05-C9155122F02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035264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FC6ECBFB-5CE8-421A-9298-C310288BE8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38A99-7CA7-4C69-85F8-0000C793C444}" type="datetime1">
              <a:rPr lang="pt-BR" smtClean="0"/>
              <a:t>20/10/2021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7CFB0A32-0DCB-4DFF-8D34-42831F2C1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A0A6431-B09C-4E9C-BFA5-AC1D541EF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5CF5-DD80-4FB2-8D05-C9155122F02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17873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7A2881-4168-4ED5-AA07-8AC1281AAB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A28882C-B32F-4945-8A46-964009A021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FDCF7762-5ABB-4F1A-A071-7C4089FB91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4F8F7F5-B4FB-4496-ACEF-0FA5A3AA57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551CB-D00A-42F0-9FA2-248733874697}" type="datetime1">
              <a:rPr lang="pt-BR" smtClean="0"/>
              <a:t>20/10/2021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7B80088-662F-43DE-8A5B-7C8A9C0056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FF50DA60-331F-44A8-8892-227B10302D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5CF5-DD80-4FB2-8D05-C9155122F02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029896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D0C953-34F4-4862-B639-0F522FE92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28011E7D-F02A-4E2C-AB32-0EC443504EA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384A024D-B825-41EA-9151-34636FA26B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2F3CEB5-A730-42D1-BFE2-D43CBB011C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AF6270-5FA3-4036-8C4D-71E867C6AFE8}" type="datetime1">
              <a:rPr lang="pt-BR" smtClean="0"/>
              <a:t>20/10/2021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8EA26B2-BBE5-4D33-BCCC-575D93AA4C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4994E5D-BA72-4940-96CB-2731C68AA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5CF5-DD80-4FB2-8D05-C9155122F02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239248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EB67BA0B-9AEC-465C-BBB7-94BC84D154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CCB1B14-23CA-4BF8-8003-26E47186DC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E7E2796-6A42-4050-BEF8-C487AB2F1B3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07B9BE-F224-40CF-84EB-9354B6E04D53}" type="datetime1">
              <a:rPr lang="pt-BR" smtClean="0"/>
              <a:t>20/10/2021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8FA8372-8885-4A52-9C84-DA22C26BDF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996E2EC-774E-4B82-A071-657A879570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6A5CF5-DD80-4FB2-8D05-C9155122F02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8649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0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0.png"/><Relationship Id="rId4" Type="http://schemas.openxmlformats.org/officeDocument/2006/relationships/image" Target="../media/image400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0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0.png"/><Relationship Id="rId4" Type="http://schemas.openxmlformats.org/officeDocument/2006/relationships/image" Target="../media/image400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0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0.png"/><Relationship Id="rId4" Type="http://schemas.openxmlformats.org/officeDocument/2006/relationships/image" Target="../media/image400.png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.png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0.png"/><Relationship Id="rId7" Type="http://schemas.openxmlformats.org/officeDocument/2006/relationships/image" Target="../media/image860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7.png"/><Relationship Id="rId5" Type="http://schemas.openxmlformats.org/officeDocument/2006/relationships/image" Target="../media/image136.png"/><Relationship Id="rId4" Type="http://schemas.openxmlformats.org/officeDocument/2006/relationships/image" Target="../media/image135.png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95.png"/><Relationship Id="rId7" Type="http://schemas.openxmlformats.org/officeDocument/2006/relationships/image" Target="../media/image99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107.xml.rels><?xml version="1.0" encoding="UTF-8" standalone="yes"?>
<Relationships xmlns="http://schemas.openxmlformats.org/package/2006/relationships"><Relationship Id="rId7" Type="http://schemas.openxmlformats.org/officeDocument/2006/relationships/image" Target="../media/image140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Relationship Id="rId9" Type="http://schemas.openxmlformats.org/officeDocument/2006/relationships/image" Target="../media/image860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7" Type="http://schemas.openxmlformats.org/officeDocument/2006/relationships/image" Target="../media/image96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image" Target="../media/image102.png"/><Relationship Id="rId7" Type="http://schemas.openxmlformats.org/officeDocument/2006/relationships/image" Target="../media/image96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0.png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102.png"/><Relationship Id="rId7" Type="http://schemas.openxmlformats.org/officeDocument/2006/relationships/image" Target="../media/image107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Relationship Id="rId9" Type="http://schemas.openxmlformats.org/officeDocument/2006/relationships/image" Target="../media/image106.png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102.png"/><Relationship Id="rId7" Type="http://schemas.openxmlformats.org/officeDocument/2006/relationships/image" Target="../media/image107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11" Type="http://schemas.openxmlformats.org/officeDocument/2006/relationships/image" Target="../media/image106.png"/><Relationship Id="rId5" Type="http://schemas.openxmlformats.org/officeDocument/2006/relationships/image" Target="../media/image104.png"/><Relationship Id="rId10" Type="http://schemas.openxmlformats.org/officeDocument/2006/relationships/image" Target="../media/image109.png"/><Relationship Id="rId4" Type="http://schemas.openxmlformats.org/officeDocument/2006/relationships/image" Target="../media/image103.png"/><Relationship Id="rId9" Type="http://schemas.openxmlformats.org/officeDocument/2006/relationships/image" Target="../media/image108.png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102.png"/><Relationship Id="rId7" Type="http://schemas.openxmlformats.org/officeDocument/2006/relationships/image" Target="../media/image107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11" Type="http://schemas.openxmlformats.org/officeDocument/2006/relationships/image" Target="../media/image106.png"/><Relationship Id="rId5" Type="http://schemas.openxmlformats.org/officeDocument/2006/relationships/image" Target="../media/image104.png"/><Relationship Id="rId10" Type="http://schemas.openxmlformats.org/officeDocument/2006/relationships/image" Target="../media/image109.png"/><Relationship Id="rId4" Type="http://schemas.openxmlformats.org/officeDocument/2006/relationships/image" Target="../media/image103.png"/><Relationship Id="rId9" Type="http://schemas.openxmlformats.org/officeDocument/2006/relationships/image" Target="../media/image108.png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102.png"/><Relationship Id="rId7" Type="http://schemas.openxmlformats.org/officeDocument/2006/relationships/image" Target="../media/image107.png"/><Relationship Id="rId12" Type="http://schemas.openxmlformats.org/officeDocument/2006/relationships/image" Target="../media/image106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11" Type="http://schemas.openxmlformats.org/officeDocument/2006/relationships/image" Target="../media/image109.png"/><Relationship Id="rId5" Type="http://schemas.openxmlformats.org/officeDocument/2006/relationships/image" Target="../media/image104.png"/><Relationship Id="rId10" Type="http://schemas.openxmlformats.org/officeDocument/2006/relationships/image" Target="../media/image108.png"/><Relationship Id="rId4" Type="http://schemas.openxmlformats.org/officeDocument/2006/relationships/image" Target="../media/image103.png"/><Relationship Id="rId9" Type="http://schemas.openxmlformats.org/officeDocument/2006/relationships/image" Target="../media/image110.png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102.png"/><Relationship Id="rId7" Type="http://schemas.openxmlformats.org/officeDocument/2006/relationships/image" Target="../media/image107.png"/><Relationship Id="rId12" Type="http://schemas.openxmlformats.org/officeDocument/2006/relationships/image" Target="../media/image106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11" Type="http://schemas.openxmlformats.org/officeDocument/2006/relationships/image" Target="../media/image109.png"/><Relationship Id="rId5" Type="http://schemas.openxmlformats.org/officeDocument/2006/relationships/image" Target="../media/image104.png"/><Relationship Id="rId10" Type="http://schemas.openxmlformats.org/officeDocument/2006/relationships/image" Target="../media/image108.png"/><Relationship Id="rId4" Type="http://schemas.openxmlformats.org/officeDocument/2006/relationships/image" Target="../media/image103.png"/><Relationship Id="rId9" Type="http://schemas.openxmlformats.org/officeDocument/2006/relationships/image" Target="../media/image110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7" Type="http://schemas.openxmlformats.org/officeDocument/2006/relationships/image" Target="../media/image111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7.png"/><Relationship Id="rId11" Type="http://schemas.openxmlformats.org/officeDocument/2006/relationships/image" Target="../media/image870.png"/><Relationship Id="rId5" Type="http://schemas.openxmlformats.org/officeDocument/2006/relationships/image" Target="../media/image136.png"/><Relationship Id="rId10" Type="http://schemas.openxmlformats.org/officeDocument/2006/relationships/image" Target="../media/image860.png"/><Relationship Id="rId4" Type="http://schemas.openxmlformats.org/officeDocument/2006/relationships/image" Target="../media/image135.png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40.png"/><Relationship Id="rId7" Type="http://schemas.openxmlformats.org/officeDocument/2006/relationships/image" Target="../media/image96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5.png"/><Relationship Id="rId9" Type="http://schemas.openxmlformats.org/officeDocument/2006/relationships/image" Target="../media/image111.png"/></Relationships>
</file>

<file path=ppt/slides/_rels/slide1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40.png"/><Relationship Id="rId7" Type="http://schemas.openxmlformats.org/officeDocument/2006/relationships/image" Target="../media/image96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10" Type="http://schemas.openxmlformats.org/officeDocument/2006/relationships/image" Target="../media/image111.png"/><Relationship Id="rId4" Type="http://schemas.openxmlformats.org/officeDocument/2006/relationships/image" Target="../media/image95.png"/><Relationship Id="rId9" Type="http://schemas.openxmlformats.org/officeDocument/2006/relationships/image" Target="../media/image112.png"/></Relationships>
</file>

<file path=ppt/slides/_rels/slide1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0.png"/><Relationship Id="rId3" Type="http://schemas.openxmlformats.org/officeDocument/2006/relationships/image" Target="../media/image27.png"/><Relationship Id="rId2" Type="http://schemas.openxmlformats.org/officeDocument/2006/relationships/image" Target="../media/image9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0.png"/><Relationship Id="rId11" Type="http://schemas.openxmlformats.org/officeDocument/2006/relationships/image" Target="../media/image111.png"/><Relationship Id="rId5" Type="http://schemas.openxmlformats.org/officeDocument/2006/relationships/image" Target="../media/image980.png"/><Relationship Id="rId10" Type="http://schemas.openxmlformats.org/officeDocument/2006/relationships/image" Target="../media/image113.png"/><Relationship Id="rId4" Type="http://schemas.openxmlformats.org/officeDocument/2006/relationships/image" Target="../media/image970.png"/><Relationship Id="rId9" Type="http://schemas.openxmlformats.org/officeDocument/2006/relationships/image" Target="../media/image870.png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40.png"/><Relationship Id="rId7" Type="http://schemas.openxmlformats.org/officeDocument/2006/relationships/image" Target="../media/image96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10" Type="http://schemas.openxmlformats.org/officeDocument/2006/relationships/image" Target="../media/image111.png"/><Relationship Id="rId4" Type="http://schemas.openxmlformats.org/officeDocument/2006/relationships/image" Target="../media/image95.png"/><Relationship Id="rId9" Type="http://schemas.openxmlformats.org/officeDocument/2006/relationships/image" Target="../media/image1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1.png"/><Relationship Id="rId2" Type="http://schemas.openxmlformats.org/officeDocument/2006/relationships/image" Target="../media/image3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1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115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0.png"/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30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0.png"/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9.png"/><Relationship Id="rId4" Type="http://schemas.openxmlformats.org/officeDocument/2006/relationships/image" Target="../media/image1030.pn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0.png"/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5.png"/><Relationship Id="rId4" Type="http://schemas.openxmlformats.org/officeDocument/2006/relationships/image" Target="../media/image1060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0.png"/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2.png"/><Relationship Id="rId4" Type="http://schemas.openxmlformats.org/officeDocument/2006/relationships/image" Target="../media/image106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0.png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1.png"/><Relationship Id="rId7" Type="http://schemas.openxmlformats.org/officeDocument/2006/relationships/image" Target="../media/image115.png"/><Relationship Id="rId2" Type="http://schemas.openxmlformats.org/officeDocument/2006/relationships/image" Target="../media/image3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0.png"/><Relationship Id="rId5" Type="http://schemas.openxmlformats.org/officeDocument/2006/relationships/image" Target="../media/image420.png"/><Relationship Id="rId4" Type="http://schemas.openxmlformats.org/officeDocument/2006/relationships/image" Target="../media/image401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0.png"/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3.png"/><Relationship Id="rId4" Type="http://schemas.openxmlformats.org/officeDocument/2006/relationships/image" Target="../media/image1090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0.png"/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6.png"/><Relationship Id="rId5" Type="http://schemas.openxmlformats.org/officeDocument/2006/relationships/image" Target="../media/image1110.png"/><Relationship Id="rId4" Type="http://schemas.openxmlformats.org/officeDocument/2006/relationships/image" Target="../media/image1090.png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0.png"/><Relationship Id="rId4" Type="http://schemas.openxmlformats.org/officeDocument/2006/relationships/image" Target="../media/image5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1.png"/><Relationship Id="rId4" Type="http://schemas.openxmlformats.org/officeDocument/2006/relationships/image" Target="../media/image56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01.png"/><Relationship Id="rId3" Type="http://schemas.openxmlformats.org/officeDocument/2006/relationships/image" Target="../media/image3300.png"/><Relationship Id="rId7" Type="http://schemas.openxmlformats.org/officeDocument/2006/relationships/image" Target="../media/image370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10" Type="http://schemas.openxmlformats.org/officeDocument/2006/relationships/image" Target="../media/image3.jpeg"/><Relationship Id="rId4" Type="http://schemas.openxmlformats.org/officeDocument/2006/relationships/image" Target="../media/image3400.png"/><Relationship Id="rId9" Type="http://schemas.openxmlformats.org/officeDocument/2006/relationships/image" Target="../media/image391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0.png"/><Relationship Id="rId7" Type="http://schemas.openxmlformats.org/officeDocument/2006/relationships/image" Target="../media/image3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1.png"/><Relationship Id="rId9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2.png"/><Relationship Id="rId2" Type="http://schemas.openxmlformats.org/officeDocument/2006/relationships/image" Target="../media/image4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0.png"/><Relationship Id="rId3" Type="http://schemas.openxmlformats.org/officeDocument/2006/relationships/image" Target="../media/image1010.png"/><Relationship Id="rId2" Type="http://schemas.openxmlformats.org/officeDocument/2006/relationships/image" Target="../media/image9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4" Type="http://schemas.openxmlformats.org/officeDocument/2006/relationships/image" Target="../media/image11.png"/><Relationship Id="rId14" Type="http://schemas.openxmlformats.org/officeDocument/2006/relationships/image" Target="../media/image12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5.png"/><Relationship Id="rId7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5.png"/><Relationship Id="rId7" Type="http://schemas.openxmlformats.org/officeDocument/2006/relationships/image" Target="../media/image2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19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5.png"/><Relationship Id="rId7" Type="http://schemas.openxmlformats.org/officeDocument/2006/relationships/image" Target="../media/image2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openxmlformats.org/officeDocument/2006/relationships/image" Target="../media/image19.png"/><Relationship Id="rId4" Type="http://schemas.openxmlformats.org/officeDocument/2006/relationships/image" Target="../media/image16.png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0.png"/><Relationship Id="rId7" Type="http://schemas.openxmlformats.org/officeDocument/2006/relationships/image" Target="../media/image3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1.png"/><Relationship Id="rId9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5.png"/><Relationship Id="rId7" Type="http://schemas.openxmlformats.org/officeDocument/2006/relationships/image" Target="../media/image2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19.png"/><Relationship Id="rId5" Type="http://schemas.openxmlformats.org/officeDocument/2006/relationships/image" Target="../media/image17.png"/><Relationship Id="rId10" Type="http://schemas.openxmlformats.org/officeDocument/2006/relationships/image" Target="../media/image12.png"/><Relationship Id="rId4" Type="http://schemas.openxmlformats.org/officeDocument/2006/relationships/image" Target="../media/image16.png"/><Relationship Id="rId9" Type="http://schemas.openxmlformats.org/officeDocument/2006/relationships/image" Target="../media/image23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19.png"/><Relationship Id="rId3" Type="http://schemas.openxmlformats.org/officeDocument/2006/relationships/image" Target="../media/image15.png"/><Relationship Id="rId7" Type="http://schemas.openxmlformats.org/officeDocument/2006/relationships/image" Target="../media/image21.png"/><Relationship Id="rId12" Type="http://schemas.openxmlformats.org/officeDocument/2006/relationships/image" Target="../media/image2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4.png"/><Relationship Id="rId5" Type="http://schemas.openxmlformats.org/officeDocument/2006/relationships/image" Target="../media/image17.png"/><Relationship Id="rId10" Type="http://schemas.openxmlformats.org/officeDocument/2006/relationships/image" Target="../media/image12.png"/><Relationship Id="rId4" Type="http://schemas.openxmlformats.org/officeDocument/2006/relationships/image" Target="../media/image16.png"/><Relationship Id="rId9" Type="http://schemas.openxmlformats.org/officeDocument/2006/relationships/image" Target="../media/image23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1.png"/><Relationship Id="rId3" Type="http://schemas.openxmlformats.org/officeDocument/2006/relationships/image" Target="../media/image512.png"/><Relationship Id="rId7" Type="http://schemas.openxmlformats.org/officeDocument/2006/relationships/image" Target="../media/image241.png"/><Relationship Id="rId12" Type="http://schemas.openxmlformats.org/officeDocument/2006/relationships/image" Target="../media/image29.png"/><Relationship Id="rId2" Type="http://schemas.openxmlformats.org/officeDocument/2006/relationships/image" Target="../media/image4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0.png"/><Relationship Id="rId11" Type="http://schemas.openxmlformats.org/officeDocument/2006/relationships/image" Target="../media/image28.png"/><Relationship Id="rId5" Type="http://schemas.openxmlformats.org/officeDocument/2006/relationships/image" Target="../media/image220.png"/><Relationship Id="rId10" Type="http://schemas.openxmlformats.org/officeDocument/2006/relationships/image" Target="../media/image27.png"/><Relationship Id="rId4" Type="http://schemas.openxmlformats.org/officeDocument/2006/relationships/image" Target="../media/image210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5.png"/><Relationship Id="rId7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openxmlformats.org/officeDocument/2006/relationships/image" Target="../media/image42.png"/><Relationship Id="rId5" Type="http://schemas.openxmlformats.org/officeDocument/2006/relationships/image" Target="../media/image32.png"/><Relationship Id="rId10" Type="http://schemas.openxmlformats.org/officeDocument/2006/relationships/image" Target="../media/image41.png"/><Relationship Id="rId4" Type="http://schemas.openxmlformats.org/officeDocument/2006/relationships/image" Target="../media/image26.png"/><Relationship Id="rId9" Type="http://schemas.openxmlformats.org/officeDocument/2006/relationships/image" Target="../media/image40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5.png"/><Relationship Id="rId7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openxmlformats.org/officeDocument/2006/relationships/image" Target="../media/image42.png"/><Relationship Id="rId5" Type="http://schemas.openxmlformats.org/officeDocument/2006/relationships/image" Target="../media/image32.png"/><Relationship Id="rId10" Type="http://schemas.openxmlformats.org/officeDocument/2006/relationships/image" Target="../media/image41.png"/><Relationship Id="rId4" Type="http://schemas.openxmlformats.org/officeDocument/2006/relationships/image" Target="../media/image26.png"/><Relationship Id="rId9" Type="http://schemas.openxmlformats.org/officeDocument/2006/relationships/image" Target="../media/image40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5.png"/><Relationship Id="rId7" Type="http://schemas.openxmlformats.org/officeDocument/2006/relationships/image" Target="../media/image34.png"/><Relationship Id="rId12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openxmlformats.org/officeDocument/2006/relationships/image" Target="../media/image41.png"/><Relationship Id="rId5" Type="http://schemas.openxmlformats.org/officeDocument/2006/relationships/image" Target="../media/image32.png"/><Relationship Id="rId10" Type="http://schemas.openxmlformats.org/officeDocument/2006/relationships/image" Target="../media/image40.png"/><Relationship Id="rId4" Type="http://schemas.openxmlformats.org/officeDocument/2006/relationships/image" Target="../media/image26.png"/><Relationship Id="rId9" Type="http://schemas.openxmlformats.org/officeDocument/2006/relationships/image" Target="../media/image43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1.png"/><Relationship Id="rId3" Type="http://schemas.openxmlformats.org/officeDocument/2006/relationships/image" Target="../media/image512.png"/><Relationship Id="rId7" Type="http://schemas.openxmlformats.org/officeDocument/2006/relationships/image" Target="../media/image241.png"/><Relationship Id="rId12" Type="http://schemas.openxmlformats.org/officeDocument/2006/relationships/image" Target="../media/image29.png"/><Relationship Id="rId2" Type="http://schemas.openxmlformats.org/officeDocument/2006/relationships/image" Target="../media/image4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0.png"/><Relationship Id="rId11" Type="http://schemas.openxmlformats.org/officeDocument/2006/relationships/image" Target="../media/image261.png"/><Relationship Id="rId5" Type="http://schemas.openxmlformats.org/officeDocument/2006/relationships/image" Target="../media/image220.png"/><Relationship Id="rId10" Type="http://schemas.openxmlformats.org/officeDocument/2006/relationships/image" Target="../media/image28.png"/><Relationship Id="rId4" Type="http://schemas.openxmlformats.org/officeDocument/2006/relationships/image" Target="../media/image210.png"/><Relationship Id="rId9" Type="http://schemas.openxmlformats.org/officeDocument/2006/relationships/image" Target="../media/image27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1.png"/><Relationship Id="rId3" Type="http://schemas.openxmlformats.org/officeDocument/2006/relationships/image" Target="../media/image512.png"/><Relationship Id="rId7" Type="http://schemas.openxmlformats.org/officeDocument/2006/relationships/image" Target="../media/image241.png"/><Relationship Id="rId12" Type="http://schemas.openxmlformats.org/officeDocument/2006/relationships/image" Target="../media/image29.png"/><Relationship Id="rId2" Type="http://schemas.openxmlformats.org/officeDocument/2006/relationships/image" Target="../media/image4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0.png"/><Relationship Id="rId11" Type="http://schemas.openxmlformats.org/officeDocument/2006/relationships/image" Target="../media/image261.png"/><Relationship Id="rId5" Type="http://schemas.openxmlformats.org/officeDocument/2006/relationships/image" Target="../media/image220.png"/><Relationship Id="rId10" Type="http://schemas.openxmlformats.org/officeDocument/2006/relationships/image" Target="../media/image28.png"/><Relationship Id="rId4" Type="http://schemas.openxmlformats.org/officeDocument/2006/relationships/image" Target="../media/image210.png"/><Relationship Id="rId9" Type="http://schemas.openxmlformats.org/officeDocument/2006/relationships/image" Target="../media/image27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1.png"/><Relationship Id="rId3" Type="http://schemas.openxmlformats.org/officeDocument/2006/relationships/image" Target="../media/image512.png"/><Relationship Id="rId7" Type="http://schemas.openxmlformats.org/officeDocument/2006/relationships/image" Target="../media/image241.png"/><Relationship Id="rId12" Type="http://schemas.openxmlformats.org/officeDocument/2006/relationships/image" Target="../media/image29.png"/><Relationship Id="rId2" Type="http://schemas.openxmlformats.org/officeDocument/2006/relationships/image" Target="../media/image4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0.png"/><Relationship Id="rId11" Type="http://schemas.openxmlformats.org/officeDocument/2006/relationships/image" Target="../media/image320.png"/><Relationship Id="rId5" Type="http://schemas.openxmlformats.org/officeDocument/2006/relationships/image" Target="../media/image220.png"/><Relationship Id="rId10" Type="http://schemas.openxmlformats.org/officeDocument/2006/relationships/image" Target="../media/image28.png"/><Relationship Id="rId4" Type="http://schemas.openxmlformats.org/officeDocument/2006/relationships/image" Target="../media/image210.png"/><Relationship Id="rId9" Type="http://schemas.openxmlformats.org/officeDocument/2006/relationships/image" Target="../media/image27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0.png"/><Relationship Id="rId7" Type="http://schemas.openxmlformats.org/officeDocument/2006/relationships/image" Target="../media/image3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1.png"/><Relationship Id="rId9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44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6.png"/><Relationship Id="rId7" Type="http://schemas.openxmlformats.org/officeDocument/2006/relationships/image" Target="../media/image44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53.png"/><Relationship Id="rId4" Type="http://schemas.openxmlformats.org/officeDocument/2006/relationships/image" Target="../media/image47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0.png"/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460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0.png"/><Relationship Id="rId2" Type="http://schemas.openxmlformats.org/officeDocument/2006/relationships/image" Target="../media/image49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0.png"/><Relationship Id="rId2" Type="http://schemas.openxmlformats.org/officeDocument/2006/relationships/image" Target="../media/image3100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0.png"/><Relationship Id="rId3" Type="http://schemas.openxmlformats.org/officeDocument/2006/relationships/image" Target="../media/image530.png"/><Relationship Id="rId7" Type="http://schemas.openxmlformats.org/officeDocument/2006/relationships/image" Target="../media/image620.png"/><Relationship Id="rId2" Type="http://schemas.openxmlformats.org/officeDocument/2006/relationships/image" Target="../media/image5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0.png"/><Relationship Id="rId11" Type="http://schemas.openxmlformats.org/officeDocument/2006/relationships/image" Target="../media/image73.png"/><Relationship Id="rId5" Type="http://schemas.openxmlformats.org/officeDocument/2006/relationships/image" Target="../media/image600.png"/><Relationship Id="rId10" Type="http://schemas.openxmlformats.org/officeDocument/2006/relationships/image" Target="../media/image67.png"/><Relationship Id="rId4" Type="http://schemas.openxmlformats.org/officeDocument/2006/relationships/image" Target="../media/image540.png"/><Relationship Id="rId9" Type="http://schemas.openxmlformats.org/officeDocument/2006/relationships/image" Target="../media/image66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12" Type="http://schemas.openxmlformats.org/officeDocument/2006/relationships/image" Target="../media/image8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11" Type="http://schemas.openxmlformats.org/officeDocument/2006/relationships/image" Target="../media/image82.png"/><Relationship Id="rId5" Type="http://schemas.openxmlformats.org/officeDocument/2006/relationships/image" Target="../media/image76.png"/><Relationship Id="rId10" Type="http://schemas.openxmlformats.org/officeDocument/2006/relationships/image" Target="../media/image81.png"/><Relationship Id="rId4" Type="http://schemas.openxmlformats.org/officeDocument/2006/relationships/image" Target="../media/image75.png"/><Relationship Id="rId9" Type="http://schemas.openxmlformats.org/officeDocument/2006/relationships/image" Target="../media/image80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13" Type="http://schemas.openxmlformats.org/officeDocument/2006/relationships/image" Target="../media/image84.png"/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12" Type="http://schemas.openxmlformats.org/officeDocument/2006/relationships/image" Target="../media/image8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11" Type="http://schemas.openxmlformats.org/officeDocument/2006/relationships/image" Target="../media/image82.png"/><Relationship Id="rId5" Type="http://schemas.openxmlformats.org/officeDocument/2006/relationships/image" Target="../media/image76.png"/><Relationship Id="rId10" Type="http://schemas.openxmlformats.org/officeDocument/2006/relationships/image" Target="../media/image81.png"/><Relationship Id="rId4" Type="http://schemas.openxmlformats.org/officeDocument/2006/relationships/image" Target="../media/image75.png"/><Relationship Id="rId9" Type="http://schemas.openxmlformats.org/officeDocument/2006/relationships/image" Target="../media/image80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0.png"/><Relationship Id="rId3" Type="http://schemas.openxmlformats.org/officeDocument/2006/relationships/image" Target="../media/image530.png"/><Relationship Id="rId7" Type="http://schemas.openxmlformats.org/officeDocument/2006/relationships/image" Target="../media/image620.png"/><Relationship Id="rId2" Type="http://schemas.openxmlformats.org/officeDocument/2006/relationships/image" Target="../media/image5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0.png"/><Relationship Id="rId11" Type="http://schemas.openxmlformats.org/officeDocument/2006/relationships/image" Target="../media/image73.png"/><Relationship Id="rId5" Type="http://schemas.openxmlformats.org/officeDocument/2006/relationships/image" Target="../media/image600.png"/><Relationship Id="rId10" Type="http://schemas.openxmlformats.org/officeDocument/2006/relationships/image" Target="../media/image67.png"/><Relationship Id="rId4" Type="http://schemas.openxmlformats.org/officeDocument/2006/relationships/image" Target="../media/image540.png"/><Relationship Id="rId9" Type="http://schemas.openxmlformats.org/officeDocument/2006/relationships/image" Target="../media/image66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12" Type="http://schemas.openxmlformats.org/officeDocument/2006/relationships/image" Target="../media/image85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11" Type="http://schemas.openxmlformats.org/officeDocument/2006/relationships/image" Target="../media/image82.png"/><Relationship Id="rId5" Type="http://schemas.openxmlformats.org/officeDocument/2006/relationships/image" Target="../media/image76.png"/><Relationship Id="rId10" Type="http://schemas.openxmlformats.org/officeDocument/2006/relationships/image" Target="../media/image81.png"/><Relationship Id="rId4" Type="http://schemas.openxmlformats.org/officeDocument/2006/relationships/image" Target="../media/image75.png"/><Relationship Id="rId9" Type="http://schemas.openxmlformats.org/officeDocument/2006/relationships/image" Target="../media/image8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13" Type="http://schemas.openxmlformats.org/officeDocument/2006/relationships/image" Target="../media/image86.png"/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12" Type="http://schemas.openxmlformats.org/officeDocument/2006/relationships/image" Target="../media/image85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11" Type="http://schemas.openxmlformats.org/officeDocument/2006/relationships/image" Target="../media/image82.png"/><Relationship Id="rId5" Type="http://schemas.openxmlformats.org/officeDocument/2006/relationships/image" Target="../media/image76.png"/><Relationship Id="rId10" Type="http://schemas.openxmlformats.org/officeDocument/2006/relationships/image" Target="../media/image81.png"/><Relationship Id="rId4" Type="http://schemas.openxmlformats.org/officeDocument/2006/relationships/image" Target="../media/image75.png"/><Relationship Id="rId9" Type="http://schemas.openxmlformats.org/officeDocument/2006/relationships/image" Target="../media/image80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13" Type="http://schemas.openxmlformats.org/officeDocument/2006/relationships/image" Target="../media/image86.png"/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12" Type="http://schemas.openxmlformats.org/officeDocument/2006/relationships/image" Target="../media/image85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11" Type="http://schemas.openxmlformats.org/officeDocument/2006/relationships/image" Target="../media/image82.png"/><Relationship Id="rId5" Type="http://schemas.openxmlformats.org/officeDocument/2006/relationships/image" Target="../media/image76.png"/><Relationship Id="rId10" Type="http://schemas.openxmlformats.org/officeDocument/2006/relationships/image" Target="../media/image81.png"/><Relationship Id="rId4" Type="http://schemas.openxmlformats.org/officeDocument/2006/relationships/image" Target="../media/image75.png"/><Relationship Id="rId9" Type="http://schemas.openxmlformats.org/officeDocument/2006/relationships/image" Target="../media/image80.png"/><Relationship Id="rId14" Type="http://schemas.openxmlformats.org/officeDocument/2006/relationships/image" Target="../media/image87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13" Type="http://schemas.openxmlformats.org/officeDocument/2006/relationships/image" Target="../media/image86.png"/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12" Type="http://schemas.openxmlformats.org/officeDocument/2006/relationships/image" Target="../media/image85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11" Type="http://schemas.openxmlformats.org/officeDocument/2006/relationships/image" Target="../media/image82.png"/><Relationship Id="rId5" Type="http://schemas.openxmlformats.org/officeDocument/2006/relationships/image" Target="../media/image76.png"/><Relationship Id="rId15" Type="http://schemas.openxmlformats.org/officeDocument/2006/relationships/image" Target="../media/image88.png"/><Relationship Id="rId10" Type="http://schemas.openxmlformats.org/officeDocument/2006/relationships/image" Target="../media/image81.png"/><Relationship Id="rId4" Type="http://schemas.openxmlformats.org/officeDocument/2006/relationships/image" Target="../media/image75.png"/><Relationship Id="rId9" Type="http://schemas.openxmlformats.org/officeDocument/2006/relationships/image" Target="../media/image80.png"/><Relationship Id="rId14" Type="http://schemas.openxmlformats.org/officeDocument/2006/relationships/image" Target="../media/image87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491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491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491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491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1.png"/><Relationship Id="rId3" Type="http://schemas.openxmlformats.org/officeDocument/2006/relationships/image" Target="../media/image250.png"/><Relationship Id="rId7" Type="http://schemas.openxmlformats.org/officeDocument/2006/relationships/image" Target="../media/image290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0.png"/><Relationship Id="rId5" Type="http://schemas.openxmlformats.org/officeDocument/2006/relationships/image" Target="../media/image270.png"/><Relationship Id="rId4" Type="http://schemas.openxmlformats.org/officeDocument/2006/relationships/image" Target="../media/image260.png"/><Relationship Id="rId9" Type="http://schemas.openxmlformats.org/officeDocument/2006/relationships/image" Target="../media/image311.pn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1.png"/><Relationship Id="rId3" Type="http://schemas.openxmlformats.org/officeDocument/2006/relationships/image" Target="../media/image250.png"/><Relationship Id="rId7" Type="http://schemas.openxmlformats.org/officeDocument/2006/relationships/image" Target="../media/image290.png"/><Relationship Id="rId12" Type="http://schemas.openxmlformats.org/officeDocument/2006/relationships/image" Target="../media/image340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0.png"/><Relationship Id="rId5" Type="http://schemas.openxmlformats.org/officeDocument/2006/relationships/image" Target="../media/image270.png"/><Relationship Id="rId4" Type="http://schemas.openxmlformats.org/officeDocument/2006/relationships/image" Target="../media/image260.png"/><Relationship Id="rId9" Type="http://schemas.openxmlformats.org/officeDocument/2006/relationships/image" Target="../media/image311.png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1.png"/><Relationship Id="rId13" Type="http://schemas.openxmlformats.org/officeDocument/2006/relationships/image" Target="../media/image840.png"/><Relationship Id="rId3" Type="http://schemas.openxmlformats.org/officeDocument/2006/relationships/image" Target="../media/image250.png"/><Relationship Id="rId7" Type="http://schemas.openxmlformats.org/officeDocument/2006/relationships/image" Target="../media/image290.png"/><Relationship Id="rId12" Type="http://schemas.openxmlformats.org/officeDocument/2006/relationships/image" Target="../media/image340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0.png"/><Relationship Id="rId11" Type="http://schemas.openxmlformats.org/officeDocument/2006/relationships/image" Target="../media/image330.png"/><Relationship Id="rId5" Type="http://schemas.openxmlformats.org/officeDocument/2006/relationships/image" Target="../media/image270.png"/><Relationship Id="rId4" Type="http://schemas.openxmlformats.org/officeDocument/2006/relationships/image" Target="../media/image260.png"/><Relationship Id="rId9" Type="http://schemas.openxmlformats.org/officeDocument/2006/relationships/image" Target="../media/image311.png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1.png"/><Relationship Id="rId3" Type="http://schemas.openxmlformats.org/officeDocument/2006/relationships/image" Target="../media/image250.png"/><Relationship Id="rId7" Type="http://schemas.openxmlformats.org/officeDocument/2006/relationships/image" Target="../media/image290.png"/><Relationship Id="rId12" Type="http://schemas.openxmlformats.org/officeDocument/2006/relationships/image" Target="../media/image340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0.png"/><Relationship Id="rId11" Type="http://schemas.openxmlformats.org/officeDocument/2006/relationships/image" Target="../media/image330.png"/><Relationship Id="rId5" Type="http://schemas.openxmlformats.org/officeDocument/2006/relationships/image" Target="../media/image270.png"/><Relationship Id="rId10" Type="http://schemas.openxmlformats.org/officeDocument/2006/relationships/image" Target="../media/image840.png"/><Relationship Id="rId4" Type="http://schemas.openxmlformats.org/officeDocument/2006/relationships/image" Target="../media/image260.png"/><Relationship Id="rId9" Type="http://schemas.openxmlformats.org/officeDocument/2006/relationships/image" Target="../media/image311.png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1.png"/><Relationship Id="rId3" Type="http://schemas.openxmlformats.org/officeDocument/2006/relationships/image" Target="../media/image250.png"/><Relationship Id="rId7" Type="http://schemas.openxmlformats.org/officeDocument/2006/relationships/image" Target="../media/image290.png"/><Relationship Id="rId12" Type="http://schemas.openxmlformats.org/officeDocument/2006/relationships/image" Target="../media/image380.png"/><Relationship Id="rId2" Type="http://schemas.openxmlformats.org/officeDocument/2006/relationships/image" Target="../media/image3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0.png"/><Relationship Id="rId11" Type="http://schemas.openxmlformats.org/officeDocument/2006/relationships/image" Target="../media/image370.png"/><Relationship Id="rId5" Type="http://schemas.openxmlformats.org/officeDocument/2006/relationships/image" Target="../media/image270.png"/><Relationship Id="rId10" Type="http://schemas.openxmlformats.org/officeDocument/2006/relationships/image" Target="../media/image850.png"/><Relationship Id="rId4" Type="http://schemas.openxmlformats.org/officeDocument/2006/relationships/image" Target="../media/image260.png"/><Relationship Id="rId9" Type="http://schemas.openxmlformats.org/officeDocument/2006/relationships/image" Target="../media/image311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0.png"/><Relationship Id="rId2" Type="http://schemas.openxmlformats.org/officeDocument/2006/relationships/image" Target="../media/image5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11.png"/><Relationship Id="rId4" Type="http://schemas.openxmlformats.org/officeDocument/2006/relationships/image" Target="../media/image8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4C744F-59DE-4128-9A94-CCE46EDBB7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87598" y="2393353"/>
            <a:ext cx="10081846" cy="2071294"/>
          </a:xfrm>
        </p:spPr>
        <p:txBody>
          <a:bodyPr anchor="t">
            <a:noAutofit/>
          </a:bodyPr>
          <a:lstStyle/>
          <a:p>
            <a:r>
              <a:rPr lang="pt-BR" sz="4800" dirty="0"/>
              <a:t>Introdução a Inversão de dados magnéticos e de gravidade (</a:t>
            </a:r>
            <a:r>
              <a:rPr lang="pt-BR" sz="4800" b="1" dirty="0"/>
              <a:t>Parte II</a:t>
            </a:r>
            <a:r>
              <a:rPr lang="pt-BR" sz="4800" dirty="0"/>
              <a:t>): Exemplos de aplicações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00BFEED-BD94-4F86-856A-2AA59DB91B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56521" y="4590743"/>
            <a:ext cx="9144000" cy="590134"/>
          </a:xfrm>
        </p:spPr>
        <p:txBody>
          <a:bodyPr>
            <a:normAutofit/>
          </a:bodyPr>
          <a:lstStyle/>
          <a:p>
            <a:r>
              <a:rPr lang="pt-BR" sz="2000" i="1" dirty="0"/>
              <a:t>Prof. André Luis Albuquerque dos Reis</a:t>
            </a:r>
          </a:p>
        </p:txBody>
      </p:sp>
      <p:sp>
        <p:nvSpPr>
          <p:cNvPr id="4" name="Subtítulo 2">
            <a:extLst>
              <a:ext uri="{FF2B5EF4-FFF2-40B4-BE49-F238E27FC236}">
                <a16:creationId xmlns:a16="http://schemas.microsoft.com/office/drawing/2014/main" id="{25781EB4-62D1-4A4A-B3C5-3BB2C3F5E44B}"/>
              </a:ext>
            </a:extLst>
          </p:cNvPr>
          <p:cNvSpPr txBox="1">
            <a:spLocks/>
          </p:cNvSpPr>
          <p:nvPr/>
        </p:nvSpPr>
        <p:spPr>
          <a:xfrm>
            <a:off x="1524000" y="207401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A3587ED-A495-4F42-8D80-2F12BED79E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493" y="147454"/>
            <a:ext cx="1260229" cy="1387752"/>
          </a:xfrm>
          <a:prstGeom prst="rect">
            <a:avLst/>
          </a:prstGeom>
        </p:spPr>
      </p:pic>
      <p:sp>
        <p:nvSpPr>
          <p:cNvPr id="7" name="Subtítulo 2">
            <a:extLst>
              <a:ext uri="{FF2B5EF4-FFF2-40B4-BE49-F238E27FC236}">
                <a16:creationId xmlns:a16="http://schemas.microsoft.com/office/drawing/2014/main" id="{6F0C92CF-13A2-46B1-9463-C604301DC201}"/>
              </a:ext>
            </a:extLst>
          </p:cNvPr>
          <p:cNvSpPr txBox="1">
            <a:spLocks/>
          </p:cNvSpPr>
          <p:nvPr/>
        </p:nvSpPr>
        <p:spPr>
          <a:xfrm>
            <a:off x="1535722" y="6427297"/>
            <a:ext cx="9144000" cy="5901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000" dirty="0"/>
              <a:t>Rio de Janeiro 2021</a:t>
            </a:r>
          </a:p>
        </p:txBody>
      </p:sp>
    </p:spTree>
    <p:extLst>
      <p:ext uri="{BB962C8B-B14F-4D97-AF65-F5344CB8AC3E}">
        <p14:creationId xmlns:p14="http://schemas.microsoft.com/office/powerpoint/2010/main" val="14866387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D22C0784-6C86-47B4-82C6-C3170008E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5CF5-DD80-4FB2-8D05-C9155122F025}" type="slidenum">
              <a:rPr lang="pt-BR" smtClean="0"/>
              <a:t>10</a:t>
            </a:fld>
            <a:endParaRPr lang="pt-BR" dirty="0"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E652F9B0-2DF4-4A37-BC22-180D0D835E36}"/>
              </a:ext>
            </a:extLst>
          </p:cNvPr>
          <p:cNvSpPr/>
          <p:nvPr/>
        </p:nvSpPr>
        <p:spPr>
          <a:xfrm>
            <a:off x="1042989" y="2550318"/>
            <a:ext cx="4200525" cy="1757363"/>
          </a:xfrm>
          <a:prstGeom prst="roundRect">
            <a:avLst/>
          </a:prstGeom>
          <a:solidFill>
            <a:schemeClr val="accent3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Retângulo: Cantos Arredondados 24">
            <a:extLst>
              <a:ext uri="{FF2B5EF4-FFF2-40B4-BE49-F238E27FC236}">
                <a16:creationId xmlns:a16="http://schemas.microsoft.com/office/drawing/2014/main" id="{5A07CBA6-1F15-4AB7-8AC4-B1E57860CB7D}"/>
              </a:ext>
            </a:extLst>
          </p:cNvPr>
          <p:cNvSpPr/>
          <p:nvPr/>
        </p:nvSpPr>
        <p:spPr>
          <a:xfrm>
            <a:off x="6938964" y="2550317"/>
            <a:ext cx="4200525" cy="1757363"/>
          </a:xfrm>
          <a:prstGeom prst="roundRect">
            <a:avLst/>
          </a:prstGeom>
          <a:solidFill>
            <a:schemeClr val="accent3">
              <a:lumMod val="5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Seta: em Forma de U 10">
            <a:extLst>
              <a:ext uri="{FF2B5EF4-FFF2-40B4-BE49-F238E27FC236}">
                <a16:creationId xmlns:a16="http://schemas.microsoft.com/office/drawing/2014/main" id="{484647CD-145B-4320-BE45-30355EFF7C59}"/>
              </a:ext>
            </a:extLst>
          </p:cNvPr>
          <p:cNvSpPr/>
          <p:nvPr/>
        </p:nvSpPr>
        <p:spPr>
          <a:xfrm>
            <a:off x="3314701" y="1714499"/>
            <a:ext cx="6243637" cy="642938"/>
          </a:xfrm>
          <a:prstGeom prst="utur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9" name="Seta: em Forma de U 28">
            <a:extLst>
              <a:ext uri="{FF2B5EF4-FFF2-40B4-BE49-F238E27FC236}">
                <a16:creationId xmlns:a16="http://schemas.microsoft.com/office/drawing/2014/main" id="{158D8454-0A39-45F1-AF92-6619BBBAB176}"/>
              </a:ext>
            </a:extLst>
          </p:cNvPr>
          <p:cNvSpPr/>
          <p:nvPr/>
        </p:nvSpPr>
        <p:spPr>
          <a:xfrm rot="10800000">
            <a:off x="3314700" y="4582318"/>
            <a:ext cx="6243637" cy="642938"/>
          </a:xfrm>
          <a:prstGeom prst="utur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ítulo 1">
                <a:extLst>
                  <a:ext uri="{FF2B5EF4-FFF2-40B4-BE49-F238E27FC236}">
                    <a16:creationId xmlns:a16="http://schemas.microsoft.com/office/drawing/2014/main" id="{28735138-4ACA-4B5B-A5A8-96C87781AC7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832168" y="3018489"/>
                <a:ext cx="726169" cy="635638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sz="4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40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𝐝</m:t>
                          </m:r>
                        </m:e>
                        <m:sup>
                          <m:r>
                            <a:rPr lang="pt-BR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p>
                      </m:sSup>
                    </m:oMath>
                  </m:oMathPara>
                </a14:m>
                <a:endParaRPr lang="pt-BR" sz="4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0" name="Título 1">
                <a:extLst>
                  <a:ext uri="{FF2B5EF4-FFF2-40B4-BE49-F238E27FC236}">
                    <a16:creationId xmlns:a16="http://schemas.microsoft.com/office/drawing/2014/main" id="{28735138-4ACA-4B5B-A5A8-96C87781AC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2168" y="3018489"/>
                <a:ext cx="726169" cy="63563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ítulo 1">
            <a:extLst>
              <a:ext uri="{FF2B5EF4-FFF2-40B4-BE49-F238E27FC236}">
                <a16:creationId xmlns:a16="http://schemas.microsoft.com/office/drawing/2014/main" id="{D18DE7AE-879E-416D-836F-65B37AA84FA0}"/>
              </a:ext>
            </a:extLst>
          </p:cNvPr>
          <p:cNvSpPr txBox="1">
            <a:spLocks/>
          </p:cNvSpPr>
          <p:nvPr/>
        </p:nvSpPr>
        <p:spPr>
          <a:xfrm>
            <a:off x="2569580" y="989805"/>
            <a:ext cx="7798310" cy="64293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800" b="1" dirty="0"/>
              <a:t>Problema direto</a:t>
            </a:r>
            <a:r>
              <a:rPr lang="pt-BR" sz="1800" dirty="0"/>
              <a:t>: </a:t>
            </a:r>
            <a:r>
              <a:rPr lang="pt-BR" sz="1800" i="1" dirty="0">
                <a:solidFill>
                  <a:srgbClr val="0070C0"/>
                </a:solidFill>
              </a:rPr>
              <a:t>“Sintoniza” manualmente </a:t>
            </a:r>
            <a:r>
              <a:rPr lang="pt-BR" sz="1800" dirty="0"/>
              <a:t>o conjunto de parâmetros e compara com os dados observados.</a:t>
            </a: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8B704028-E6D5-4AAE-97F1-B8AAA97E3665}"/>
              </a:ext>
            </a:extLst>
          </p:cNvPr>
          <p:cNvSpPr txBox="1">
            <a:spLocks/>
          </p:cNvSpPr>
          <p:nvPr/>
        </p:nvSpPr>
        <p:spPr>
          <a:xfrm>
            <a:off x="2537363" y="5314909"/>
            <a:ext cx="7798310" cy="64293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800" b="1" dirty="0"/>
              <a:t>Problema inverso:</a:t>
            </a:r>
            <a:r>
              <a:rPr lang="pt-BR" sz="1800" dirty="0"/>
              <a:t> </a:t>
            </a:r>
            <a:r>
              <a:rPr lang="pt-BR" sz="1800" i="1" dirty="0">
                <a:solidFill>
                  <a:srgbClr val="0070C0"/>
                </a:solidFill>
              </a:rPr>
              <a:t>estima automaticamente </a:t>
            </a:r>
            <a:r>
              <a:rPr lang="pt-BR" sz="1800" dirty="0"/>
              <a:t>o conjunto de parâmetros a partir dos dados observados.</a:t>
            </a:r>
          </a:p>
        </p:txBody>
      </p:sp>
      <p:sp>
        <p:nvSpPr>
          <p:cNvPr id="14" name="Título 1">
            <a:extLst>
              <a:ext uri="{FF2B5EF4-FFF2-40B4-BE49-F238E27FC236}">
                <a16:creationId xmlns:a16="http://schemas.microsoft.com/office/drawing/2014/main" id="{B69A145E-1954-43AC-809C-5075C8CCC85B}"/>
              </a:ext>
            </a:extLst>
          </p:cNvPr>
          <p:cNvSpPr txBox="1">
            <a:spLocks/>
          </p:cNvSpPr>
          <p:nvPr/>
        </p:nvSpPr>
        <p:spPr>
          <a:xfrm>
            <a:off x="9771263" y="1673942"/>
            <a:ext cx="2380823" cy="85833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800" b="1" dirty="0"/>
              <a:t>Dados observados:</a:t>
            </a:r>
            <a:r>
              <a:rPr lang="pt-BR" sz="1800" dirty="0"/>
              <a:t> dados </a:t>
            </a:r>
            <a:r>
              <a:rPr lang="pt-BR" sz="1800" dirty="0">
                <a:solidFill>
                  <a:srgbClr val="0070C0"/>
                </a:solidFill>
              </a:rPr>
              <a:t>medidos</a:t>
            </a:r>
            <a:r>
              <a:rPr lang="pt-BR" sz="1800" dirty="0"/>
              <a:t> na superfície da Terra.</a:t>
            </a:r>
          </a:p>
        </p:txBody>
      </p:sp>
      <p:sp>
        <p:nvSpPr>
          <p:cNvPr id="17" name="Título 1">
            <a:extLst>
              <a:ext uri="{FF2B5EF4-FFF2-40B4-BE49-F238E27FC236}">
                <a16:creationId xmlns:a16="http://schemas.microsoft.com/office/drawing/2014/main" id="{E7C17109-E244-498A-ABE0-0F145E8D2CB6}"/>
              </a:ext>
            </a:extLst>
          </p:cNvPr>
          <p:cNvSpPr txBox="1">
            <a:spLocks/>
          </p:cNvSpPr>
          <p:nvPr/>
        </p:nvSpPr>
        <p:spPr>
          <a:xfrm>
            <a:off x="7556854" y="3663521"/>
            <a:ext cx="3276796" cy="53048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dirty="0">
                <a:solidFill>
                  <a:schemeClr val="bg1"/>
                </a:solidFill>
              </a:rPr>
              <a:t>Dados observados</a:t>
            </a:r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C786E302-C6AB-46E8-869F-58048F62F763}"/>
              </a:ext>
            </a:extLst>
          </p:cNvPr>
          <p:cNvSpPr txBox="1">
            <a:spLocks/>
          </p:cNvSpPr>
          <p:nvPr/>
        </p:nvSpPr>
        <p:spPr>
          <a:xfrm>
            <a:off x="1234736" y="3111179"/>
            <a:ext cx="3817030" cy="63563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000" dirty="0">
                <a:solidFill>
                  <a:schemeClr val="bg1"/>
                </a:solidFill>
              </a:rPr>
              <a:t>Dados preditos</a:t>
            </a:r>
          </a:p>
        </p:txBody>
      </p:sp>
    </p:spTree>
    <p:extLst>
      <p:ext uri="{BB962C8B-B14F-4D97-AF65-F5344CB8AC3E}">
        <p14:creationId xmlns:p14="http://schemas.microsoft.com/office/powerpoint/2010/main" val="167096093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AAF82F5A-B928-46DF-B7E1-CF0A1C56F640}"/>
              </a:ext>
            </a:extLst>
          </p:cNvPr>
          <p:cNvCxnSpPr>
            <a:cxnSpLocks/>
          </p:cNvCxnSpPr>
          <p:nvPr/>
        </p:nvCxnSpPr>
        <p:spPr>
          <a:xfrm>
            <a:off x="593359" y="1098228"/>
            <a:ext cx="0" cy="2143807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ACE04AFD-656F-4494-A99D-DC2F9679FE18}"/>
              </a:ext>
            </a:extLst>
          </p:cNvPr>
          <p:cNvCxnSpPr>
            <a:cxnSpLocks/>
          </p:cNvCxnSpPr>
          <p:nvPr/>
        </p:nvCxnSpPr>
        <p:spPr>
          <a:xfrm>
            <a:off x="593359" y="1108006"/>
            <a:ext cx="2361468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EF7EDC2-FFC1-4A6C-8B90-BA77C9BE56D9}"/>
              </a:ext>
            </a:extLst>
          </p:cNvPr>
          <p:cNvSpPr txBox="1"/>
          <p:nvPr/>
        </p:nvSpPr>
        <p:spPr>
          <a:xfrm flipH="1">
            <a:off x="2790012" y="1081721"/>
            <a:ext cx="3296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/>
              <a:t>y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5D61BCB8-7C05-46CF-B5BE-CA87C78EDF63}"/>
              </a:ext>
            </a:extLst>
          </p:cNvPr>
          <p:cNvSpPr txBox="1"/>
          <p:nvPr/>
        </p:nvSpPr>
        <p:spPr>
          <a:xfrm>
            <a:off x="248347" y="2805648"/>
            <a:ext cx="3257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/>
              <a:t>z</a:t>
            </a:r>
          </a:p>
        </p:txBody>
      </p:sp>
      <p:sp>
        <p:nvSpPr>
          <p:cNvPr id="26" name="Elipse 25">
            <a:extLst>
              <a:ext uri="{FF2B5EF4-FFF2-40B4-BE49-F238E27FC236}">
                <a16:creationId xmlns:a16="http://schemas.microsoft.com/office/drawing/2014/main" id="{F7EAE22E-7729-4BB4-8B26-47AF2BE2711F}"/>
              </a:ext>
            </a:extLst>
          </p:cNvPr>
          <p:cNvSpPr/>
          <p:nvPr/>
        </p:nvSpPr>
        <p:spPr>
          <a:xfrm>
            <a:off x="518607" y="2282388"/>
            <a:ext cx="110940" cy="11844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tângulo 42">
                <a:extLst>
                  <a:ext uri="{FF2B5EF4-FFF2-40B4-BE49-F238E27FC236}">
                    <a16:creationId xmlns:a16="http://schemas.microsoft.com/office/drawing/2014/main" id="{29FB2FEA-3646-4781-A519-21CAB3760951}"/>
                  </a:ext>
                </a:extLst>
              </p:cNvPr>
              <p:cNvSpPr/>
              <p:nvPr/>
            </p:nvSpPr>
            <p:spPr>
              <a:xfrm>
                <a:off x="42498" y="2051555"/>
                <a:ext cx="51802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pt-BR" sz="2400" b="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pt-BR" sz="2400" b="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</m:t>
                          </m:r>
                        </m:sub>
                      </m:sSub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43" name="Retângulo 42">
                <a:extLst>
                  <a:ext uri="{FF2B5EF4-FFF2-40B4-BE49-F238E27FC236}">
                    <a16:creationId xmlns:a16="http://schemas.microsoft.com/office/drawing/2014/main" id="{29FB2FEA-3646-4781-A519-21CAB37609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98" y="2051555"/>
                <a:ext cx="518027" cy="4616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A2B9B5AF-11C9-4A24-8A8E-0329356C1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5CF5-DD80-4FB2-8D05-C9155122F025}" type="slidenum">
              <a:rPr lang="pt-BR" smtClean="0"/>
              <a:t>100</a:t>
            </a:fld>
            <a:endParaRPr lang="pt-BR"/>
          </a:p>
        </p:txBody>
      </p:sp>
      <p:cxnSp>
        <p:nvCxnSpPr>
          <p:cNvPr id="41" name="Conector de Seta Reta 40">
            <a:extLst>
              <a:ext uri="{FF2B5EF4-FFF2-40B4-BE49-F238E27FC236}">
                <a16:creationId xmlns:a16="http://schemas.microsoft.com/office/drawing/2014/main" id="{76BD9133-1123-42AD-8044-EAA38B89AE31}"/>
              </a:ext>
            </a:extLst>
          </p:cNvPr>
          <p:cNvCxnSpPr>
            <a:cxnSpLocks/>
          </p:cNvCxnSpPr>
          <p:nvPr/>
        </p:nvCxnSpPr>
        <p:spPr>
          <a:xfrm>
            <a:off x="4174759" y="1121397"/>
            <a:ext cx="0" cy="2143807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de Seta Reta 45">
            <a:extLst>
              <a:ext uri="{FF2B5EF4-FFF2-40B4-BE49-F238E27FC236}">
                <a16:creationId xmlns:a16="http://schemas.microsoft.com/office/drawing/2014/main" id="{A430D85F-9734-460F-96CD-D73BDDA7ADBF}"/>
              </a:ext>
            </a:extLst>
          </p:cNvPr>
          <p:cNvCxnSpPr>
            <a:cxnSpLocks/>
          </p:cNvCxnSpPr>
          <p:nvPr/>
        </p:nvCxnSpPr>
        <p:spPr>
          <a:xfrm>
            <a:off x="4174759" y="1131175"/>
            <a:ext cx="2361468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CaixaDeTexto 46">
            <a:extLst>
              <a:ext uri="{FF2B5EF4-FFF2-40B4-BE49-F238E27FC236}">
                <a16:creationId xmlns:a16="http://schemas.microsoft.com/office/drawing/2014/main" id="{7DF116CF-6B15-4D1E-A674-2A7BEB951361}"/>
              </a:ext>
            </a:extLst>
          </p:cNvPr>
          <p:cNvSpPr txBox="1"/>
          <p:nvPr/>
        </p:nvSpPr>
        <p:spPr>
          <a:xfrm flipH="1">
            <a:off x="6371412" y="1104890"/>
            <a:ext cx="3296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/>
              <a:t>y</a:t>
            </a:r>
          </a:p>
        </p:txBody>
      </p:sp>
      <p:sp>
        <p:nvSpPr>
          <p:cNvPr id="50" name="CaixaDeTexto 49">
            <a:extLst>
              <a:ext uri="{FF2B5EF4-FFF2-40B4-BE49-F238E27FC236}">
                <a16:creationId xmlns:a16="http://schemas.microsoft.com/office/drawing/2014/main" id="{3770E141-C231-4749-841F-59F0F14368D6}"/>
              </a:ext>
            </a:extLst>
          </p:cNvPr>
          <p:cNvSpPr txBox="1"/>
          <p:nvPr/>
        </p:nvSpPr>
        <p:spPr>
          <a:xfrm>
            <a:off x="3829747" y="2828817"/>
            <a:ext cx="3257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/>
              <a:t>z</a:t>
            </a:r>
          </a:p>
        </p:txBody>
      </p:sp>
      <p:sp>
        <p:nvSpPr>
          <p:cNvPr id="51" name="Elipse 50">
            <a:extLst>
              <a:ext uri="{FF2B5EF4-FFF2-40B4-BE49-F238E27FC236}">
                <a16:creationId xmlns:a16="http://schemas.microsoft.com/office/drawing/2014/main" id="{76ACCE70-A14D-461B-A6A0-7D9700884976}"/>
              </a:ext>
            </a:extLst>
          </p:cNvPr>
          <p:cNvSpPr/>
          <p:nvPr/>
        </p:nvSpPr>
        <p:spPr>
          <a:xfrm>
            <a:off x="4100007" y="2305557"/>
            <a:ext cx="110940" cy="11844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tângulo 51">
                <a:extLst>
                  <a:ext uri="{FF2B5EF4-FFF2-40B4-BE49-F238E27FC236}">
                    <a16:creationId xmlns:a16="http://schemas.microsoft.com/office/drawing/2014/main" id="{3D36C833-39E5-4F25-9FE8-6DB9CBFD07D5}"/>
                  </a:ext>
                </a:extLst>
              </p:cNvPr>
              <p:cNvSpPr/>
              <p:nvPr/>
            </p:nvSpPr>
            <p:spPr>
              <a:xfrm>
                <a:off x="3623898" y="2074724"/>
                <a:ext cx="51802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pt-BR" sz="2400" b="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pt-BR" sz="2400" b="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</m:t>
                          </m:r>
                        </m:sub>
                      </m:sSub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52" name="Retângulo 51">
                <a:extLst>
                  <a:ext uri="{FF2B5EF4-FFF2-40B4-BE49-F238E27FC236}">
                    <a16:creationId xmlns:a16="http://schemas.microsoft.com/office/drawing/2014/main" id="{3D36C833-39E5-4F25-9FE8-6DB9CBFD07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3898" y="2074724"/>
                <a:ext cx="518027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Conector de Seta Reta 52">
            <a:extLst>
              <a:ext uri="{FF2B5EF4-FFF2-40B4-BE49-F238E27FC236}">
                <a16:creationId xmlns:a16="http://schemas.microsoft.com/office/drawing/2014/main" id="{9EDDF7F6-7FF7-4059-84E4-44872762EE28}"/>
              </a:ext>
            </a:extLst>
          </p:cNvPr>
          <p:cNvCxnSpPr>
            <a:cxnSpLocks/>
          </p:cNvCxnSpPr>
          <p:nvPr/>
        </p:nvCxnSpPr>
        <p:spPr>
          <a:xfrm>
            <a:off x="579807" y="4353977"/>
            <a:ext cx="0" cy="2143807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ector de Seta Reta 53">
            <a:extLst>
              <a:ext uri="{FF2B5EF4-FFF2-40B4-BE49-F238E27FC236}">
                <a16:creationId xmlns:a16="http://schemas.microsoft.com/office/drawing/2014/main" id="{77B73FD0-DA64-4CE2-B4B8-B7354B583FB3}"/>
              </a:ext>
            </a:extLst>
          </p:cNvPr>
          <p:cNvCxnSpPr>
            <a:cxnSpLocks/>
          </p:cNvCxnSpPr>
          <p:nvPr/>
        </p:nvCxnSpPr>
        <p:spPr>
          <a:xfrm>
            <a:off x="579807" y="4363755"/>
            <a:ext cx="2361468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CaixaDeTexto 54">
            <a:extLst>
              <a:ext uri="{FF2B5EF4-FFF2-40B4-BE49-F238E27FC236}">
                <a16:creationId xmlns:a16="http://schemas.microsoft.com/office/drawing/2014/main" id="{A57AA01C-D25D-4695-ADC3-398F773C5EC3}"/>
              </a:ext>
            </a:extLst>
          </p:cNvPr>
          <p:cNvSpPr txBox="1"/>
          <p:nvPr/>
        </p:nvSpPr>
        <p:spPr>
          <a:xfrm flipH="1">
            <a:off x="2776460" y="4337470"/>
            <a:ext cx="3296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/>
              <a:t>y</a:t>
            </a:r>
          </a:p>
        </p:txBody>
      </p:sp>
      <p:sp>
        <p:nvSpPr>
          <p:cNvPr id="56" name="CaixaDeTexto 55">
            <a:extLst>
              <a:ext uri="{FF2B5EF4-FFF2-40B4-BE49-F238E27FC236}">
                <a16:creationId xmlns:a16="http://schemas.microsoft.com/office/drawing/2014/main" id="{24596A9E-30BF-4541-8156-DC68FA03E0DD}"/>
              </a:ext>
            </a:extLst>
          </p:cNvPr>
          <p:cNvSpPr txBox="1"/>
          <p:nvPr/>
        </p:nvSpPr>
        <p:spPr>
          <a:xfrm>
            <a:off x="234795" y="6061397"/>
            <a:ext cx="3257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/>
              <a:t>z</a:t>
            </a:r>
          </a:p>
        </p:txBody>
      </p:sp>
      <p:sp>
        <p:nvSpPr>
          <p:cNvPr id="57" name="Elipse 56">
            <a:extLst>
              <a:ext uri="{FF2B5EF4-FFF2-40B4-BE49-F238E27FC236}">
                <a16:creationId xmlns:a16="http://schemas.microsoft.com/office/drawing/2014/main" id="{002DED58-B2E1-412B-AEBC-C3A00D4B6F19}"/>
              </a:ext>
            </a:extLst>
          </p:cNvPr>
          <p:cNvSpPr/>
          <p:nvPr/>
        </p:nvSpPr>
        <p:spPr>
          <a:xfrm>
            <a:off x="505055" y="5538137"/>
            <a:ext cx="110940" cy="11844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Retângulo 57">
                <a:extLst>
                  <a:ext uri="{FF2B5EF4-FFF2-40B4-BE49-F238E27FC236}">
                    <a16:creationId xmlns:a16="http://schemas.microsoft.com/office/drawing/2014/main" id="{13849D86-C24F-46FD-8581-68CE18B091E9}"/>
                  </a:ext>
                </a:extLst>
              </p:cNvPr>
              <p:cNvSpPr/>
              <p:nvPr/>
            </p:nvSpPr>
            <p:spPr>
              <a:xfrm>
                <a:off x="28946" y="5307304"/>
                <a:ext cx="51802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pt-BR" sz="2400" b="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pt-BR" sz="2400" b="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</m:t>
                          </m:r>
                        </m:sub>
                      </m:sSub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58" name="Retângulo 57">
                <a:extLst>
                  <a:ext uri="{FF2B5EF4-FFF2-40B4-BE49-F238E27FC236}">
                    <a16:creationId xmlns:a16="http://schemas.microsoft.com/office/drawing/2014/main" id="{13849D86-C24F-46FD-8581-68CE18B091E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46" y="5307304"/>
                <a:ext cx="518027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Conector de Seta Reta 58">
            <a:extLst>
              <a:ext uri="{FF2B5EF4-FFF2-40B4-BE49-F238E27FC236}">
                <a16:creationId xmlns:a16="http://schemas.microsoft.com/office/drawing/2014/main" id="{92234657-DCE8-4A2B-8D67-7845D9472599}"/>
              </a:ext>
            </a:extLst>
          </p:cNvPr>
          <p:cNvCxnSpPr>
            <a:cxnSpLocks/>
          </p:cNvCxnSpPr>
          <p:nvPr/>
        </p:nvCxnSpPr>
        <p:spPr>
          <a:xfrm>
            <a:off x="4325537" y="4338119"/>
            <a:ext cx="0" cy="2143807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ector de Seta Reta 59">
            <a:extLst>
              <a:ext uri="{FF2B5EF4-FFF2-40B4-BE49-F238E27FC236}">
                <a16:creationId xmlns:a16="http://schemas.microsoft.com/office/drawing/2014/main" id="{A5E357CE-14A7-4747-B8B2-02FE70982A77}"/>
              </a:ext>
            </a:extLst>
          </p:cNvPr>
          <p:cNvCxnSpPr>
            <a:cxnSpLocks/>
          </p:cNvCxnSpPr>
          <p:nvPr/>
        </p:nvCxnSpPr>
        <p:spPr>
          <a:xfrm>
            <a:off x="4325537" y="4347897"/>
            <a:ext cx="2361468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CaixaDeTexto 60">
            <a:extLst>
              <a:ext uri="{FF2B5EF4-FFF2-40B4-BE49-F238E27FC236}">
                <a16:creationId xmlns:a16="http://schemas.microsoft.com/office/drawing/2014/main" id="{E557E680-F4A1-46FB-995B-5D065B433D63}"/>
              </a:ext>
            </a:extLst>
          </p:cNvPr>
          <p:cNvSpPr txBox="1"/>
          <p:nvPr/>
        </p:nvSpPr>
        <p:spPr>
          <a:xfrm flipH="1">
            <a:off x="6522190" y="4321612"/>
            <a:ext cx="3296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/>
              <a:t>y</a:t>
            </a:r>
          </a:p>
        </p:txBody>
      </p:sp>
      <p:sp>
        <p:nvSpPr>
          <p:cNvPr id="62" name="CaixaDeTexto 61">
            <a:extLst>
              <a:ext uri="{FF2B5EF4-FFF2-40B4-BE49-F238E27FC236}">
                <a16:creationId xmlns:a16="http://schemas.microsoft.com/office/drawing/2014/main" id="{DF2EB090-FB09-44E8-AE43-ECA24494B2AD}"/>
              </a:ext>
            </a:extLst>
          </p:cNvPr>
          <p:cNvSpPr txBox="1"/>
          <p:nvPr/>
        </p:nvSpPr>
        <p:spPr>
          <a:xfrm>
            <a:off x="3980525" y="6045539"/>
            <a:ext cx="3257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/>
              <a:t>z</a:t>
            </a:r>
          </a:p>
        </p:txBody>
      </p:sp>
      <p:sp>
        <p:nvSpPr>
          <p:cNvPr id="63" name="Elipse 62">
            <a:extLst>
              <a:ext uri="{FF2B5EF4-FFF2-40B4-BE49-F238E27FC236}">
                <a16:creationId xmlns:a16="http://schemas.microsoft.com/office/drawing/2014/main" id="{7D188EC7-8286-47AD-932B-B437A002DB31}"/>
              </a:ext>
            </a:extLst>
          </p:cNvPr>
          <p:cNvSpPr/>
          <p:nvPr/>
        </p:nvSpPr>
        <p:spPr>
          <a:xfrm>
            <a:off x="4250785" y="5522279"/>
            <a:ext cx="110940" cy="11844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Retângulo 63">
                <a:extLst>
                  <a:ext uri="{FF2B5EF4-FFF2-40B4-BE49-F238E27FC236}">
                    <a16:creationId xmlns:a16="http://schemas.microsoft.com/office/drawing/2014/main" id="{5A51CEA7-19F7-46C3-A1D3-ECA35BDFAFE8}"/>
                  </a:ext>
                </a:extLst>
              </p:cNvPr>
              <p:cNvSpPr/>
              <p:nvPr/>
            </p:nvSpPr>
            <p:spPr>
              <a:xfrm>
                <a:off x="3774676" y="5291446"/>
                <a:ext cx="51802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pt-BR" sz="2400" b="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pt-BR" sz="2400" b="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</m:t>
                          </m:r>
                        </m:sub>
                      </m:sSub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64" name="Retângulo 63">
                <a:extLst>
                  <a:ext uri="{FF2B5EF4-FFF2-40B4-BE49-F238E27FC236}">
                    <a16:creationId xmlns:a16="http://schemas.microsoft.com/office/drawing/2014/main" id="{5A51CEA7-19F7-46C3-A1D3-ECA35BDFAF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4676" y="5291446"/>
                <a:ext cx="518027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Elipse 10">
            <a:extLst>
              <a:ext uri="{FF2B5EF4-FFF2-40B4-BE49-F238E27FC236}">
                <a16:creationId xmlns:a16="http://schemas.microsoft.com/office/drawing/2014/main" id="{1875005F-E229-4A21-B66E-5A6524A9FA1E}"/>
              </a:ext>
            </a:extLst>
          </p:cNvPr>
          <p:cNvSpPr/>
          <p:nvPr/>
        </p:nvSpPr>
        <p:spPr>
          <a:xfrm>
            <a:off x="505055" y="655320"/>
            <a:ext cx="69022" cy="11844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5" name="Elipse 64">
            <a:extLst>
              <a:ext uri="{FF2B5EF4-FFF2-40B4-BE49-F238E27FC236}">
                <a16:creationId xmlns:a16="http://schemas.microsoft.com/office/drawing/2014/main" id="{3792593C-E521-4B47-9DF4-925CA063B147}"/>
              </a:ext>
            </a:extLst>
          </p:cNvPr>
          <p:cNvSpPr/>
          <p:nvPr/>
        </p:nvSpPr>
        <p:spPr>
          <a:xfrm>
            <a:off x="726477" y="448122"/>
            <a:ext cx="69022" cy="11844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6" name="Elipse 65">
            <a:extLst>
              <a:ext uri="{FF2B5EF4-FFF2-40B4-BE49-F238E27FC236}">
                <a16:creationId xmlns:a16="http://schemas.microsoft.com/office/drawing/2014/main" id="{98D8A508-7856-4FB5-91A4-E015C843D801}"/>
              </a:ext>
            </a:extLst>
          </p:cNvPr>
          <p:cNvSpPr/>
          <p:nvPr/>
        </p:nvSpPr>
        <p:spPr>
          <a:xfrm>
            <a:off x="1183677" y="655320"/>
            <a:ext cx="69022" cy="11844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7" name="Elipse 66">
            <a:extLst>
              <a:ext uri="{FF2B5EF4-FFF2-40B4-BE49-F238E27FC236}">
                <a16:creationId xmlns:a16="http://schemas.microsoft.com/office/drawing/2014/main" id="{6D7A9537-2FB7-4DFF-820F-F640F4B3485D}"/>
              </a:ext>
            </a:extLst>
          </p:cNvPr>
          <p:cNvSpPr/>
          <p:nvPr/>
        </p:nvSpPr>
        <p:spPr>
          <a:xfrm>
            <a:off x="1760541" y="498583"/>
            <a:ext cx="69022" cy="11844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8" name="Elipse 67">
            <a:extLst>
              <a:ext uri="{FF2B5EF4-FFF2-40B4-BE49-F238E27FC236}">
                <a16:creationId xmlns:a16="http://schemas.microsoft.com/office/drawing/2014/main" id="{54239DE2-296D-4168-B808-1AE35942C6C2}"/>
              </a:ext>
            </a:extLst>
          </p:cNvPr>
          <p:cNvSpPr/>
          <p:nvPr/>
        </p:nvSpPr>
        <p:spPr>
          <a:xfrm>
            <a:off x="2232981" y="655320"/>
            <a:ext cx="69022" cy="11844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9" name="Elipse 68">
            <a:extLst>
              <a:ext uri="{FF2B5EF4-FFF2-40B4-BE49-F238E27FC236}">
                <a16:creationId xmlns:a16="http://schemas.microsoft.com/office/drawing/2014/main" id="{55E5D73C-A1BB-469D-91E4-69507E63F23A}"/>
              </a:ext>
            </a:extLst>
          </p:cNvPr>
          <p:cNvSpPr/>
          <p:nvPr/>
        </p:nvSpPr>
        <p:spPr>
          <a:xfrm>
            <a:off x="2707438" y="534309"/>
            <a:ext cx="69022" cy="11844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0" name="CaixaDeTexto 69">
            <a:extLst>
              <a:ext uri="{FF2B5EF4-FFF2-40B4-BE49-F238E27FC236}">
                <a16:creationId xmlns:a16="http://schemas.microsoft.com/office/drawing/2014/main" id="{CA250E4C-65B6-4C28-A851-AEEEA4A1648F}"/>
              </a:ext>
            </a:extLst>
          </p:cNvPr>
          <p:cNvSpPr txBox="1"/>
          <p:nvPr/>
        </p:nvSpPr>
        <p:spPr>
          <a:xfrm>
            <a:off x="7740919" y="346345"/>
            <a:ext cx="397142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Comumente utilizada na literatura para processamento de dados potenciais no </a:t>
            </a:r>
            <a:r>
              <a:rPr lang="pt-BR" sz="2400" b="1" dirty="0"/>
              <a:t>domínio do espaço</a:t>
            </a:r>
            <a:r>
              <a:rPr lang="pt-BR" sz="2400" dirty="0"/>
              <a:t>!</a:t>
            </a:r>
          </a:p>
        </p:txBody>
      </p:sp>
      <p:sp>
        <p:nvSpPr>
          <p:cNvPr id="71" name="Elipse 70">
            <a:extLst>
              <a:ext uri="{FF2B5EF4-FFF2-40B4-BE49-F238E27FC236}">
                <a16:creationId xmlns:a16="http://schemas.microsoft.com/office/drawing/2014/main" id="{1EB2FD7A-BBED-4E4E-900E-0CACB4DD08E1}"/>
              </a:ext>
            </a:extLst>
          </p:cNvPr>
          <p:cNvSpPr/>
          <p:nvPr/>
        </p:nvSpPr>
        <p:spPr>
          <a:xfrm>
            <a:off x="4131302" y="689461"/>
            <a:ext cx="69022" cy="11844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2" name="Elipse 71">
            <a:extLst>
              <a:ext uri="{FF2B5EF4-FFF2-40B4-BE49-F238E27FC236}">
                <a16:creationId xmlns:a16="http://schemas.microsoft.com/office/drawing/2014/main" id="{FB227291-CE28-400C-B509-975BE33AB426}"/>
              </a:ext>
            </a:extLst>
          </p:cNvPr>
          <p:cNvSpPr/>
          <p:nvPr/>
        </p:nvSpPr>
        <p:spPr>
          <a:xfrm>
            <a:off x="4740902" y="689461"/>
            <a:ext cx="69022" cy="11844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3" name="Elipse 72">
            <a:extLst>
              <a:ext uri="{FF2B5EF4-FFF2-40B4-BE49-F238E27FC236}">
                <a16:creationId xmlns:a16="http://schemas.microsoft.com/office/drawing/2014/main" id="{84FC8358-78CC-40BE-AF1B-84E9588460F1}"/>
              </a:ext>
            </a:extLst>
          </p:cNvPr>
          <p:cNvSpPr/>
          <p:nvPr/>
        </p:nvSpPr>
        <p:spPr>
          <a:xfrm>
            <a:off x="5350502" y="689461"/>
            <a:ext cx="69022" cy="11844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4" name="Elipse 73">
            <a:extLst>
              <a:ext uri="{FF2B5EF4-FFF2-40B4-BE49-F238E27FC236}">
                <a16:creationId xmlns:a16="http://schemas.microsoft.com/office/drawing/2014/main" id="{7D0961EB-25B4-48E9-8D14-68C20B528FFD}"/>
              </a:ext>
            </a:extLst>
          </p:cNvPr>
          <p:cNvSpPr/>
          <p:nvPr/>
        </p:nvSpPr>
        <p:spPr>
          <a:xfrm>
            <a:off x="5902960" y="689460"/>
            <a:ext cx="69022" cy="11844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5" name="Elipse 74">
            <a:extLst>
              <a:ext uri="{FF2B5EF4-FFF2-40B4-BE49-F238E27FC236}">
                <a16:creationId xmlns:a16="http://schemas.microsoft.com/office/drawing/2014/main" id="{426E889D-120B-49E0-B2BA-75CE3333E036}"/>
              </a:ext>
            </a:extLst>
          </p:cNvPr>
          <p:cNvSpPr/>
          <p:nvPr/>
        </p:nvSpPr>
        <p:spPr>
          <a:xfrm>
            <a:off x="6464582" y="689460"/>
            <a:ext cx="69022" cy="11844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6" name="Elipse 75">
            <a:extLst>
              <a:ext uri="{FF2B5EF4-FFF2-40B4-BE49-F238E27FC236}">
                <a16:creationId xmlns:a16="http://schemas.microsoft.com/office/drawing/2014/main" id="{6751F58A-E073-45FA-BB69-0520BF30D367}"/>
              </a:ext>
            </a:extLst>
          </p:cNvPr>
          <p:cNvSpPr/>
          <p:nvPr/>
        </p:nvSpPr>
        <p:spPr>
          <a:xfrm>
            <a:off x="488148" y="4116370"/>
            <a:ext cx="69022" cy="11844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7" name="Elipse 76">
            <a:extLst>
              <a:ext uri="{FF2B5EF4-FFF2-40B4-BE49-F238E27FC236}">
                <a16:creationId xmlns:a16="http://schemas.microsoft.com/office/drawing/2014/main" id="{11D95D5D-3067-43AE-945A-C0CA447071F5}"/>
              </a:ext>
            </a:extLst>
          </p:cNvPr>
          <p:cNvSpPr/>
          <p:nvPr/>
        </p:nvSpPr>
        <p:spPr>
          <a:xfrm>
            <a:off x="760988" y="3625234"/>
            <a:ext cx="69022" cy="11844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8" name="Elipse 77">
            <a:extLst>
              <a:ext uri="{FF2B5EF4-FFF2-40B4-BE49-F238E27FC236}">
                <a16:creationId xmlns:a16="http://schemas.microsoft.com/office/drawing/2014/main" id="{ABB6617C-ED12-4D5F-80B2-2831CF1F1D77}"/>
              </a:ext>
            </a:extLst>
          </p:cNvPr>
          <p:cNvSpPr/>
          <p:nvPr/>
        </p:nvSpPr>
        <p:spPr>
          <a:xfrm>
            <a:off x="1149166" y="3363519"/>
            <a:ext cx="69022" cy="11844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9" name="Elipse 78">
            <a:extLst>
              <a:ext uri="{FF2B5EF4-FFF2-40B4-BE49-F238E27FC236}">
                <a16:creationId xmlns:a16="http://schemas.microsoft.com/office/drawing/2014/main" id="{FA5C819E-8398-406C-B490-D32E7D0F8ED0}"/>
              </a:ext>
            </a:extLst>
          </p:cNvPr>
          <p:cNvSpPr/>
          <p:nvPr/>
        </p:nvSpPr>
        <p:spPr>
          <a:xfrm>
            <a:off x="1829563" y="4172104"/>
            <a:ext cx="69022" cy="11844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0" name="Elipse 79">
            <a:extLst>
              <a:ext uri="{FF2B5EF4-FFF2-40B4-BE49-F238E27FC236}">
                <a16:creationId xmlns:a16="http://schemas.microsoft.com/office/drawing/2014/main" id="{05E3C334-2098-4A48-BFC4-11AD73EFC38A}"/>
              </a:ext>
            </a:extLst>
          </p:cNvPr>
          <p:cNvSpPr/>
          <p:nvPr/>
        </p:nvSpPr>
        <p:spPr>
          <a:xfrm>
            <a:off x="1549316" y="3787091"/>
            <a:ext cx="69022" cy="11844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1" name="Elipse 80">
            <a:extLst>
              <a:ext uri="{FF2B5EF4-FFF2-40B4-BE49-F238E27FC236}">
                <a16:creationId xmlns:a16="http://schemas.microsoft.com/office/drawing/2014/main" id="{F8838C41-D162-44B6-9E66-D501752689EF}"/>
              </a:ext>
            </a:extLst>
          </p:cNvPr>
          <p:cNvSpPr/>
          <p:nvPr/>
        </p:nvSpPr>
        <p:spPr>
          <a:xfrm>
            <a:off x="2073709" y="4480639"/>
            <a:ext cx="69022" cy="11844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2" name="Elipse 81">
            <a:extLst>
              <a:ext uri="{FF2B5EF4-FFF2-40B4-BE49-F238E27FC236}">
                <a16:creationId xmlns:a16="http://schemas.microsoft.com/office/drawing/2014/main" id="{7B857C0C-4683-4525-B9CB-3F8307300EE4}"/>
              </a:ext>
            </a:extLst>
          </p:cNvPr>
          <p:cNvSpPr/>
          <p:nvPr/>
        </p:nvSpPr>
        <p:spPr>
          <a:xfrm>
            <a:off x="2390573" y="4406618"/>
            <a:ext cx="69022" cy="11844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3" name="Elipse 82">
            <a:extLst>
              <a:ext uri="{FF2B5EF4-FFF2-40B4-BE49-F238E27FC236}">
                <a16:creationId xmlns:a16="http://schemas.microsoft.com/office/drawing/2014/main" id="{A7F87A20-04C5-41DF-8B72-5CDCE89EE9B2}"/>
              </a:ext>
            </a:extLst>
          </p:cNvPr>
          <p:cNvSpPr/>
          <p:nvPr/>
        </p:nvSpPr>
        <p:spPr>
          <a:xfrm>
            <a:off x="2638416" y="4016202"/>
            <a:ext cx="69022" cy="11844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4" name="Elipse 83">
            <a:extLst>
              <a:ext uri="{FF2B5EF4-FFF2-40B4-BE49-F238E27FC236}">
                <a16:creationId xmlns:a16="http://schemas.microsoft.com/office/drawing/2014/main" id="{864EAC26-C359-49DA-A703-51175B433432}"/>
              </a:ext>
            </a:extLst>
          </p:cNvPr>
          <p:cNvSpPr/>
          <p:nvPr/>
        </p:nvSpPr>
        <p:spPr>
          <a:xfrm>
            <a:off x="2885804" y="3663585"/>
            <a:ext cx="69022" cy="11844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5" name="Elipse 84">
            <a:extLst>
              <a:ext uri="{FF2B5EF4-FFF2-40B4-BE49-F238E27FC236}">
                <a16:creationId xmlns:a16="http://schemas.microsoft.com/office/drawing/2014/main" id="{B4E31111-7F3C-4D88-A5C1-BED15CE3DA01}"/>
              </a:ext>
            </a:extLst>
          </p:cNvPr>
          <p:cNvSpPr/>
          <p:nvPr/>
        </p:nvSpPr>
        <p:spPr>
          <a:xfrm>
            <a:off x="4512302" y="4134643"/>
            <a:ext cx="69022" cy="11844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6" name="Elipse 85">
            <a:extLst>
              <a:ext uri="{FF2B5EF4-FFF2-40B4-BE49-F238E27FC236}">
                <a16:creationId xmlns:a16="http://schemas.microsoft.com/office/drawing/2014/main" id="{284A1A5E-2F32-49A4-B3E8-3AB0AF4ABB26}"/>
              </a:ext>
            </a:extLst>
          </p:cNvPr>
          <p:cNvSpPr/>
          <p:nvPr/>
        </p:nvSpPr>
        <p:spPr>
          <a:xfrm>
            <a:off x="4813597" y="4193863"/>
            <a:ext cx="69022" cy="11844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7" name="Elipse 86">
            <a:extLst>
              <a:ext uri="{FF2B5EF4-FFF2-40B4-BE49-F238E27FC236}">
                <a16:creationId xmlns:a16="http://schemas.microsoft.com/office/drawing/2014/main" id="{CFE1E733-E275-4E83-9B56-99D865CC9517}"/>
              </a:ext>
            </a:extLst>
          </p:cNvPr>
          <p:cNvSpPr/>
          <p:nvPr/>
        </p:nvSpPr>
        <p:spPr>
          <a:xfrm>
            <a:off x="5085506" y="3946647"/>
            <a:ext cx="69022" cy="11844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8" name="Elipse 87">
            <a:extLst>
              <a:ext uri="{FF2B5EF4-FFF2-40B4-BE49-F238E27FC236}">
                <a16:creationId xmlns:a16="http://schemas.microsoft.com/office/drawing/2014/main" id="{259CFDC8-9D36-4B5A-A367-1281E2031749}"/>
              </a:ext>
            </a:extLst>
          </p:cNvPr>
          <p:cNvSpPr/>
          <p:nvPr/>
        </p:nvSpPr>
        <p:spPr>
          <a:xfrm>
            <a:off x="5281480" y="3475381"/>
            <a:ext cx="69022" cy="11844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9" name="Elipse 88">
            <a:extLst>
              <a:ext uri="{FF2B5EF4-FFF2-40B4-BE49-F238E27FC236}">
                <a16:creationId xmlns:a16="http://schemas.microsoft.com/office/drawing/2014/main" id="{181EFD94-D1CF-4B5C-81C9-180A1343C268}"/>
              </a:ext>
            </a:extLst>
          </p:cNvPr>
          <p:cNvSpPr/>
          <p:nvPr/>
        </p:nvSpPr>
        <p:spPr>
          <a:xfrm>
            <a:off x="5632000" y="3242035"/>
            <a:ext cx="69022" cy="11844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0" name="Elipse 89">
            <a:extLst>
              <a:ext uri="{FF2B5EF4-FFF2-40B4-BE49-F238E27FC236}">
                <a16:creationId xmlns:a16="http://schemas.microsoft.com/office/drawing/2014/main" id="{D595689A-3DFB-4965-82AD-CF255982A403}"/>
              </a:ext>
            </a:extLst>
          </p:cNvPr>
          <p:cNvSpPr/>
          <p:nvPr/>
        </p:nvSpPr>
        <p:spPr>
          <a:xfrm>
            <a:off x="5833938" y="3633568"/>
            <a:ext cx="69022" cy="11844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1" name="Elipse 90">
            <a:extLst>
              <a:ext uri="{FF2B5EF4-FFF2-40B4-BE49-F238E27FC236}">
                <a16:creationId xmlns:a16="http://schemas.microsoft.com/office/drawing/2014/main" id="{1B95BA85-25DE-43B6-B96E-53541D3CB791}"/>
              </a:ext>
            </a:extLst>
          </p:cNvPr>
          <p:cNvSpPr/>
          <p:nvPr/>
        </p:nvSpPr>
        <p:spPr>
          <a:xfrm>
            <a:off x="6026978" y="3956981"/>
            <a:ext cx="69022" cy="11844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2" name="Elipse 91">
            <a:extLst>
              <a:ext uri="{FF2B5EF4-FFF2-40B4-BE49-F238E27FC236}">
                <a16:creationId xmlns:a16="http://schemas.microsoft.com/office/drawing/2014/main" id="{8C32E8D4-388A-4973-8BE0-6995D66B5052}"/>
              </a:ext>
            </a:extLst>
          </p:cNvPr>
          <p:cNvSpPr/>
          <p:nvPr/>
        </p:nvSpPr>
        <p:spPr>
          <a:xfrm>
            <a:off x="6299408" y="4140137"/>
            <a:ext cx="69022" cy="11844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3" name="Elipse 92">
            <a:extLst>
              <a:ext uri="{FF2B5EF4-FFF2-40B4-BE49-F238E27FC236}">
                <a16:creationId xmlns:a16="http://schemas.microsoft.com/office/drawing/2014/main" id="{F0CEC04A-27AB-4050-BF31-FC4056EF5219}"/>
              </a:ext>
            </a:extLst>
          </p:cNvPr>
          <p:cNvSpPr/>
          <p:nvPr/>
        </p:nvSpPr>
        <p:spPr>
          <a:xfrm>
            <a:off x="6617982" y="3990733"/>
            <a:ext cx="69022" cy="11844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575A2592-20FF-47C5-9390-DB89B8CEE89C}"/>
              </a:ext>
            </a:extLst>
          </p:cNvPr>
          <p:cNvCxnSpPr>
            <a:stCxn id="26" idx="6"/>
          </p:cNvCxnSpPr>
          <p:nvPr/>
        </p:nvCxnSpPr>
        <p:spPr>
          <a:xfrm flipV="1">
            <a:off x="629547" y="2341608"/>
            <a:ext cx="2393505" cy="1"/>
          </a:xfrm>
          <a:prstGeom prst="line">
            <a:avLst/>
          </a:prstGeom>
          <a:ln w="539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ector reto 94">
            <a:extLst>
              <a:ext uri="{FF2B5EF4-FFF2-40B4-BE49-F238E27FC236}">
                <a16:creationId xmlns:a16="http://schemas.microsoft.com/office/drawing/2014/main" id="{266B0506-036B-4004-9E7E-200ED4DF5AD5}"/>
              </a:ext>
            </a:extLst>
          </p:cNvPr>
          <p:cNvCxnSpPr/>
          <p:nvPr/>
        </p:nvCxnSpPr>
        <p:spPr>
          <a:xfrm flipV="1">
            <a:off x="4224477" y="2373185"/>
            <a:ext cx="2393505" cy="1"/>
          </a:xfrm>
          <a:prstGeom prst="line">
            <a:avLst/>
          </a:prstGeom>
          <a:ln w="539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ector reto 95">
            <a:extLst>
              <a:ext uri="{FF2B5EF4-FFF2-40B4-BE49-F238E27FC236}">
                <a16:creationId xmlns:a16="http://schemas.microsoft.com/office/drawing/2014/main" id="{0F5B2AC4-7E14-47CB-90A6-FB01BD4C54C9}"/>
              </a:ext>
            </a:extLst>
          </p:cNvPr>
          <p:cNvCxnSpPr/>
          <p:nvPr/>
        </p:nvCxnSpPr>
        <p:spPr>
          <a:xfrm flipV="1">
            <a:off x="612642" y="5612520"/>
            <a:ext cx="2393505" cy="1"/>
          </a:xfrm>
          <a:prstGeom prst="line">
            <a:avLst/>
          </a:prstGeom>
          <a:ln w="539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ector reto 96">
            <a:extLst>
              <a:ext uri="{FF2B5EF4-FFF2-40B4-BE49-F238E27FC236}">
                <a16:creationId xmlns:a16="http://schemas.microsoft.com/office/drawing/2014/main" id="{D31F4C5C-CF3F-48F4-B62F-A9C637D9AA8E}"/>
              </a:ext>
            </a:extLst>
          </p:cNvPr>
          <p:cNvCxnSpPr/>
          <p:nvPr/>
        </p:nvCxnSpPr>
        <p:spPr>
          <a:xfrm flipV="1">
            <a:off x="4381007" y="5594470"/>
            <a:ext cx="2393505" cy="1"/>
          </a:xfrm>
          <a:prstGeom prst="line">
            <a:avLst/>
          </a:prstGeom>
          <a:ln w="539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684671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AAF82F5A-B928-46DF-B7E1-CF0A1C56F640}"/>
              </a:ext>
            </a:extLst>
          </p:cNvPr>
          <p:cNvCxnSpPr>
            <a:cxnSpLocks/>
          </p:cNvCxnSpPr>
          <p:nvPr/>
        </p:nvCxnSpPr>
        <p:spPr>
          <a:xfrm>
            <a:off x="593359" y="1098228"/>
            <a:ext cx="0" cy="2143807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ACE04AFD-656F-4494-A99D-DC2F9679FE18}"/>
              </a:ext>
            </a:extLst>
          </p:cNvPr>
          <p:cNvCxnSpPr>
            <a:cxnSpLocks/>
          </p:cNvCxnSpPr>
          <p:nvPr/>
        </p:nvCxnSpPr>
        <p:spPr>
          <a:xfrm>
            <a:off x="593359" y="1108006"/>
            <a:ext cx="2361468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EF7EDC2-FFC1-4A6C-8B90-BA77C9BE56D9}"/>
              </a:ext>
            </a:extLst>
          </p:cNvPr>
          <p:cNvSpPr txBox="1"/>
          <p:nvPr/>
        </p:nvSpPr>
        <p:spPr>
          <a:xfrm flipH="1">
            <a:off x="2790012" y="1081721"/>
            <a:ext cx="3296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/>
              <a:t>y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5D61BCB8-7C05-46CF-B5BE-CA87C78EDF63}"/>
              </a:ext>
            </a:extLst>
          </p:cNvPr>
          <p:cNvSpPr txBox="1"/>
          <p:nvPr/>
        </p:nvSpPr>
        <p:spPr>
          <a:xfrm>
            <a:off x="248347" y="2805648"/>
            <a:ext cx="3257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/>
              <a:t>z</a:t>
            </a:r>
          </a:p>
        </p:txBody>
      </p:sp>
      <p:sp>
        <p:nvSpPr>
          <p:cNvPr id="26" name="Elipse 25">
            <a:extLst>
              <a:ext uri="{FF2B5EF4-FFF2-40B4-BE49-F238E27FC236}">
                <a16:creationId xmlns:a16="http://schemas.microsoft.com/office/drawing/2014/main" id="{F7EAE22E-7729-4BB4-8B26-47AF2BE2711F}"/>
              </a:ext>
            </a:extLst>
          </p:cNvPr>
          <p:cNvSpPr/>
          <p:nvPr/>
        </p:nvSpPr>
        <p:spPr>
          <a:xfrm>
            <a:off x="518607" y="2282388"/>
            <a:ext cx="110940" cy="11844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tângulo 42">
                <a:extLst>
                  <a:ext uri="{FF2B5EF4-FFF2-40B4-BE49-F238E27FC236}">
                    <a16:creationId xmlns:a16="http://schemas.microsoft.com/office/drawing/2014/main" id="{29FB2FEA-3646-4781-A519-21CAB3760951}"/>
                  </a:ext>
                </a:extLst>
              </p:cNvPr>
              <p:cNvSpPr/>
              <p:nvPr/>
            </p:nvSpPr>
            <p:spPr>
              <a:xfrm>
                <a:off x="42498" y="2051555"/>
                <a:ext cx="51802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pt-BR" sz="2400" b="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pt-BR" sz="2400" b="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</m:t>
                          </m:r>
                        </m:sub>
                      </m:sSub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43" name="Retângulo 42">
                <a:extLst>
                  <a:ext uri="{FF2B5EF4-FFF2-40B4-BE49-F238E27FC236}">
                    <a16:creationId xmlns:a16="http://schemas.microsoft.com/office/drawing/2014/main" id="{29FB2FEA-3646-4781-A519-21CAB37609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98" y="2051555"/>
                <a:ext cx="518027" cy="4616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A2B9B5AF-11C9-4A24-8A8E-0329356C1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5CF5-DD80-4FB2-8D05-C9155122F025}" type="slidenum">
              <a:rPr lang="pt-BR" smtClean="0"/>
              <a:t>101</a:t>
            </a:fld>
            <a:endParaRPr lang="pt-BR"/>
          </a:p>
        </p:txBody>
      </p:sp>
      <p:cxnSp>
        <p:nvCxnSpPr>
          <p:cNvPr id="41" name="Conector de Seta Reta 40">
            <a:extLst>
              <a:ext uri="{FF2B5EF4-FFF2-40B4-BE49-F238E27FC236}">
                <a16:creationId xmlns:a16="http://schemas.microsoft.com/office/drawing/2014/main" id="{76BD9133-1123-42AD-8044-EAA38B89AE31}"/>
              </a:ext>
            </a:extLst>
          </p:cNvPr>
          <p:cNvCxnSpPr>
            <a:cxnSpLocks/>
          </p:cNvCxnSpPr>
          <p:nvPr/>
        </p:nvCxnSpPr>
        <p:spPr>
          <a:xfrm>
            <a:off x="4174759" y="1121397"/>
            <a:ext cx="0" cy="2143807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de Seta Reta 45">
            <a:extLst>
              <a:ext uri="{FF2B5EF4-FFF2-40B4-BE49-F238E27FC236}">
                <a16:creationId xmlns:a16="http://schemas.microsoft.com/office/drawing/2014/main" id="{A430D85F-9734-460F-96CD-D73BDDA7ADBF}"/>
              </a:ext>
            </a:extLst>
          </p:cNvPr>
          <p:cNvCxnSpPr>
            <a:cxnSpLocks/>
          </p:cNvCxnSpPr>
          <p:nvPr/>
        </p:nvCxnSpPr>
        <p:spPr>
          <a:xfrm>
            <a:off x="4174759" y="1131175"/>
            <a:ext cx="2361468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CaixaDeTexto 46">
            <a:extLst>
              <a:ext uri="{FF2B5EF4-FFF2-40B4-BE49-F238E27FC236}">
                <a16:creationId xmlns:a16="http://schemas.microsoft.com/office/drawing/2014/main" id="{7DF116CF-6B15-4D1E-A674-2A7BEB951361}"/>
              </a:ext>
            </a:extLst>
          </p:cNvPr>
          <p:cNvSpPr txBox="1"/>
          <p:nvPr/>
        </p:nvSpPr>
        <p:spPr>
          <a:xfrm flipH="1">
            <a:off x="6371412" y="1104890"/>
            <a:ext cx="3296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/>
              <a:t>y</a:t>
            </a:r>
          </a:p>
        </p:txBody>
      </p:sp>
      <p:sp>
        <p:nvSpPr>
          <p:cNvPr id="50" name="CaixaDeTexto 49">
            <a:extLst>
              <a:ext uri="{FF2B5EF4-FFF2-40B4-BE49-F238E27FC236}">
                <a16:creationId xmlns:a16="http://schemas.microsoft.com/office/drawing/2014/main" id="{3770E141-C231-4749-841F-59F0F14368D6}"/>
              </a:ext>
            </a:extLst>
          </p:cNvPr>
          <p:cNvSpPr txBox="1"/>
          <p:nvPr/>
        </p:nvSpPr>
        <p:spPr>
          <a:xfrm>
            <a:off x="3829747" y="2828817"/>
            <a:ext cx="3257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/>
              <a:t>z</a:t>
            </a:r>
          </a:p>
        </p:txBody>
      </p:sp>
      <p:sp>
        <p:nvSpPr>
          <p:cNvPr id="51" name="Elipse 50">
            <a:extLst>
              <a:ext uri="{FF2B5EF4-FFF2-40B4-BE49-F238E27FC236}">
                <a16:creationId xmlns:a16="http://schemas.microsoft.com/office/drawing/2014/main" id="{76ACCE70-A14D-461B-A6A0-7D9700884976}"/>
              </a:ext>
            </a:extLst>
          </p:cNvPr>
          <p:cNvSpPr/>
          <p:nvPr/>
        </p:nvSpPr>
        <p:spPr>
          <a:xfrm>
            <a:off x="4100007" y="2305557"/>
            <a:ext cx="110940" cy="11844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tângulo 51">
                <a:extLst>
                  <a:ext uri="{FF2B5EF4-FFF2-40B4-BE49-F238E27FC236}">
                    <a16:creationId xmlns:a16="http://schemas.microsoft.com/office/drawing/2014/main" id="{3D36C833-39E5-4F25-9FE8-6DB9CBFD07D5}"/>
                  </a:ext>
                </a:extLst>
              </p:cNvPr>
              <p:cNvSpPr/>
              <p:nvPr/>
            </p:nvSpPr>
            <p:spPr>
              <a:xfrm>
                <a:off x="3623898" y="2074724"/>
                <a:ext cx="51802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pt-BR" sz="2400" b="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pt-BR" sz="2400" b="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</m:t>
                          </m:r>
                        </m:sub>
                      </m:sSub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52" name="Retângulo 51">
                <a:extLst>
                  <a:ext uri="{FF2B5EF4-FFF2-40B4-BE49-F238E27FC236}">
                    <a16:creationId xmlns:a16="http://schemas.microsoft.com/office/drawing/2014/main" id="{3D36C833-39E5-4F25-9FE8-6DB9CBFD07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3898" y="2074724"/>
                <a:ext cx="518027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Conector de Seta Reta 52">
            <a:extLst>
              <a:ext uri="{FF2B5EF4-FFF2-40B4-BE49-F238E27FC236}">
                <a16:creationId xmlns:a16="http://schemas.microsoft.com/office/drawing/2014/main" id="{9EDDF7F6-7FF7-4059-84E4-44872762EE28}"/>
              </a:ext>
            </a:extLst>
          </p:cNvPr>
          <p:cNvCxnSpPr>
            <a:cxnSpLocks/>
          </p:cNvCxnSpPr>
          <p:nvPr/>
        </p:nvCxnSpPr>
        <p:spPr>
          <a:xfrm>
            <a:off x="579807" y="4353977"/>
            <a:ext cx="0" cy="2143807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ector de Seta Reta 53">
            <a:extLst>
              <a:ext uri="{FF2B5EF4-FFF2-40B4-BE49-F238E27FC236}">
                <a16:creationId xmlns:a16="http://schemas.microsoft.com/office/drawing/2014/main" id="{77B73FD0-DA64-4CE2-B4B8-B7354B583FB3}"/>
              </a:ext>
            </a:extLst>
          </p:cNvPr>
          <p:cNvCxnSpPr>
            <a:cxnSpLocks/>
          </p:cNvCxnSpPr>
          <p:nvPr/>
        </p:nvCxnSpPr>
        <p:spPr>
          <a:xfrm>
            <a:off x="579807" y="4363755"/>
            <a:ext cx="2361468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CaixaDeTexto 54">
            <a:extLst>
              <a:ext uri="{FF2B5EF4-FFF2-40B4-BE49-F238E27FC236}">
                <a16:creationId xmlns:a16="http://schemas.microsoft.com/office/drawing/2014/main" id="{A57AA01C-D25D-4695-ADC3-398F773C5EC3}"/>
              </a:ext>
            </a:extLst>
          </p:cNvPr>
          <p:cNvSpPr txBox="1"/>
          <p:nvPr/>
        </p:nvSpPr>
        <p:spPr>
          <a:xfrm flipH="1">
            <a:off x="2776460" y="4337470"/>
            <a:ext cx="3296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/>
              <a:t>y</a:t>
            </a:r>
          </a:p>
        </p:txBody>
      </p:sp>
      <p:sp>
        <p:nvSpPr>
          <p:cNvPr id="56" name="CaixaDeTexto 55">
            <a:extLst>
              <a:ext uri="{FF2B5EF4-FFF2-40B4-BE49-F238E27FC236}">
                <a16:creationId xmlns:a16="http://schemas.microsoft.com/office/drawing/2014/main" id="{24596A9E-30BF-4541-8156-DC68FA03E0DD}"/>
              </a:ext>
            </a:extLst>
          </p:cNvPr>
          <p:cNvSpPr txBox="1"/>
          <p:nvPr/>
        </p:nvSpPr>
        <p:spPr>
          <a:xfrm>
            <a:off x="234795" y="6061397"/>
            <a:ext cx="3257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/>
              <a:t>z</a:t>
            </a:r>
          </a:p>
        </p:txBody>
      </p:sp>
      <p:sp>
        <p:nvSpPr>
          <p:cNvPr id="57" name="Elipse 56">
            <a:extLst>
              <a:ext uri="{FF2B5EF4-FFF2-40B4-BE49-F238E27FC236}">
                <a16:creationId xmlns:a16="http://schemas.microsoft.com/office/drawing/2014/main" id="{002DED58-B2E1-412B-AEBC-C3A00D4B6F19}"/>
              </a:ext>
            </a:extLst>
          </p:cNvPr>
          <p:cNvSpPr/>
          <p:nvPr/>
        </p:nvSpPr>
        <p:spPr>
          <a:xfrm>
            <a:off x="505055" y="5538137"/>
            <a:ext cx="110940" cy="11844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Retângulo 57">
                <a:extLst>
                  <a:ext uri="{FF2B5EF4-FFF2-40B4-BE49-F238E27FC236}">
                    <a16:creationId xmlns:a16="http://schemas.microsoft.com/office/drawing/2014/main" id="{13849D86-C24F-46FD-8581-68CE18B091E9}"/>
                  </a:ext>
                </a:extLst>
              </p:cNvPr>
              <p:cNvSpPr/>
              <p:nvPr/>
            </p:nvSpPr>
            <p:spPr>
              <a:xfrm>
                <a:off x="28946" y="5307304"/>
                <a:ext cx="51802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pt-BR" sz="2400" b="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pt-BR" sz="2400" b="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</m:t>
                          </m:r>
                        </m:sub>
                      </m:sSub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58" name="Retângulo 57">
                <a:extLst>
                  <a:ext uri="{FF2B5EF4-FFF2-40B4-BE49-F238E27FC236}">
                    <a16:creationId xmlns:a16="http://schemas.microsoft.com/office/drawing/2014/main" id="{13849D86-C24F-46FD-8581-68CE18B091E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46" y="5307304"/>
                <a:ext cx="518027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Conector de Seta Reta 58">
            <a:extLst>
              <a:ext uri="{FF2B5EF4-FFF2-40B4-BE49-F238E27FC236}">
                <a16:creationId xmlns:a16="http://schemas.microsoft.com/office/drawing/2014/main" id="{92234657-DCE8-4A2B-8D67-7845D9472599}"/>
              </a:ext>
            </a:extLst>
          </p:cNvPr>
          <p:cNvCxnSpPr>
            <a:cxnSpLocks/>
          </p:cNvCxnSpPr>
          <p:nvPr/>
        </p:nvCxnSpPr>
        <p:spPr>
          <a:xfrm>
            <a:off x="4325537" y="4338119"/>
            <a:ext cx="0" cy="2143807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ector de Seta Reta 59">
            <a:extLst>
              <a:ext uri="{FF2B5EF4-FFF2-40B4-BE49-F238E27FC236}">
                <a16:creationId xmlns:a16="http://schemas.microsoft.com/office/drawing/2014/main" id="{A5E357CE-14A7-4747-B8B2-02FE70982A77}"/>
              </a:ext>
            </a:extLst>
          </p:cNvPr>
          <p:cNvCxnSpPr>
            <a:cxnSpLocks/>
          </p:cNvCxnSpPr>
          <p:nvPr/>
        </p:nvCxnSpPr>
        <p:spPr>
          <a:xfrm>
            <a:off x="4325537" y="4347897"/>
            <a:ext cx="2361468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CaixaDeTexto 60">
            <a:extLst>
              <a:ext uri="{FF2B5EF4-FFF2-40B4-BE49-F238E27FC236}">
                <a16:creationId xmlns:a16="http://schemas.microsoft.com/office/drawing/2014/main" id="{E557E680-F4A1-46FB-995B-5D065B433D63}"/>
              </a:ext>
            </a:extLst>
          </p:cNvPr>
          <p:cNvSpPr txBox="1"/>
          <p:nvPr/>
        </p:nvSpPr>
        <p:spPr>
          <a:xfrm flipH="1">
            <a:off x="6522190" y="4321612"/>
            <a:ext cx="3296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/>
              <a:t>y</a:t>
            </a:r>
          </a:p>
        </p:txBody>
      </p:sp>
      <p:sp>
        <p:nvSpPr>
          <p:cNvPr id="62" name="CaixaDeTexto 61">
            <a:extLst>
              <a:ext uri="{FF2B5EF4-FFF2-40B4-BE49-F238E27FC236}">
                <a16:creationId xmlns:a16="http://schemas.microsoft.com/office/drawing/2014/main" id="{DF2EB090-FB09-44E8-AE43-ECA24494B2AD}"/>
              </a:ext>
            </a:extLst>
          </p:cNvPr>
          <p:cNvSpPr txBox="1"/>
          <p:nvPr/>
        </p:nvSpPr>
        <p:spPr>
          <a:xfrm>
            <a:off x="3980525" y="6045539"/>
            <a:ext cx="3257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/>
              <a:t>z</a:t>
            </a:r>
          </a:p>
        </p:txBody>
      </p:sp>
      <p:sp>
        <p:nvSpPr>
          <p:cNvPr id="63" name="Elipse 62">
            <a:extLst>
              <a:ext uri="{FF2B5EF4-FFF2-40B4-BE49-F238E27FC236}">
                <a16:creationId xmlns:a16="http://schemas.microsoft.com/office/drawing/2014/main" id="{7D188EC7-8286-47AD-932B-B437A002DB31}"/>
              </a:ext>
            </a:extLst>
          </p:cNvPr>
          <p:cNvSpPr/>
          <p:nvPr/>
        </p:nvSpPr>
        <p:spPr>
          <a:xfrm>
            <a:off x="4250785" y="5522279"/>
            <a:ext cx="110940" cy="11844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Retângulo 63">
                <a:extLst>
                  <a:ext uri="{FF2B5EF4-FFF2-40B4-BE49-F238E27FC236}">
                    <a16:creationId xmlns:a16="http://schemas.microsoft.com/office/drawing/2014/main" id="{5A51CEA7-19F7-46C3-A1D3-ECA35BDFAFE8}"/>
                  </a:ext>
                </a:extLst>
              </p:cNvPr>
              <p:cNvSpPr/>
              <p:nvPr/>
            </p:nvSpPr>
            <p:spPr>
              <a:xfrm>
                <a:off x="3774676" y="5291446"/>
                <a:ext cx="51802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pt-BR" sz="2400" b="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pt-BR" sz="2400" b="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</m:t>
                          </m:r>
                        </m:sub>
                      </m:sSub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64" name="Retângulo 63">
                <a:extLst>
                  <a:ext uri="{FF2B5EF4-FFF2-40B4-BE49-F238E27FC236}">
                    <a16:creationId xmlns:a16="http://schemas.microsoft.com/office/drawing/2014/main" id="{5A51CEA7-19F7-46C3-A1D3-ECA35BDFAF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4676" y="5291446"/>
                <a:ext cx="518027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Elipse 10">
            <a:extLst>
              <a:ext uri="{FF2B5EF4-FFF2-40B4-BE49-F238E27FC236}">
                <a16:creationId xmlns:a16="http://schemas.microsoft.com/office/drawing/2014/main" id="{1875005F-E229-4A21-B66E-5A6524A9FA1E}"/>
              </a:ext>
            </a:extLst>
          </p:cNvPr>
          <p:cNvSpPr/>
          <p:nvPr/>
        </p:nvSpPr>
        <p:spPr>
          <a:xfrm>
            <a:off x="505055" y="655320"/>
            <a:ext cx="69022" cy="11844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5" name="Elipse 64">
            <a:extLst>
              <a:ext uri="{FF2B5EF4-FFF2-40B4-BE49-F238E27FC236}">
                <a16:creationId xmlns:a16="http://schemas.microsoft.com/office/drawing/2014/main" id="{3792593C-E521-4B47-9DF4-925CA063B147}"/>
              </a:ext>
            </a:extLst>
          </p:cNvPr>
          <p:cNvSpPr/>
          <p:nvPr/>
        </p:nvSpPr>
        <p:spPr>
          <a:xfrm>
            <a:off x="726477" y="448122"/>
            <a:ext cx="69022" cy="11844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6" name="Elipse 65">
            <a:extLst>
              <a:ext uri="{FF2B5EF4-FFF2-40B4-BE49-F238E27FC236}">
                <a16:creationId xmlns:a16="http://schemas.microsoft.com/office/drawing/2014/main" id="{98D8A508-7856-4FB5-91A4-E015C843D801}"/>
              </a:ext>
            </a:extLst>
          </p:cNvPr>
          <p:cNvSpPr/>
          <p:nvPr/>
        </p:nvSpPr>
        <p:spPr>
          <a:xfrm>
            <a:off x="1183677" y="655320"/>
            <a:ext cx="69022" cy="11844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7" name="Elipse 66">
            <a:extLst>
              <a:ext uri="{FF2B5EF4-FFF2-40B4-BE49-F238E27FC236}">
                <a16:creationId xmlns:a16="http://schemas.microsoft.com/office/drawing/2014/main" id="{6D7A9537-2FB7-4DFF-820F-F640F4B3485D}"/>
              </a:ext>
            </a:extLst>
          </p:cNvPr>
          <p:cNvSpPr/>
          <p:nvPr/>
        </p:nvSpPr>
        <p:spPr>
          <a:xfrm>
            <a:off x="1760541" y="498583"/>
            <a:ext cx="69022" cy="11844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8" name="Elipse 67">
            <a:extLst>
              <a:ext uri="{FF2B5EF4-FFF2-40B4-BE49-F238E27FC236}">
                <a16:creationId xmlns:a16="http://schemas.microsoft.com/office/drawing/2014/main" id="{54239DE2-296D-4168-B808-1AE35942C6C2}"/>
              </a:ext>
            </a:extLst>
          </p:cNvPr>
          <p:cNvSpPr/>
          <p:nvPr/>
        </p:nvSpPr>
        <p:spPr>
          <a:xfrm>
            <a:off x="2232981" y="655320"/>
            <a:ext cx="69022" cy="11844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9" name="Elipse 68">
            <a:extLst>
              <a:ext uri="{FF2B5EF4-FFF2-40B4-BE49-F238E27FC236}">
                <a16:creationId xmlns:a16="http://schemas.microsoft.com/office/drawing/2014/main" id="{55E5D73C-A1BB-469D-91E4-69507E63F23A}"/>
              </a:ext>
            </a:extLst>
          </p:cNvPr>
          <p:cNvSpPr/>
          <p:nvPr/>
        </p:nvSpPr>
        <p:spPr>
          <a:xfrm>
            <a:off x="2707438" y="534309"/>
            <a:ext cx="69022" cy="11844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0" name="CaixaDeTexto 69">
            <a:extLst>
              <a:ext uri="{FF2B5EF4-FFF2-40B4-BE49-F238E27FC236}">
                <a16:creationId xmlns:a16="http://schemas.microsoft.com/office/drawing/2014/main" id="{CA250E4C-65B6-4C28-A851-AEEEA4A1648F}"/>
              </a:ext>
            </a:extLst>
          </p:cNvPr>
          <p:cNvSpPr txBox="1"/>
          <p:nvPr/>
        </p:nvSpPr>
        <p:spPr>
          <a:xfrm>
            <a:off x="7740919" y="346345"/>
            <a:ext cx="397142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Comumente utilizada na literatura para processamento de dados potenciais no </a:t>
            </a:r>
            <a:r>
              <a:rPr lang="pt-BR" sz="2400" b="1" dirty="0"/>
              <a:t>domínio do espaço</a:t>
            </a:r>
            <a:r>
              <a:rPr lang="pt-BR" sz="2400" dirty="0"/>
              <a:t>!</a:t>
            </a:r>
          </a:p>
        </p:txBody>
      </p:sp>
      <p:sp>
        <p:nvSpPr>
          <p:cNvPr id="71" name="Elipse 70">
            <a:extLst>
              <a:ext uri="{FF2B5EF4-FFF2-40B4-BE49-F238E27FC236}">
                <a16:creationId xmlns:a16="http://schemas.microsoft.com/office/drawing/2014/main" id="{1EB2FD7A-BBED-4E4E-900E-0CACB4DD08E1}"/>
              </a:ext>
            </a:extLst>
          </p:cNvPr>
          <p:cNvSpPr/>
          <p:nvPr/>
        </p:nvSpPr>
        <p:spPr>
          <a:xfrm>
            <a:off x="4131302" y="689461"/>
            <a:ext cx="69022" cy="11844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2" name="Elipse 71">
            <a:extLst>
              <a:ext uri="{FF2B5EF4-FFF2-40B4-BE49-F238E27FC236}">
                <a16:creationId xmlns:a16="http://schemas.microsoft.com/office/drawing/2014/main" id="{FB227291-CE28-400C-B509-975BE33AB426}"/>
              </a:ext>
            </a:extLst>
          </p:cNvPr>
          <p:cNvSpPr/>
          <p:nvPr/>
        </p:nvSpPr>
        <p:spPr>
          <a:xfrm>
            <a:off x="4740902" y="689461"/>
            <a:ext cx="69022" cy="11844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3" name="Elipse 72">
            <a:extLst>
              <a:ext uri="{FF2B5EF4-FFF2-40B4-BE49-F238E27FC236}">
                <a16:creationId xmlns:a16="http://schemas.microsoft.com/office/drawing/2014/main" id="{84FC8358-78CC-40BE-AF1B-84E9588460F1}"/>
              </a:ext>
            </a:extLst>
          </p:cNvPr>
          <p:cNvSpPr/>
          <p:nvPr/>
        </p:nvSpPr>
        <p:spPr>
          <a:xfrm>
            <a:off x="5350502" y="689461"/>
            <a:ext cx="69022" cy="11844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4" name="Elipse 73">
            <a:extLst>
              <a:ext uri="{FF2B5EF4-FFF2-40B4-BE49-F238E27FC236}">
                <a16:creationId xmlns:a16="http://schemas.microsoft.com/office/drawing/2014/main" id="{7D0961EB-25B4-48E9-8D14-68C20B528FFD}"/>
              </a:ext>
            </a:extLst>
          </p:cNvPr>
          <p:cNvSpPr/>
          <p:nvPr/>
        </p:nvSpPr>
        <p:spPr>
          <a:xfrm>
            <a:off x="5902960" y="689460"/>
            <a:ext cx="69022" cy="11844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5" name="Elipse 74">
            <a:extLst>
              <a:ext uri="{FF2B5EF4-FFF2-40B4-BE49-F238E27FC236}">
                <a16:creationId xmlns:a16="http://schemas.microsoft.com/office/drawing/2014/main" id="{426E889D-120B-49E0-B2BA-75CE3333E036}"/>
              </a:ext>
            </a:extLst>
          </p:cNvPr>
          <p:cNvSpPr/>
          <p:nvPr/>
        </p:nvSpPr>
        <p:spPr>
          <a:xfrm>
            <a:off x="6464582" y="689460"/>
            <a:ext cx="69022" cy="11844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6" name="Elipse 75">
            <a:extLst>
              <a:ext uri="{FF2B5EF4-FFF2-40B4-BE49-F238E27FC236}">
                <a16:creationId xmlns:a16="http://schemas.microsoft.com/office/drawing/2014/main" id="{6751F58A-E073-45FA-BB69-0520BF30D367}"/>
              </a:ext>
            </a:extLst>
          </p:cNvPr>
          <p:cNvSpPr/>
          <p:nvPr/>
        </p:nvSpPr>
        <p:spPr>
          <a:xfrm>
            <a:off x="488148" y="4116370"/>
            <a:ext cx="69022" cy="11844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7" name="Elipse 76">
            <a:extLst>
              <a:ext uri="{FF2B5EF4-FFF2-40B4-BE49-F238E27FC236}">
                <a16:creationId xmlns:a16="http://schemas.microsoft.com/office/drawing/2014/main" id="{11D95D5D-3067-43AE-945A-C0CA447071F5}"/>
              </a:ext>
            </a:extLst>
          </p:cNvPr>
          <p:cNvSpPr/>
          <p:nvPr/>
        </p:nvSpPr>
        <p:spPr>
          <a:xfrm>
            <a:off x="760988" y="3625234"/>
            <a:ext cx="69022" cy="11844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8" name="Elipse 77">
            <a:extLst>
              <a:ext uri="{FF2B5EF4-FFF2-40B4-BE49-F238E27FC236}">
                <a16:creationId xmlns:a16="http://schemas.microsoft.com/office/drawing/2014/main" id="{ABB6617C-ED12-4D5F-80B2-2831CF1F1D77}"/>
              </a:ext>
            </a:extLst>
          </p:cNvPr>
          <p:cNvSpPr/>
          <p:nvPr/>
        </p:nvSpPr>
        <p:spPr>
          <a:xfrm>
            <a:off x="1149166" y="3363519"/>
            <a:ext cx="69022" cy="11844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9" name="Elipse 78">
            <a:extLst>
              <a:ext uri="{FF2B5EF4-FFF2-40B4-BE49-F238E27FC236}">
                <a16:creationId xmlns:a16="http://schemas.microsoft.com/office/drawing/2014/main" id="{FA5C819E-8398-406C-B490-D32E7D0F8ED0}"/>
              </a:ext>
            </a:extLst>
          </p:cNvPr>
          <p:cNvSpPr/>
          <p:nvPr/>
        </p:nvSpPr>
        <p:spPr>
          <a:xfrm>
            <a:off x="1829563" y="4172104"/>
            <a:ext cx="69022" cy="11844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0" name="Elipse 79">
            <a:extLst>
              <a:ext uri="{FF2B5EF4-FFF2-40B4-BE49-F238E27FC236}">
                <a16:creationId xmlns:a16="http://schemas.microsoft.com/office/drawing/2014/main" id="{05E3C334-2098-4A48-BFC4-11AD73EFC38A}"/>
              </a:ext>
            </a:extLst>
          </p:cNvPr>
          <p:cNvSpPr/>
          <p:nvPr/>
        </p:nvSpPr>
        <p:spPr>
          <a:xfrm>
            <a:off x="1549316" y="3787091"/>
            <a:ext cx="69022" cy="11844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1" name="Elipse 80">
            <a:extLst>
              <a:ext uri="{FF2B5EF4-FFF2-40B4-BE49-F238E27FC236}">
                <a16:creationId xmlns:a16="http://schemas.microsoft.com/office/drawing/2014/main" id="{F8838C41-D162-44B6-9E66-D501752689EF}"/>
              </a:ext>
            </a:extLst>
          </p:cNvPr>
          <p:cNvSpPr/>
          <p:nvPr/>
        </p:nvSpPr>
        <p:spPr>
          <a:xfrm>
            <a:off x="2073709" y="4480639"/>
            <a:ext cx="69022" cy="11844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2" name="Elipse 81">
            <a:extLst>
              <a:ext uri="{FF2B5EF4-FFF2-40B4-BE49-F238E27FC236}">
                <a16:creationId xmlns:a16="http://schemas.microsoft.com/office/drawing/2014/main" id="{7B857C0C-4683-4525-B9CB-3F8307300EE4}"/>
              </a:ext>
            </a:extLst>
          </p:cNvPr>
          <p:cNvSpPr/>
          <p:nvPr/>
        </p:nvSpPr>
        <p:spPr>
          <a:xfrm>
            <a:off x="2390573" y="4406618"/>
            <a:ext cx="69022" cy="11844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3" name="Elipse 82">
            <a:extLst>
              <a:ext uri="{FF2B5EF4-FFF2-40B4-BE49-F238E27FC236}">
                <a16:creationId xmlns:a16="http://schemas.microsoft.com/office/drawing/2014/main" id="{A7F87A20-04C5-41DF-8B72-5CDCE89EE9B2}"/>
              </a:ext>
            </a:extLst>
          </p:cNvPr>
          <p:cNvSpPr/>
          <p:nvPr/>
        </p:nvSpPr>
        <p:spPr>
          <a:xfrm>
            <a:off x="2638416" y="4016202"/>
            <a:ext cx="69022" cy="11844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4" name="Elipse 83">
            <a:extLst>
              <a:ext uri="{FF2B5EF4-FFF2-40B4-BE49-F238E27FC236}">
                <a16:creationId xmlns:a16="http://schemas.microsoft.com/office/drawing/2014/main" id="{864EAC26-C359-49DA-A703-51175B433432}"/>
              </a:ext>
            </a:extLst>
          </p:cNvPr>
          <p:cNvSpPr/>
          <p:nvPr/>
        </p:nvSpPr>
        <p:spPr>
          <a:xfrm>
            <a:off x="2885804" y="3663585"/>
            <a:ext cx="69022" cy="11844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5" name="Elipse 84">
            <a:extLst>
              <a:ext uri="{FF2B5EF4-FFF2-40B4-BE49-F238E27FC236}">
                <a16:creationId xmlns:a16="http://schemas.microsoft.com/office/drawing/2014/main" id="{B4E31111-7F3C-4D88-A5C1-BED15CE3DA01}"/>
              </a:ext>
            </a:extLst>
          </p:cNvPr>
          <p:cNvSpPr/>
          <p:nvPr/>
        </p:nvSpPr>
        <p:spPr>
          <a:xfrm>
            <a:off x="4512302" y="4134643"/>
            <a:ext cx="69022" cy="11844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6" name="Elipse 85">
            <a:extLst>
              <a:ext uri="{FF2B5EF4-FFF2-40B4-BE49-F238E27FC236}">
                <a16:creationId xmlns:a16="http://schemas.microsoft.com/office/drawing/2014/main" id="{284A1A5E-2F32-49A4-B3E8-3AB0AF4ABB26}"/>
              </a:ext>
            </a:extLst>
          </p:cNvPr>
          <p:cNvSpPr/>
          <p:nvPr/>
        </p:nvSpPr>
        <p:spPr>
          <a:xfrm>
            <a:off x="4813597" y="4193863"/>
            <a:ext cx="69022" cy="11844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7" name="Elipse 86">
            <a:extLst>
              <a:ext uri="{FF2B5EF4-FFF2-40B4-BE49-F238E27FC236}">
                <a16:creationId xmlns:a16="http://schemas.microsoft.com/office/drawing/2014/main" id="{CFE1E733-E275-4E83-9B56-99D865CC9517}"/>
              </a:ext>
            </a:extLst>
          </p:cNvPr>
          <p:cNvSpPr/>
          <p:nvPr/>
        </p:nvSpPr>
        <p:spPr>
          <a:xfrm>
            <a:off x="5085506" y="3946647"/>
            <a:ext cx="69022" cy="11844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8" name="Elipse 87">
            <a:extLst>
              <a:ext uri="{FF2B5EF4-FFF2-40B4-BE49-F238E27FC236}">
                <a16:creationId xmlns:a16="http://schemas.microsoft.com/office/drawing/2014/main" id="{259CFDC8-9D36-4B5A-A367-1281E2031749}"/>
              </a:ext>
            </a:extLst>
          </p:cNvPr>
          <p:cNvSpPr/>
          <p:nvPr/>
        </p:nvSpPr>
        <p:spPr>
          <a:xfrm>
            <a:off x="5281480" y="3475381"/>
            <a:ext cx="69022" cy="11844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9" name="Elipse 88">
            <a:extLst>
              <a:ext uri="{FF2B5EF4-FFF2-40B4-BE49-F238E27FC236}">
                <a16:creationId xmlns:a16="http://schemas.microsoft.com/office/drawing/2014/main" id="{181EFD94-D1CF-4B5C-81C9-180A1343C268}"/>
              </a:ext>
            </a:extLst>
          </p:cNvPr>
          <p:cNvSpPr/>
          <p:nvPr/>
        </p:nvSpPr>
        <p:spPr>
          <a:xfrm>
            <a:off x="5632000" y="3242035"/>
            <a:ext cx="69022" cy="11844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0" name="Elipse 89">
            <a:extLst>
              <a:ext uri="{FF2B5EF4-FFF2-40B4-BE49-F238E27FC236}">
                <a16:creationId xmlns:a16="http://schemas.microsoft.com/office/drawing/2014/main" id="{D595689A-3DFB-4965-82AD-CF255982A403}"/>
              </a:ext>
            </a:extLst>
          </p:cNvPr>
          <p:cNvSpPr/>
          <p:nvPr/>
        </p:nvSpPr>
        <p:spPr>
          <a:xfrm>
            <a:off x="5833938" y="3633568"/>
            <a:ext cx="69022" cy="11844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1" name="Elipse 90">
            <a:extLst>
              <a:ext uri="{FF2B5EF4-FFF2-40B4-BE49-F238E27FC236}">
                <a16:creationId xmlns:a16="http://schemas.microsoft.com/office/drawing/2014/main" id="{1B95BA85-25DE-43B6-B96E-53541D3CB791}"/>
              </a:ext>
            </a:extLst>
          </p:cNvPr>
          <p:cNvSpPr/>
          <p:nvPr/>
        </p:nvSpPr>
        <p:spPr>
          <a:xfrm>
            <a:off x="6026978" y="3956981"/>
            <a:ext cx="69022" cy="11844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2" name="Elipse 91">
            <a:extLst>
              <a:ext uri="{FF2B5EF4-FFF2-40B4-BE49-F238E27FC236}">
                <a16:creationId xmlns:a16="http://schemas.microsoft.com/office/drawing/2014/main" id="{8C32E8D4-388A-4973-8BE0-6995D66B5052}"/>
              </a:ext>
            </a:extLst>
          </p:cNvPr>
          <p:cNvSpPr/>
          <p:nvPr/>
        </p:nvSpPr>
        <p:spPr>
          <a:xfrm>
            <a:off x="6299408" y="4140137"/>
            <a:ext cx="69022" cy="11844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3" name="Elipse 92">
            <a:extLst>
              <a:ext uri="{FF2B5EF4-FFF2-40B4-BE49-F238E27FC236}">
                <a16:creationId xmlns:a16="http://schemas.microsoft.com/office/drawing/2014/main" id="{F0CEC04A-27AB-4050-BF31-FC4056EF5219}"/>
              </a:ext>
            </a:extLst>
          </p:cNvPr>
          <p:cNvSpPr/>
          <p:nvPr/>
        </p:nvSpPr>
        <p:spPr>
          <a:xfrm>
            <a:off x="6617982" y="3990733"/>
            <a:ext cx="69022" cy="11844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4" name="CaixaDeTexto 93">
            <a:extLst>
              <a:ext uri="{FF2B5EF4-FFF2-40B4-BE49-F238E27FC236}">
                <a16:creationId xmlns:a16="http://schemas.microsoft.com/office/drawing/2014/main" id="{064C6541-14F0-40F9-BD8C-A745D116DA28}"/>
              </a:ext>
            </a:extLst>
          </p:cNvPr>
          <p:cNvSpPr txBox="1"/>
          <p:nvPr/>
        </p:nvSpPr>
        <p:spPr>
          <a:xfrm>
            <a:off x="7693420" y="2305556"/>
            <a:ext cx="397142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Tais como </a:t>
            </a:r>
            <a:r>
              <a:rPr lang="pt-BR" sz="2400" b="1" dirty="0"/>
              <a:t>interpolação</a:t>
            </a:r>
            <a:r>
              <a:rPr lang="pt-BR" sz="2400" dirty="0"/>
              <a:t>, </a:t>
            </a:r>
            <a:r>
              <a:rPr lang="pt-BR" sz="2400" b="1" dirty="0"/>
              <a:t>continuação para cima</a:t>
            </a:r>
            <a:r>
              <a:rPr lang="pt-BR" sz="2400" dirty="0"/>
              <a:t>, </a:t>
            </a:r>
            <a:r>
              <a:rPr lang="pt-BR" sz="2400" b="1" dirty="0"/>
              <a:t>redução ao polo </a:t>
            </a:r>
            <a:r>
              <a:rPr lang="pt-BR" sz="2400" dirty="0"/>
              <a:t>e algumas outras aplicações.</a:t>
            </a:r>
          </a:p>
        </p:txBody>
      </p:sp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575A2592-20FF-47C5-9390-DB89B8CEE89C}"/>
              </a:ext>
            </a:extLst>
          </p:cNvPr>
          <p:cNvCxnSpPr>
            <a:stCxn id="26" idx="6"/>
          </p:cNvCxnSpPr>
          <p:nvPr/>
        </p:nvCxnSpPr>
        <p:spPr>
          <a:xfrm flipV="1">
            <a:off x="629547" y="2341608"/>
            <a:ext cx="2393505" cy="1"/>
          </a:xfrm>
          <a:prstGeom prst="line">
            <a:avLst/>
          </a:prstGeom>
          <a:ln w="539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ector reto 94">
            <a:extLst>
              <a:ext uri="{FF2B5EF4-FFF2-40B4-BE49-F238E27FC236}">
                <a16:creationId xmlns:a16="http://schemas.microsoft.com/office/drawing/2014/main" id="{266B0506-036B-4004-9E7E-200ED4DF5AD5}"/>
              </a:ext>
            </a:extLst>
          </p:cNvPr>
          <p:cNvCxnSpPr/>
          <p:nvPr/>
        </p:nvCxnSpPr>
        <p:spPr>
          <a:xfrm flipV="1">
            <a:off x="4224477" y="2373185"/>
            <a:ext cx="2393505" cy="1"/>
          </a:xfrm>
          <a:prstGeom prst="line">
            <a:avLst/>
          </a:prstGeom>
          <a:ln w="539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ector reto 95">
            <a:extLst>
              <a:ext uri="{FF2B5EF4-FFF2-40B4-BE49-F238E27FC236}">
                <a16:creationId xmlns:a16="http://schemas.microsoft.com/office/drawing/2014/main" id="{0F5B2AC4-7E14-47CB-90A6-FB01BD4C54C9}"/>
              </a:ext>
            </a:extLst>
          </p:cNvPr>
          <p:cNvCxnSpPr/>
          <p:nvPr/>
        </p:nvCxnSpPr>
        <p:spPr>
          <a:xfrm flipV="1">
            <a:off x="612642" y="5612520"/>
            <a:ext cx="2393505" cy="1"/>
          </a:xfrm>
          <a:prstGeom prst="line">
            <a:avLst/>
          </a:prstGeom>
          <a:ln w="539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ector reto 96">
            <a:extLst>
              <a:ext uri="{FF2B5EF4-FFF2-40B4-BE49-F238E27FC236}">
                <a16:creationId xmlns:a16="http://schemas.microsoft.com/office/drawing/2014/main" id="{D31F4C5C-CF3F-48F4-B62F-A9C637D9AA8E}"/>
              </a:ext>
            </a:extLst>
          </p:cNvPr>
          <p:cNvCxnSpPr/>
          <p:nvPr/>
        </p:nvCxnSpPr>
        <p:spPr>
          <a:xfrm flipV="1">
            <a:off x="4381007" y="5594470"/>
            <a:ext cx="2393505" cy="1"/>
          </a:xfrm>
          <a:prstGeom prst="line">
            <a:avLst/>
          </a:prstGeom>
          <a:ln w="539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176947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AAF82F5A-B928-46DF-B7E1-CF0A1C56F640}"/>
              </a:ext>
            </a:extLst>
          </p:cNvPr>
          <p:cNvCxnSpPr>
            <a:cxnSpLocks/>
          </p:cNvCxnSpPr>
          <p:nvPr/>
        </p:nvCxnSpPr>
        <p:spPr>
          <a:xfrm>
            <a:off x="593359" y="1098228"/>
            <a:ext cx="0" cy="2143807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ACE04AFD-656F-4494-A99D-DC2F9679FE18}"/>
              </a:ext>
            </a:extLst>
          </p:cNvPr>
          <p:cNvCxnSpPr>
            <a:cxnSpLocks/>
          </p:cNvCxnSpPr>
          <p:nvPr/>
        </p:nvCxnSpPr>
        <p:spPr>
          <a:xfrm>
            <a:off x="593359" y="1108006"/>
            <a:ext cx="2361468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EF7EDC2-FFC1-4A6C-8B90-BA77C9BE56D9}"/>
              </a:ext>
            </a:extLst>
          </p:cNvPr>
          <p:cNvSpPr txBox="1"/>
          <p:nvPr/>
        </p:nvSpPr>
        <p:spPr>
          <a:xfrm flipH="1">
            <a:off x="2790012" y="1081721"/>
            <a:ext cx="3296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/>
              <a:t>y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5D61BCB8-7C05-46CF-B5BE-CA87C78EDF63}"/>
              </a:ext>
            </a:extLst>
          </p:cNvPr>
          <p:cNvSpPr txBox="1"/>
          <p:nvPr/>
        </p:nvSpPr>
        <p:spPr>
          <a:xfrm>
            <a:off x="248347" y="2805648"/>
            <a:ext cx="3257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/>
              <a:t>z</a:t>
            </a:r>
          </a:p>
        </p:txBody>
      </p:sp>
      <p:sp>
        <p:nvSpPr>
          <p:cNvPr id="26" name="Elipse 25">
            <a:extLst>
              <a:ext uri="{FF2B5EF4-FFF2-40B4-BE49-F238E27FC236}">
                <a16:creationId xmlns:a16="http://schemas.microsoft.com/office/drawing/2014/main" id="{F7EAE22E-7729-4BB4-8B26-47AF2BE2711F}"/>
              </a:ext>
            </a:extLst>
          </p:cNvPr>
          <p:cNvSpPr/>
          <p:nvPr/>
        </p:nvSpPr>
        <p:spPr>
          <a:xfrm>
            <a:off x="518607" y="2282388"/>
            <a:ext cx="110940" cy="11844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tângulo 42">
                <a:extLst>
                  <a:ext uri="{FF2B5EF4-FFF2-40B4-BE49-F238E27FC236}">
                    <a16:creationId xmlns:a16="http://schemas.microsoft.com/office/drawing/2014/main" id="{29FB2FEA-3646-4781-A519-21CAB3760951}"/>
                  </a:ext>
                </a:extLst>
              </p:cNvPr>
              <p:cNvSpPr/>
              <p:nvPr/>
            </p:nvSpPr>
            <p:spPr>
              <a:xfrm>
                <a:off x="42498" y="2051555"/>
                <a:ext cx="51802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pt-BR" sz="2400" b="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pt-BR" sz="2400" b="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</m:t>
                          </m:r>
                        </m:sub>
                      </m:sSub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43" name="Retângulo 42">
                <a:extLst>
                  <a:ext uri="{FF2B5EF4-FFF2-40B4-BE49-F238E27FC236}">
                    <a16:creationId xmlns:a16="http://schemas.microsoft.com/office/drawing/2014/main" id="{29FB2FEA-3646-4781-A519-21CAB37609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98" y="2051555"/>
                <a:ext cx="518027" cy="4616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A2B9B5AF-11C9-4A24-8A8E-0329356C1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5CF5-DD80-4FB2-8D05-C9155122F025}" type="slidenum">
              <a:rPr lang="pt-BR" smtClean="0"/>
              <a:t>102</a:t>
            </a:fld>
            <a:endParaRPr lang="pt-BR"/>
          </a:p>
        </p:txBody>
      </p:sp>
      <p:cxnSp>
        <p:nvCxnSpPr>
          <p:cNvPr id="41" name="Conector de Seta Reta 40">
            <a:extLst>
              <a:ext uri="{FF2B5EF4-FFF2-40B4-BE49-F238E27FC236}">
                <a16:creationId xmlns:a16="http://schemas.microsoft.com/office/drawing/2014/main" id="{76BD9133-1123-42AD-8044-EAA38B89AE31}"/>
              </a:ext>
            </a:extLst>
          </p:cNvPr>
          <p:cNvCxnSpPr>
            <a:cxnSpLocks/>
          </p:cNvCxnSpPr>
          <p:nvPr/>
        </p:nvCxnSpPr>
        <p:spPr>
          <a:xfrm>
            <a:off x="4174759" y="1121397"/>
            <a:ext cx="0" cy="2143807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de Seta Reta 45">
            <a:extLst>
              <a:ext uri="{FF2B5EF4-FFF2-40B4-BE49-F238E27FC236}">
                <a16:creationId xmlns:a16="http://schemas.microsoft.com/office/drawing/2014/main" id="{A430D85F-9734-460F-96CD-D73BDDA7ADBF}"/>
              </a:ext>
            </a:extLst>
          </p:cNvPr>
          <p:cNvCxnSpPr>
            <a:cxnSpLocks/>
          </p:cNvCxnSpPr>
          <p:nvPr/>
        </p:nvCxnSpPr>
        <p:spPr>
          <a:xfrm>
            <a:off x="4174759" y="1131175"/>
            <a:ext cx="2361468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CaixaDeTexto 46">
            <a:extLst>
              <a:ext uri="{FF2B5EF4-FFF2-40B4-BE49-F238E27FC236}">
                <a16:creationId xmlns:a16="http://schemas.microsoft.com/office/drawing/2014/main" id="{7DF116CF-6B15-4D1E-A674-2A7BEB951361}"/>
              </a:ext>
            </a:extLst>
          </p:cNvPr>
          <p:cNvSpPr txBox="1"/>
          <p:nvPr/>
        </p:nvSpPr>
        <p:spPr>
          <a:xfrm flipH="1">
            <a:off x="6371412" y="1104890"/>
            <a:ext cx="3296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/>
              <a:t>y</a:t>
            </a:r>
          </a:p>
        </p:txBody>
      </p:sp>
      <p:sp>
        <p:nvSpPr>
          <p:cNvPr id="50" name="CaixaDeTexto 49">
            <a:extLst>
              <a:ext uri="{FF2B5EF4-FFF2-40B4-BE49-F238E27FC236}">
                <a16:creationId xmlns:a16="http://schemas.microsoft.com/office/drawing/2014/main" id="{3770E141-C231-4749-841F-59F0F14368D6}"/>
              </a:ext>
            </a:extLst>
          </p:cNvPr>
          <p:cNvSpPr txBox="1"/>
          <p:nvPr/>
        </p:nvSpPr>
        <p:spPr>
          <a:xfrm>
            <a:off x="3829747" y="2828817"/>
            <a:ext cx="3257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/>
              <a:t>z</a:t>
            </a:r>
          </a:p>
        </p:txBody>
      </p:sp>
      <p:sp>
        <p:nvSpPr>
          <p:cNvPr id="51" name="Elipse 50">
            <a:extLst>
              <a:ext uri="{FF2B5EF4-FFF2-40B4-BE49-F238E27FC236}">
                <a16:creationId xmlns:a16="http://schemas.microsoft.com/office/drawing/2014/main" id="{76ACCE70-A14D-461B-A6A0-7D9700884976}"/>
              </a:ext>
            </a:extLst>
          </p:cNvPr>
          <p:cNvSpPr/>
          <p:nvPr/>
        </p:nvSpPr>
        <p:spPr>
          <a:xfrm>
            <a:off x="4100007" y="2305557"/>
            <a:ext cx="110940" cy="11844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tângulo 51">
                <a:extLst>
                  <a:ext uri="{FF2B5EF4-FFF2-40B4-BE49-F238E27FC236}">
                    <a16:creationId xmlns:a16="http://schemas.microsoft.com/office/drawing/2014/main" id="{3D36C833-39E5-4F25-9FE8-6DB9CBFD07D5}"/>
                  </a:ext>
                </a:extLst>
              </p:cNvPr>
              <p:cNvSpPr/>
              <p:nvPr/>
            </p:nvSpPr>
            <p:spPr>
              <a:xfrm>
                <a:off x="3623898" y="2074724"/>
                <a:ext cx="51802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pt-BR" sz="2400" b="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pt-BR" sz="2400" b="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</m:t>
                          </m:r>
                        </m:sub>
                      </m:sSub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52" name="Retângulo 51">
                <a:extLst>
                  <a:ext uri="{FF2B5EF4-FFF2-40B4-BE49-F238E27FC236}">
                    <a16:creationId xmlns:a16="http://schemas.microsoft.com/office/drawing/2014/main" id="{3D36C833-39E5-4F25-9FE8-6DB9CBFD07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3898" y="2074724"/>
                <a:ext cx="518027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Conector de Seta Reta 52">
            <a:extLst>
              <a:ext uri="{FF2B5EF4-FFF2-40B4-BE49-F238E27FC236}">
                <a16:creationId xmlns:a16="http://schemas.microsoft.com/office/drawing/2014/main" id="{9EDDF7F6-7FF7-4059-84E4-44872762EE28}"/>
              </a:ext>
            </a:extLst>
          </p:cNvPr>
          <p:cNvCxnSpPr>
            <a:cxnSpLocks/>
          </p:cNvCxnSpPr>
          <p:nvPr/>
        </p:nvCxnSpPr>
        <p:spPr>
          <a:xfrm>
            <a:off x="579807" y="4353977"/>
            <a:ext cx="0" cy="2143807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ector de Seta Reta 53">
            <a:extLst>
              <a:ext uri="{FF2B5EF4-FFF2-40B4-BE49-F238E27FC236}">
                <a16:creationId xmlns:a16="http://schemas.microsoft.com/office/drawing/2014/main" id="{77B73FD0-DA64-4CE2-B4B8-B7354B583FB3}"/>
              </a:ext>
            </a:extLst>
          </p:cNvPr>
          <p:cNvCxnSpPr>
            <a:cxnSpLocks/>
          </p:cNvCxnSpPr>
          <p:nvPr/>
        </p:nvCxnSpPr>
        <p:spPr>
          <a:xfrm>
            <a:off x="579807" y="4363755"/>
            <a:ext cx="2361468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CaixaDeTexto 54">
            <a:extLst>
              <a:ext uri="{FF2B5EF4-FFF2-40B4-BE49-F238E27FC236}">
                <a16:creationId xmlns:a16="http://schemas.microsoft.com/office/drawing/2014/main" id="{A57AA01C-D25D-4695-ADC3-398F773C5EC3}"/>
              </a:ext>
            </a:extLst>
          </p:cNvPr>
          <p:cNvSpPr txBox="1"/>
          <p:nvPr/>
        </p:nvSpPr>
        <p:spPr>
          <a:xfrm flipH="1">
            <a:off x="2776460" y="4337470"/>
            <a:ext cx="3296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/>
              <a:t>y</a:t>
            </a:r>
          </a:p>
        </p:txBody>
      </p:sp>
      <p:sp>
        <p:nvSpPr>
          <p:cNvPr id="56" name="CaixaDeTexto 55">
            <a:extLst>
              <a:ext uri="{FF2B5EF4-FFF2-40B4-BE49-F238E27FC236}">
                <a16:creationId xmlns:a16="http://schemas.microsoft.com/office/drawing/2014/main" id="{24596A9E-30BF-4541-8156-DC68FA03E0DD}"/>
              </a:ext>
            </a:extLst>
          </p:cNvPr>
          <p:cNvSpPr txBox="1"/>
          <p:nvPr/>
        </p:nvSpPr>
        <p:spPr>
          <a:xfrm>
            <a:off x="234795" y="6061397"/>
            <a:ext cx="3257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/>
              <a:t>z</a:t>
            </a:r>
          </a:p>
        </p:txBody>
      </p:sp>
      <p:sp>
        <p:nvSpPr>
          <p:cNvPr id="57" name="Elipse 56">
            <a:extLst>
              <a:ext uri="{FF2B5EF4-FFF2-40B4-BE49-F238E27FC236}">
                <a16:creationId xmlns:a16="http://schemas.microsoft.com/office/drawing/2014/main" id="{002DED58-B2E1-412B-AEBC-C3A00D4B6F19}"/>
              </a:ext>
            </a:extLst>
          </p:cNvPr>
          <p:cNvSpPr/>
          <p:nvPr/>
        </p:nvSpPr>
        <p:spPr>
          <a:xfrm>
            <a:off x="505055" y="5538137"/>
            <a:ext cx="110940" cy="11844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Retângulo 57">
                <a:extLst>
                  <a:ext uri="{FF2B5EF4-FFF2-40B4-BE49-F238E27FC236}">
                    <a16:creationId xmlns:a16="http://schemas.microsoft.com/office/drawing/2014/main" id="{13849D86-C24F-46FD-8581-68CE18B091E9}"/>
                  </a:ext>
                </a:extLst>
              </p:cNvPr>
              <p:cNvSpPr/>
              <p:nvPr/>
            </p:nvSpPr>
            <p:spPr>
              <a:xfrm>
                <a:off x="28946" y="5307304"/>
                <a:ext cx="51802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pt-BR" sz="2400" b="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pt-BR" sz="2400" b="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</m:t>
                          </m:r>
                        </m:sub>
                      </m:sSub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58" name="Retângulo 57">
                <a:extLst>
                  <a:ext uri="{FF2B5EF4-FFF2-40B4-BE49-F238E27FC236}">
                    <a16:creationId xmlns:a16="http://schemas.microsoft.com/office/drawing/2014/main" id="{13849D86-C24F-46FD-8581-68CE18B091E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46" y="5307304"/>
                <a:ext cx="518027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Conector de Seta Reta 58">
            <a:extLst>
              <a:ext uri="{FF2B5EF4-FFF2-40B4-BE49-F238E27FC236}">
                <a16:creationId xmlns:a16="http://schemas.microsoft.com/office/drawing/2014/main" id="{92234657-DCE8-4A2B-8D67-7845D9472599}"/>
              </a:ext>
            </a:extLst>
          </p:cNvPr>
          <p:cNvCxnSpPr>
            <a:cxnSpLocks/>
          </p:cNvCxnSpPr>
          <p:nvPr/>
        </p:nvCxnSpPr>
        <p:spPr>
          <a:xfrm>
            <a:off x="4325537" y="4338119"/>
            <a:ext cx="0" cy="2143807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ector de Seta Reta 59">
            <a:extLst>
              <a:ext uri="{FF2B5EF4-FFF2-40B4-BE49-F238E27FC236}">
                <a16:creationId xmlns:a16="http://schemas.microsoft.com/office/drawing/2014/main" id="{A5E357CE-14A7-4747-B8B2-02FE70982A77}"/>
              </a:ext>
            </a:extLst>
          </p:cNvPr>
          <p:cNvCxnSpPr>
            <a:cxnSpLocks/>
          </p:cNvCxnSpPr>
          <p:nvPr/>
        </p:nvCxnSpPr>
        <p:spPr>
          <a:xfrm>
            <a:off x="4325537" y="4347897"/>
            <a:ext cx="2361468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CaixaDeTexto 60">
            <a:extLst>
              <a:ext uri="{FF2B5EF4-FFF2-40B4-BE49-F238E27FC236}">
                <a16:creationId xmlns:a16="http://schemas.microsoft.com/office/drawing/2014/main" id="{E557E680-F4A1-46FB-995B-5D065B433D63}"/>
              </a:ext>
            </a:extLst>
          </p:cNvPr>
          <p:cNvSpPr txBox="1"/>
          <p:nvPr/>
        </p:nvSpPr>
        <p:spPr>
          <a:xfrm flipH="1">
            <a:off x="6522190" y="4321612"/>
            <a:ext cx="3296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/>
              <a:t>y</a:t>
            </a:r>
          </a:p>
        </p:txBody>
      </p:sp>
      <p:sp>
        <p:nvSpPr>
          <p:cNvPr id="62" name="CaixaDeTexto 61">
            <a:extLst>
              <a:ext uri="{FF2B5EF4-FFF2-40B4-BE49-F238E27FC236}">
                <a16:creationId xmlns:a16="http://schemas.microsoft.com/office/drawing/2014/main" id="{DF2EB090-FB09-44E8-AE43-ECA24494B2AD}"/>
              </a:ext>
            </a:extLst>
          </p:cNvPr>
          <p:cNvSpPr txBox="1"/>
          <p:nvPr/>
        </p:nvSpPr>
        <p:spPr>
          <a:xfrm>
            <a:off x="3980525" y="6045539"/>
            <a:ext cx="3257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/>
              <a:t>z</a:t>
            </a:r>
          </a:p>
        </p:txBody>
      </p:sp>
      <p:sp>
        <p:nvSpPr>
          <p:cNvPr id="63" name="Elipse 62">
            <a:extLst>
              <a:ext uri="{FF2B5EF4-FFF2-40B4-BE49-F238E27FC236}">
                <a16:creationId xmlns:a16="http://schemas.microsoft.com/office/drawing/2014/main" id="{7D188EC7-8286-47AD-932B-B437A002DB31}"/>
              </a:ext>
            </a:extLst>
          </p:cNvPr>
          <p:cNvSpPr/>
          <p:nvPr/>
        </p:nvSpPr>
        <p:spPr>
          <a:xfrm>
            <a:off x="4250785" y="5522279"/>
            <a:ext cx="110940" cy="11844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Retângulo 63">
                <a:extLst>
                  <a:ext uri="{FF2B5EF4-FFF2-40B4-BE49-F238E27FC236}">
                    <a16:creationId xmlns:a16="http://schemas.microsoft.com/office/drawing/2014/main" id="{5A51CEA7-19F7-46C3-A1D3-ECA35BDFAFE8}"/>
                  </a:ext>
                </a:extLst>
              </p:cNvPr>
              <p:cNvSpPr/>
              <p:nvPr/>
            </p:nvSpPr>
            <p:spPr>
              <a:xfrm>
                <a:off x="3774676" y="5291446"/>
                <a:ext cx="51802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pt-BR" sz="2400" b="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pt-BR" sz="2400" b="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</m:t>
                          </m:r>
                        </m:sub>
                      </m:sSub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64" name="Retângulo 63">
                <a:extLst>
                  <a:ext uri="{FF2B5EF4-FFF2-40B4-BE49-F238E27FC236}">
                    <a16:creationId xmlns:a16="http://schemas.microsoft.com/office/drawing/2014/main" id="{5A51CEA7-19F7-46C3-A1D3-ECA35BDFAF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4676" y="5291446"/>
                <a:ext cx="518027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Elipse 10">
            <a:extLst>
              <a:ext uri="{FF2B5EF4-FFF2-40B4-BE49-F238E27FC236}">
                <a16:creationId xmlns:a16="http://schemas.microsoft.com/office/drawing/2014/main" id="{1875005F-E229-4A21-B66E-5A6524A9FA1E}"/>
              </a:ext>
            </a:extLst>
          </p:cNvPr>
          <p:cNvSpPr/>
          <p:nvPr/>
        </p:nvSpPr>
        <p:spPr>
          <a:xfrm>
            <a:off x="505055" y="655320"/>
            <a:ext cx="69022" cy="11844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5" name="Elipse 64">
            <a:extLst>
              <a:ext uri="{FF2B5EF4-FFF2-40B4-BE49-F238E27FC236}">
                <a16:creationId xmlns:a16="http://schemas.microsoft.com/office/drawing/2014/main" id="{3792593C-E521-4B47-9DF4-925CA063B147}"/>
              </a:ext>
            </a:extLst>
          </p:cNvPr>
          <p:cNvSpPr/>
          <p:nvPr/>
        </p:nvSpPr>
        <p:spPr>
          <a:xfrm>
            <a:off x="726477" y="448122"/>
            <a:ext cx="69022" cy="11844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6" name="Elipse 65">
            <a:extLst>
              <a:ext uri="{FF2B5EF4-FFF2-40B4-BE49-F238E27FC236}">
                <a16:creationId xmlns:a16="http://schemas.microsoft.com/office/drawing/2014/main" id="{98D8A508-7856-4FB5-91A4-E015C843D801}"/>
              </a:ext>
            </a:extLst>
          </p:cNvPr>
          <p:cNvSpPr/>
          <p:nvPr/>
        </p:nvSpPr>
        <p:spPr>
          <a:xfrm>
            <a:off x="1183677" y="655320"/>
            <a:ext cx="69022" cy="11844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7" name="Elipse 66">
            <a:extLst>
              <a:ext uri="{FF2B5EF4-FFF2-40B4-BE49-F238E27FC236}">
                <a16:creationId xmlns:a16="http://schemas.microsoft.com/office/drawing/2014/main" id="{6D7A9537-2FB7-4DFF-820F-F640F4B3485D}"/>
              </a:ext>
            </a:extLst>
          </p:cNvPr>
          <p:cNvSpPr/>
          <p:nvPr/>
        </p:nvSpPr>
        <p:spPr>
          <a:xfrm>
            <a:off x="1760541" y="498583"/>
            <a:ext cx="69022" cy="11844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8" name="Elipse 67">
            <a:extLst>
              <a:ext uri="{FF2B5EF4-FFF2-40B4-BE49-F238E27FC236}">
                <a16:creationId xmlns:a16="http://schemas.microsoft.com/office/drawing/2014/main" id="{54239DE2-296D-4168-B808-1AE35942C6C2}"/>
              </a:ext>
            </a:extLst>
          </p:cNvPr>
          <p:cNvSpPr/>
          <p:nvPr/>
        </p:nvSpPr>
        <p:spPr>
          <a:xfrm>
            <a:off x="2232981" y="655320"/>
            <a:ext cx="69022" cy="11844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9" name="Elipse 68">
            <a:extLst>
              <a:ext uri="{FF2B5EF4-FFF2-40B4-BE49-F238E27FC236}">
                <a16:creationId xmlns:a16="http://schemas.microsoft.com/office/drawing/2014/main" id="{55E5D73C-A1BB-469D-91E4-69507E63F23A}"/>
              </a:ext>
            </a:extLst>
          </p:cNvPr>
          <p:cNvSpPr/>
          <p:nvPr/>
        </p:nvSpPr>
        <p:spPr>
          <a:xfrm>
            <a:off x="2707438" y="534309"/>
            <a:ext cx="69022" cy="11844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0" name="CaixaDeTexto 69">
            <a:extLst>
              <a:ext uri="{FF2B5EF4-FFF2-40B4-BE49-F238E27FC236}">
                <a16:creationId xmlns:a16="http://schemas.microsoft.com/office/drawing/2014/main" id="{CA250E4C-65B6-4C28-A851-AEEEA4A1648F}"/>
              </a:ext>
            </a:extLst>
          </p:cNvPr>
          <p:cNvSpPr txBox="1"/>
          <p:nvPr/>
        </p:nvSpPr>
        <p:spPr>
          <a:xfrm>
            <a:off x="7740919" y="346345"/>
            <a:ext cx="397142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Comumente utilizada na literatura para processamento de dados potenciais no </a:t>
            </a:r>
            <a:r>
              <a:rPr lang="pt-BR" sz="2400" b="1" dirty="0"/>
              <a:t>domínio do espaço</a:t>
            </a:r>
            <a:r>
              <a:rPr lang="pt-BR" sz="2400" dirty="0"/>
              <a:t>!</a:t>
            </a:r>
          </a:p>
        </p:txBody>
      </p:sp>
      <p:sp>
        <p:nvSpPr>
          <p:cNvPr id="71" name="Elipse 70">
            <a:extLst>
              <a:ext uri="{FF2B5EF4-FFF2-40B4-BE49-F238E27FC236}">
                <a16:creationId xmlns:a16="http://schemas.microsoft.com/office/drawing/2014/main" id="{1EB2FD7A-BBED-4E4E-900E-0CACB4DD08E1}"/>
              </a:ext>
            </a:extLst>
          </p:cNvPr>
          <p:cNvSpPr/>
          <p:nvPr/>
        </p:nvSpPr>
        <p:spPr>
          <a:xfrm>
            <a:off x="4131302" y="689461"/>
            <a:ext cx="69022" cy="11844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2" name="Elipse 71">
            <a:extLst>
              <a:ext uri="{FF2B5EF4-FFF2-40B4-BE49-F238E27FC236}">
                <a16:creationId xmlns:a16="http://schemas.microsoft.com/office/drawing/2014/main" id="{FB227291-CE28-400C-B509-975BE33AB426}"/>
              </a:ext>
            </a:extLst>
          </p:cNvPr>
          <p:cNvSpPr/>
          <p:nvPr/>
        </p:nvSpPr>
        <p:spPr>
          <a:xfrm>
            <a:off x="4740902" y="689461"/>
            <a:ext cx="69022" cy="11844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3" name="Elipse 72">
            <a:extLst>
              <a:ext uri="{FF2B5EF4-FFF2-40B4-BE49-F238E27FC236}">
                <a16:creationId xmlns:a16="http://schemas.microsoft.com/office/drawing/2014/main" id="{84FC8358-78CC-40BE-AF1B-84E9588460F1}"/>
              </a:ext>
            </a:extLst>
          </p:cNvPr>
          <p:cNvSpPr/>
          <p:nvPr/>
        </p:nvSpPr>
        <p:spPr>
          <a:xfrm>
            <a:off x="5350502" y="689461"/>
            <a:ext cx="69022" cy="11844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4" name="Elipse 73">
            <a:extLst>
              <a:ext uri="{FF2B5EF4-FFF2-40B4-BE49-F238E27FC236}">
                <a16:creationId xmlns:a16="http://schemas.microsoft.com/office/drawing/2014/main" id="{7D0961EB-25B4-48E9-8D14-68C20B528FFD}"/>
              </a:ext>
            </a:extLst>
          </p:cNvPr>
          <p:cNvSpPr/>
          <p:nvPr/>
        </p:nvSpPr>
        <p:spPr>
          <a:xfrm>
            <a:off x="5902960" y="689460"/>
            <a:ext cx="69022" cy="11844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5" name="Elipse 74">
            <a:extLst>
              <a:ext uri="{FF2B5EF4-FFF2-40B4-BE49-F238E27FC236}">
                <a16:creationId xmlns:a16="http://schemas.microsoft.com/office/drawing/2014/main" id="{426E889D-120B-49E0-B2BA-75CE3333E036}"/>
              </a:ext>
            </a:extLst>
          </p:cNvPr>
          <p:cNvSpPr/>
          <p:nvPr/>
        </p:nvSpPr>
        <p:spPr>
          <a:xfrm>
            <a:off x="6464582" y="689460"/>
            <a:ext cx="69022" cy="11844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6" name="Elipse 75">
            <a:extLst>
              <a:ext uri="{FF2B5EF4-FFF2-40B4-BE49-F238E27FC236}">
                <a16:creationId xmlns:a16="http://schemas.microsoft.com/office/drawing/2014/main" id="{6751F58A-E073-45FA-BB69-0520BF30D367}"/>
              </a:ext>
            </a:extLst>
          </p:cNvPr>
          <p:cNvSpPr/>
          <p:nvPr/>
        </p:nvSpPr>
        <p:spPr>
          <a:xfrm>
            <a:off x="488148" y="4116370"/>
            <a:ext cx="69022" cy="11844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7" name="Elipse 76">
            <a:extLst>
              <a:ext uri="{FF2B5EF4-FFF2-40B4-BE49-F238E27FC236}">
                <a16:creationId xmlns:a16="http://schemas.microsoft.com/office/drawing/2014/main" id="{11D95D5D-3067-43AE-945A-C0CA447071F5}"/>
              </a:ext>
            </a:extLst>
          </p:cNvPr>
          <p:cNvSpPr/>
          <p:nvPr/>
        </p:nvSpPr>
        <p:spPr>
          <a:xfrm>
            <a:off x="760988" y="3625234"/>
            <a:ext cx="69022" cy="11844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8" name="Elipse 77">
            <a:extLst>
              <a:ext uri="{FF2B5EF4-FFF2-40B4-BE49-F238E27FC236}">
                <a16:creationId xmlns:a16="http://schemas.microsoft.com/office/drawing/2014/main" id="{ABB6617C-ED12-4D5F-80B2-2831CF1F1D77}"/>
              </a:ext>
            </a:extLst>
          </p:cNvPr>
          <p:cNvSpPr/>
          <p:nvPr/>
        </p:nvSpPr>
        <p:spPr>
          <a:xfrm>
            <a:off x="1149166" y="3363519"/>
            <a:ext cx="69022" cy="11844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9" name="Elipse 78">
            <a:extLst>
              <a:ext uri="{FF2B5EF4-FFF2-40B4-BE49-F238E27FC236}">
                <a16:creationId xmlns:a16="http://schemas.microsoft.com/office/drawing/2014/main" id="{FA5C819E-8398-406C-B490-D32E7D0F8ED0}"/>
              </a:ext>
            </a:extLst>
          </p:cNvPr>
          <p:cNvSpPr/>
          <p:nvPr/>
        </p:nvSpPr>
        <p:spPr>
          <a:xfrm>
            <a:off x="1829563" y="4172104"/>
            <a:ext cx="69022" cy="11844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0" name="Elipse 79">
            <a:extLst>
              <a:ext uri="{FF2B5EF4-FFF2-40B4-BE49-F238E27FC236}">
                <a16:creationId xmlns:a16="http://schemas.microsoft.com/office/drawing/2014/main" id="{05E3C334-2098-4A48-BFC4-11AD73EFC38A}"/>
              </a:ext>
            </a:extLst>
          </p:cNvPr>
          <p:cNvSpPr/>
          <p:nvPr/>
        </p:nvSpPr>
        <p:spPr>
          <a:xfrm>
            <a:off x="1549316" y="3787091"/>
            <a:ext cx="69022" cy="11844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1" name="Elipse 80">
            <a:extLst>
              <a:ext uri="{FF2B5EF4-FFF2-40B4-BE49-F238E27FC236}">
                <a16:creationId xmlns:a16="http://schemas.microsoft.com/office/drawing/2014/main" id="{F8838C41-D162-44B6-9E66-D501752689EF}"/>
              </a:ext>
            </a:extLst>
          </p:cNvPr>
          <p:cNvSpPr/>
          <p:nvPr/>
        </p:nvSpPr>
        <p:spPr>
          <a:xfrm>
            <a:off x="2073709" y="4480639"/>
            <a:ext cx="69022" cy="11844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2" name="Elipse 81">
            <a:extLst>
              <a:ext uri="{FF2B5EF4-FFF2-40B4-BE49-F238E27FC236}">
                <a16:creationId xmlns:a16="http://schemas.microsoft.com/office/drawing/2014/main" id="{7B857C0C-4683-4525-B9CB-3F8307300EE4}"/>
              </a:ext>
            </a:extLst>
          </p:cNvPr>
          <p:cNvSpPr/>
          <p:nvPr/>
        </p:nvSpPr>
        <p:spPr>
          <a:xfrm>
            <a:off x="2390573" y="4406618"/>
            <a:ext cx="69022" cy="11844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3" name="Elipse 82">
            <a:extLst>
              <a:ext uri="{FF2B5EF4-FFF2-40B4-BE49-F238E27FC236}">
                <a16:creationId xmlns:a16="http://schemas.microsoft.com/office/drawing/2014/main" id="{A7F87A20-04C5-41DF-8B72-5CDCE89EE9B2}"/>
              </a:ext>
            </a:extLst>
          </p:cNvPr>
          <p:cNvSpPr/>
          <p:nvPr/>
        </p:nvSpPr>
        <p:spPr>
          <a:xfrm>
            <a:off x="2638416" y="4016202"/>
            <a:ext cx="69022" cy="11844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4" name="Elipse 83">
            <a:extLst>
              <a:ext uri="{FF2B5EF4-FFF2-40B4-BE49-F238E27FC236}">
                <a16:creationId xmlns:a16="http://schemas.microsoft.com/office/drawing/2014/main" id="{864EAC26-C359-49DA-A703-51175B433432}"/>
              </a:ext>
            </a:extLst>
          </p:cNvPr>
          <p:cNvSpPr/>
          <p:nvPr/>
        </p:nvSpPr>
        <p:spPr>
          <a:xfrm>
            <a:off x="2885804" y="3663585"/>
            <a:ext cx="69022" cy="11844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5" name="Elipse 84">
            <a:extLst>
              <a:ext uri="{FF2B5EF4-FFF2-40B4-BE49-F238E27FC236}">
                <a16:creationId xmlns:a16="http://schemas.microsoft.com/office/drawing/2014/main" id="{B4E31111-7F3C-4D88-A5C1-BED15CE3DA01}"/>
              </a:ext>
            </a:extLst>
          </p:cNvPr>
          <p:cNvSpPr/>
          <p:nvPr/>
        </p:nvSpPr>
        <p:spPr>
          <a:xfrm>
            <a:off x="4512302" y="4134643"/>
            <a:ext cx="69022" cy="11844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6" name="Elipse 85">
            <a:extLst>
              <a:ext uri="{FF2B5EF4-FFF2-40B4-BE49-F238E27FC236}">
                <a16:creationId xmlns:a16="http://schemas.microsoft.com/office/drawing/2014/main" id="{284A1A5E-2F32-49A4-B3E8-3AB0AF4ABB26}"/>
              </a:ext>
            </a:extLst>
          </p:cNvPr>
          <p:cNvSpPr/>
          <p:nvPr/>
        </p:nvSpPr>
        <p:spPr>
          <a:xfrm>
            <a:off x="4813597" y="4193863"/>
            <a:ext cx="69022" cy="11844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7" name="Elipse 86">
            <a:extLst>
              <a:ext uri="{FF2B5EF4-FFF2-40B4-BE49-F238E27FC236}">
                <a16:creationId xmlns:a16="http://schemas.microsoft.com/office/drawing/2014/main" id="{CFE1E733-E275-4E83-9B56-99D865CC9517}"/>
              </a:ext>
            </a:extLst>
          </p:cNvPr>
          <p:cNvSpPr/>
          <p:nvPr/>
        </p:nvSpPr>
        <p:spPr>
          <a:xfrm>
            <a:off x="5085506" y="3946647"/>
            <a:ext cx="69022" cy="11844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8" name="Elipse 87">
            <a:extLst>
              <a:ext uri="{FF2B5EF4-FFF2-40B4-BE49-F238E27FC236}">
                <a16:creationId xmlns:a16="http://schemas.microsoft.com/office/drawing/2014/main" id="{259CFDC8-9D36-4B5A-A367-1281E2031749}"/>
              </a:ext>
            </a:extLst>
          </p:cNvPr>
          <p:cNvSpPr/>
          <p:nvPr/>
        </p:nvSpPr>
        <p:spPr>
          <a:xfrm>
            <a:off x="5281480" y="3475381"/>
            <a:ext cx="69022" cy="11844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9" name="Elipse 88">
            <a:extLst>
              <a:ext uri="{FF2B5EF4-FFF2-40B4-BE49-F238E27FC236}">
                <a16:creationId xmlns:a16="http://schemas.microsoft.com/office/drawing/2014/main" id="{181EFD94-D1CF-4B5C-81C9-180A1343C268}"/>
              </a:ext>
            </a:extLst>
          </p:cNvPr>
          <p:cNvSpPr/>
          <p:nvPr/>
        </p:nvSpPr>
        <p:spPr>
          <a:xfrm>
            <a:off x="5632000" y="3242035"/>
            <a:ext cx="69022" cy="11844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0" name="Elipse 89">
            <a:extLst>
              <a:ext uri="{FF2B5EF4-FFF2-40B4-BE49-F238E27FC236}">
                <a16:creationId xmlns:a16="http://schemas.microsoft.com/office/drawing/2014/main" id="{D595689A-3DFB-4965-82AD-CF255982A403}"/>
              </a:ext>
            </a:extLst>
          </p:cNvPr>
          <p:cNvSpPr/>
          <p:nvPr/>
        </p:nvSpPr>
        <p:spPr>
          <a:xfrm>
            <a:off x="5833938" y="3633568"/>
            <a:ext cx="69022" cy="11844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1" name="Elipse 90">
            <a:extLst>
              <a:ext uri="{FF2B5EF4-FFF2-40B4-BE49-F238E27FC236}">
                <a16:creationId xmlns:a16="http://schemas.microsoft.com/office/drawing/2014/main" id="{1B95BA85-25DE-43B6-B96E-53541D3CB791}"/>
              </a:ext>
            </a:extLst>
          </p:cNvPr>
          <p:cNvSpPr/>
          <p:nvPr/>
        </p:nvSpPr>
        <p:spPr>
          <a:xfrm>
            <a:off x="6026978" y="3956981"/>
            <a:ext cx="69022" cy="11844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2" name="Elipse 91">
            <a:extLst>
              <a:ext uri="{FF2B5EF4-FFF2-40B4-BE49-F238E27FC236}">
                <a16:creationId xmlns:a16="http://schemas.microsoft.com/office/drawing/2014/main" id="{8C32E8D4-388A-4973-8BE0-6995D66B5052}"/>
              </a:ext>
            </a:extLst>
          </p:cNvPr>
          <p:cNvSpPr/>
          <p:nvPr/>
        </p:nvSpPr>
        <p:spPr>
          <a:xfrm>
            <a:off x="6299408" y="4140137"/>
            <a:ext cx="69022" cy="11844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3" name="Elipse 92">
            <a:extLst>
              <a:ext uri="{FF2B5EF4-FFF2-40B4-BE49-F238E27FC236}">
                <a16:creationId xmlns:a16="http://schemas.microsoft.com/office/drawing/2014/main" id="{F0CEC04A-27AB-4050-BF31-FC4056EF5219}"/>
              </a:ext>
            </a:extLst>
          </p:cNvPr>
          <p:cNvSpPr/>
          <p:nvPr/>
        </p:nvSpPr>
        <p:spPr>
          <a:xfrm>
            <a:off x="6617982" y="3990733"/>
            <a:ext cx="69022" cy="11844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4" name="CaixaDeTexto 93">
            <a:extLst>
              <a:ext uri="{FF2B5EF4-FFF2-40B4-BE49-F238E27FC236}">
                <a16:creationId xmlns:a16="http://schemas.microsoft.com/office/drawing/2014/main" id="{064C6541-14F0-40F9-BD8C-A745D116DA28}"/>
              </a:ext>
            </a:extLst>
          </p:cNvPr>
          <p:cNvSpPr txBox="1"/>
          <p:nvPr/>
        </p:nvSpPr>
        <p:spPr>
          <a:xfrm>
            <a:off x="7693420" y="2305556"/>
            <a:ext cx="397142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Tais como </a:t>
            </a:r>
            <a:r>
              <a:rPr lang="pt-BR" sz="2400" b="1" dirty="0"/>
              <a:t>interpolação</a:t>
            </a:r>
            <a:r>
              <a:rPr lang="pt-BR" sz="2400" dirty="0"/>
              <a:t>, </a:t>
            </a:r>
            <a:r>
              <a:rPr lang="pt-BR" sz="2400" b="1" dirty="0"/>
              <a:t>continuação para cima</a:t>
            </a:r>
            <a:r>
              <a:rPr lang="pt-BR" sz="2400" dirty="0"/>
              <a:t>, </a:t>
            </a:r>
            <a:r>
              <a:rPr lang="pt-BR" sz="2400" b="1" dirty="0"/>
              <a:t>redução ao polo </a:t>
            </a:r>
            <a:r>
              <a:rPr lang="pt-BR" sz="2400" dirty="0"/>
              <a:t>e algumas outras aplicações.</a:t>
            </a:r>
          </a:p>
        </p:txBody>
      </p:sp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575A2592-20FF-47C5-9390-DB89B8CEE89C}"/>
              </a:ext>
            </a:extLst>
          </p:cNvPr>
          <p:cNvCxnSpPr>
            <a:stCxn id="26" idx="6"/>
          </p:cNvCxnSpPr>
          <p:nvPr/>
        </p:nvCxnSpPr>
        <p:spPr>
          <a:xfrm flipV="1">
            <a:off x="629547" y="2341608"/>
            <a:ext cx="2393505" cy="1"/>
          </a:xfrm>
          <a:prstGeom prst="line">
            <a:avLst/>
          </a:prstGeom>
          <a:ln w="539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ector reto 94">
            <a:extLst>
              <a:ext uri="{FF2B5EF4-FFF2-40B4-BE49-F238E27FC236}">
                <a16:creationId xmlns:a16="http://schemas.microsoft.com/office/drawing/2014/main" id="{266B0506-036B-4004-9E7E-200ED4DF5AD5}"/>
              </a:ext>
            </a:extLst>
          </p:cNvPr>
          <p:cNvCxnSpPr/>
          <p:nvPr/>
        </p:nvCxnSpPr>
        <p:spPr>
          <a:xfrm flipV="1">
            <a:off x="4224477" y="2373185"/>
            <a:ext cx="2393505" cy="1"/>
          </a:xfrm>
          <a:prstGeom prst="line">
            <a:avLst/>
          </a:prstGeom>
          <a:ln w="539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ector reto 95">
            <a:extLst>
              <a:ext uri="{FF2B5EF4-FFF2-40B4-BE49-F238E27FC236}">
                <a16:creationId xmlns:a16="http://schemas.microsoft.com/office/drawing/2014/main" id="{0F5B2AC4-7E14-47CB-90A6-FB01BD4C54C9}"/>
              </a:ext>
            </a:extLst>
          </p:cNvPr>
          <p:cNvCxnSpPr/>
          <p:nvPr/>
        </p:nvCxnSpPr>
        <p:spPr>
          <a:xfrm flipV="1">
            <a:off x="612642" y="5612520"/>
            <a:ext cx="2393505" cy="1"/>
          </a:xfrm>
          <a:prstGeom prst="line">
            <a:avLst/>
          </a:prstGeom>
          <a:ln w="539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ector reto 96">
            <a:extLst>
              <a:ext uri="{FF2B5EF4-FFF2-40B4-BE49-F238E27FC236}">
                <a16:creationId xmlns:a16="http://schemas.microsoft.com/office/drawing/2014/main" id="{D31F4C5C-CF3F-48F4-B62F-A9C637D9AA8E}"/>
              </a:ext>
            </a:extLst>
          </p:cNvPr>
          <p:cNvCxnSpPr/>
          <p:nvPr/>
        </p:nvCxnSpPr>
        <p:spPr>
          <a:xfrm flipV="1">
            <a:off x="4381007" y="5594470"/>
            <a:ext cx="2393505" cy="1"/>
          </a:xfrm>
          <a:prstGeom prst="line">
            <a:avLst/>
          </a:prstGeom>
          <a:ln w="539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CaixaDeTexto 97">
            <a:extLst>
              <a:ext uri="{FF2B5EF4-FFF2-40B4-BE49-F238E27FC236}">
                <a16:creationId xmlns:a16="http://schemas.microsoft.com/office/drawing/2014/main" id="{11D841BD-C0E0-4D42-BEB6-3B2FD7A2ED6B}"/>
              </a:ext>
            </a:extLst>
          </p:cNvPr>
          <p:cNvSpPr txBox="1"/>
          <p:nvPr/>
        </p:nvSpPr>
        <p:spPr>
          <a:xfrm>
            <a:off x="7693420" y="4525059"/>
            <a:ext cx="397142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Estima uma </a:t>
            </a:r>
            <a:r>
              <a:rPr lang="pt-BR" sz="2400" b="1" dirty="0"/>
              <a:t>distribuição de propriedade física</a:t>
            </a:r>
            <a:r>
              <a:rPr lang="pt-BR" sz="2400" dirty="0"/>
              <a:t> sobre a camada através de um </a:t>
            </a:r>
            <a:r>
              <a:rPr lang="pt-BR" sz="2400" b="1" dirty="0"/>
              <a:t>problema inverso linear</a:t>
            </a:r>
            <a:r>
              <a:rPr lang="pt-BR" sz="2400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426386458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A1493577-CE83-4830-8B63-9DF6A3DF7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5CF5-DD80-4FB2-8D05-C9155122F025}" type="slidenum">
              <a:rPr lang="pt-BR" smtClean="0"/>
              <a:t>103</a:t>
            </a:fld>
            <a:endParaRPr lang="pt-BR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709386A0-0A09-4ADB-8C70-EFC9F43B8876}"/>
              </a:ext>
            </a:extLst>
          </p:cNvPr>
          <p:cNvSpPr txBox="1">
            <a:spLocks/>
          </p:cNvSpPr>
          <p:nvPr/>
        </p:nvSpPr>
        <p:spPr>
          <a:xfrm>
            <a:off x="190500" y="2792619"/>
            <a:ext cx="11811000" cy="1272761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800" dirty="0">
                <a:solidFill>
                  <a:schemeClr val="bg1"/>
                </a:solidFill>
              </a:rPr>
              <a:t>Problema direto e problema inverso da camada equivalente</a:t>
            </a:r>
          </a:p>
        </p:txBody>
      </p:sp>
    </p:spTree>
    <p:extLst>
      <p:ext uri="{BB962C8B-B14F-4D97-AF65-F5344CB8AC3E}">
        <p14:creationId xmlns:p14="http://schemas.microsoft.com/office/powerpoint/2010/main" val="3727734254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2CEC384F-46E9-48E1-B1AC-D0D78ECA41EF}"/>
              </a:ext>
            </a:extLst>
          </p:cNvPr>
          <p:cNvCxnSpPr/>
          <p:nvPr/>
        </p:nvCxnSpPr>
        <p:spPr>
          <a:xfrm>
            <a:off x="597216" y="2498841"/>
            <a:ext cx="0" cy="2514087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93ED7F71-94B5-4533-BD15-9C67856642BC}"/>
              </a:ext>
            </a:extLst>
          </p:cNvPr>
          <p:cNvCxnSpPr>
            <a:cxnSpLocks/>
          </p:cNvCxnSpPr>
          <p:nvPr/>
        </p:nvCxnSpPr>
        <p:spPr>
          <a:xfrm>
            <a:off x="597216" y="2498841"/>
            <a:ext cx="3314325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11F977A7-C688-435B-A496-F95D3FE58289}"/>
              </a:ext>
            </a:extLst>
          </p:cNvPr>
          <p:cNvCxnSpPr>
            <a:cxnSpLocks/>
          </p:cNvCxnSpPr>
          <p:nvPr/>
        </p:nvCxnSpPr>
        <p:spPr>
          <a:xfrm flipV="1">
            <a:off x="597214" y="907371"/>
            <a:ext cx="1808927" cy="159147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>
            <a:extLst>
              <a:ext uri="{FF2B5EF4-FFF2-40B4-BE49-F238E27FC236}">
                <a16:creationId xmlns:a16="http://schemas.microsoft.com/office/drawing/2014/main" id="{C64BC7F9-77A3-426C-8ADC-FDBD23CD5D7B}"/>
              </a:ext>
            </a:extLst>
          </p:cNvPr>
          <p:cNvSpPr txBox="1"/>
          <p:nvPr/>
        </p:nvSpPr>
        <p:spPr>
          <a:xfrm>
            <a:off x="1962642" y="551269"/>
            <a:ext cx="317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/>
              <a:t>x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D1EE0184-E09A-4204-BA1F-5C30DCD0165F}"/>
              </a:ext>
            </a:extLst>
          </p:cNvPr>
          <p:cNvSpPr txBox="1"/>
          <p:nvPr/>
        </p:nvSpPr>
        <p:spPr>
          <a:xfrm>
            <a:off x="3716021" y="2498424"/>
            <a:ext cx="3241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/>
              <a:t>y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B2D72FC4-4F4A-4A6F-82F2-139282C83079}"/>
              </a:ext>
            </a:extLst>
          </p:cNvPr>
          <p:cNvSpPr txBox="1"/>
          <p:nvPr/>
        </p:nvSpPr>
        <p:spPr>
          <a:xfrm>
            <a:off x="276641" y="4782095"/>
            <a:ext cx="3064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/>
              <a:t>z</a:t>
            </a:r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06872212-FFD9-4C35-832D-953B16441B78}"/>
              </a:ext>
            </a:extLst>
          </p:cNvPr>
          <p:cNvSpPr/>
          <p:nvPr/>
        </p:nvSpPr>
        <p:spPr>
          <a:xfrm>
            <a:off x="2255481" y="1757927"/>
            <a:ext cx="150660" cy="1142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CaixaDeTexto 17">
                <a:extLst>
                  <a:ext uri="{FF2B5EF4-FFF2-40B4-BE49-F238E27FC236}">
                    <a16:creationId xmlns:a16="http://schemas.microsoft.com/office/drawing/2014/main" id="{E5063617-BF69-4CBC-9D44-F31F81845846}"/>
                  </a:ext>
                </a:extLst>
              </p:cNvPr>
              <p:cNvSpPr txBox="1"/>
              <p:nvPr/>
            </p:nvSpPr>
            <p:spPr>
              <a:xfrm>
                <a:off x="2915599" y="1072759"/>
                <a:ext cx="601639" cy="3706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sz="2400" i="1" smtClean="0"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</m:ctrlPr>
                        </m:sSubSupPr>
                        <m:e>
                          <m:r>
                            <a:rPr lang="pt-BR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 Light" panose="020F0302020204030204" pitchFamily="34" charset="0"/>
                            </a:rPr>
                            <m:t>∆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 Light" panose="020F0302020204030204" pitchFamily="34" charset="0"/>
                            </a:rPr>
                            <m:t>𝑇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  <m:t>𝑖</m:t>
                          </m:r>
                        </m:sub>
                        <m:sup>
                          <m:r>
                            <a:rPr lang="pt-BR" sz="2400" b="0" i="1" smtClean="0"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  <m:t>𝑜</m:t>
                          </m:r>
                        </m:sup>
                      </m:sSubSup>
                    </m:oMath>
                  </m:oMathPara>
                </a14:m>
                <a:endParaRPr lang="pt-BR" sz="2400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>
          <p:sp>
            <p:nvSpPr>
              <p:cNvPr id="18" name="CaixaDeTexto 17">
                <a:extLst>
                  <a:ext uri="{FF2B5EF4-FFF2-40B4-BE49-F238E27FC236}">
                    <a16:creationId xmlns:a16="http://schemas.microsoft.com/office/drawing/2014/main" id="{E5063617-BF69-4CBC-9D44-F31F818458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5599" y="1072759"/>
                <a:ext cx="601639" cy="370614"/>
              </a:xfrm>
              <a:prstGeom prst="rect">
                <a:avLst/>
              </a:prstGeom>
              <a:blipFill>
                <a:blip r:embed="rId2"/>
                <a:stretch>
                  <a:fillRect l="-11111" r="-2020" b="-1803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Elipse 29">
            <a:extLst>
              <a:ext uri="{FF2B5EF4-FFF2-40B4-BE49-F238E27FC236}">
                <a16:creationId xmlns:a16="http://schemas.microsoft.com/office/drawing/2014/main" id="{00EBCFF1-BB00-46FB-AF72-8F9AFC63A9E3}"/>
              </a:ext>
            </a:extLst>
          </p:cNvPr>
          <p:cNvSpPr/>
          <p:nvPr/>
        </p:nvSpPr>
        <p:spPr>
          <a:xfrm>
            <a:off x="1501677" y="2069719"/>
            <a:ext cx="150660" cy="1142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Elipse 30">
            <a:extLst>
              <a:ext uri="{FF2B5EF4-FFF2-40B4-BE49-F238E27FC236}">
                <a16:creationId xmlns:a16="http://schemas.microsoft.com/office/drawing/2014/main" id="{DCAC4863-1790-47FA-BB67-084BF14918EF}"/>
              </a:ext>
            </a:extLst>
          </p:cNvPr>
          <p:cNvSpPr/>
          <p:nvPr/>
        </p:nvSpPr>
        <p:spPr>
          <a:xfrm>
            <a:off x="1811982" y="1703106"/>
            <a:ext cx="150660" cy="1142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Elipse 31">
            <a:extLst>
              <a:ext uri="{FF2B5EF4-FFF2-40B4-BE49-F238E27FC236}">
                <a16:creationId xmlns:a16="http://schemas.microsoft.com/office/drawing/2014/main" id="{98FF2294-B4D6-4DF0-94E2-06DF2701FBD8}"/>
              </a:ext>
            </a:extLst>
          </p:cNvPr>
          <p:cNvSpPr/>
          <p:nvPr/>
        </p:nvSpPr>
        <p:spPr>
          <a:xfrm>
            <a:off x="2081287" y="2097597"/>
            <a:ext cx="150660" cy="1142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34B313A5-CBB2-46C1-9C44-FC3FA3416C3A}"/>
              </a:ext>
            </a:extLst>
          </p:cNvPr>
          <p:cNvSpPr/>
          <p:nvPr/>
        </p:nvSpPr>
        <p:spPr>
          <a:xfrm>
            <a:off x="2103718" y="1382303"/>
            <a:ext cx="150660" cy="1142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4" name="Elipse 33">
            <a:extLst>
              <a:ext uri="{FF2B5EF4-FFF2-40B4-BE49-F238E27FC236}">
                <a16:creationId xmlns:a16="http://schemas.microsoft.com/office/drawing/2014/main" id="{8257582E-B1A1-41CF-B99F-AFB73016208C}"/>
              </a:ext>
            </a:extLst>
          </p:cNvPr>
          <p:cNvSpPr/>
          <p:nvPr/>
        </p:nvSpPr>
        <p:spPr>
          <a:xfrm>
            <a:off x="2555337" y="1390943"/>
            <a:ext cx="150660" cy="1142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" name="Elipse 34">
            <a:extLst>
              <a:ext uri="{FF2B5EF4-FFF2-40B4-BE49-F238E27FC236}">
                <a16:creationId xmlns:a16="http://schemas.microsoft.com/office/drawing/2014/main" id="{C4C1DC67-CB6A-4260-A1D3-EF776E19E13C}"/>
              </a:ext>
            </a:extLst>
          </p:cNvPr>
          <p:cNvSpPr/>
          <p:nvPr/>
        </p:nvSpPr>
        <p:spPr>
          <a:xfrm>
            <a:off x="2662468" y="2106064"/>
            <a:ext cx="150660" cy="1142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6" name="Elipse 35">
            <a:extLst>
              <a:ext uri="{FF2B5EF4-FFF2-40B4-BE49-F238E27FC236}">
                <a16:creationId xmlns:a16="http://schemas.microsoft.com/office/drawing/2014/main" id="{5F40824F-85D1-4ED7-8712-7807C524BE28}"/>
              </a:ext>
            </a:extLst>
          </p:cNvPr>
          <p:cNvSpPr/>
          <p:nvPr/>
        </p:nvSpPr>
        <p:spPr>
          <a:xfrm>
            <a:off x="2855194" y="1633105"/>
            <a:ext cx="150660" cy="1142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Elipse 36">
            <a:extLst>
              <a:ext uri="{FF2B5EF4-FFF2-40B4-BE49-F238E27FC236}">
                <a16:creationId xmlns:a16="http://schemas.microsoft.com/office/drawing/2014/main" id="{EF18CEF7-008C-43A1-808B-30BCB63C6881}"/>
              </a:ext>
            </a:extLst>
          </p:cNvPr>
          <p:cNvSpPr/>
          <p:nvPr/>
        </p:nvSpPr>
        <p:spPr>
          <a:xfrm>
            <a:off x="2629936" y="1039829"/>
            <a:ext cx="150660" cy="1142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Elipse 37">
            <a:extLst>
              <a:ext uri="{FF2B5EF4-FFF2-40B4-BE49-F238E27FC236}">
                <a16:creationId xmlns:a16="http://schemas.microsoft.com/office/drawing/2014/main" id="{4A075497-46C1-441E-AE9D-282431024E0E}"/>
              </a:ext>
            </a:extLst>
          </p:cNvPr>
          <p:cNvSpPr/>
          <p:nvPr/>
        </p:nvSpPr>
        <p:spPr>
          <a:xfrm>
            <a:off x="3277002" y="2047908"/>
            <a:ext cx="150660" cy="1142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Elipse 38">
            <a:extLst>
              <a:ext uri="{FF2B5EF4-FFF2-40B4-BE49-F238E27FC236}">
                <a16:creationId xmlns:a16="http://schemas.microsoft.com/office/drawing/2014/main" id="{E5C9FADA-0B99-46D3-8050-5CAF62F59599}"/>
              </a:ext>
            </a:extLst>
          </p:cNvPr>
          <p:cNvSpPr/>
          <p:nvPr/>
        </p:nvSpPr>
        <p:spPr>
          <a:xfrm>
            <a:off x="3544478" y="1348027"/>
            <a:ext cx="150660" cy="1142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Elipse 40">
            <a:extLst>
              <a:ext uri="{FF2B5EF4-FFF2-40B4-BE49-F238E27FC236}">
                <a16:creationId xmlns:a16="http://schemas.microsoft.com/office/drawing/2014/main" id="{426E6DD7-9BC5-46F9-9CB7-94FC384BA6D6}"/>
              </a:ext>
            </a:extLst>
          </p:cNvPr>
          <p:cNvSpPr/>
          <p:nvPr/>
        </p:nvSpPr>
        <p:spPr>
          <a:xfrm>
            <a:off x="3391279" y="1728254"/>
            <a:ext cx="150660" cy="1142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81E87556-0B97-4991-8DAB-AADA685D0ECE}"/>
              </a:ext>
            </a:extLst>
          </p:cNvPr>
          <p:cNvSpPr txBox="1"/>
          <p:nvPr/>
        </p:nvSpPr>
        <p:spPr>
          <a:xfrm>
            <a:off x="290721" y="37526"/>
            <a:ext cx="23392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Fonte geológica</a:t>
            </a:r>
          </a:p>
        </p:txBody>
      </p:sp>
      <p:sp>
        <p:nvSpPr>
          <p:cNvPr id="58" name="Forma Livre: Forma 57">
            <a:extLst>
              <a:ext uri="{FF2B5EF4-FFF2-40B4-BE49-F238E27FC236}">
                <a16:creationId xmlns:a16="http://schemas.microsoft.com/office/drawing/2014/main" id="{18714207-0423-474B-B056-8CB9267A46AC}"/>
              </a:ext>
            </a:extLst>
          </p:cNvPr>
          <p:cNvSpPr/>
          <p:nvPr/>
        </p:nvSpPr>
        <p:spPr>
          <a:xfrm>
            <a:off x="869247" y="3010931"/>
            <a:ext cx="2507390" cy="1557357"/>
          </a:xfrm>
          <a:custGeom>
            <a:avLst/>
            <a:gdLst>
              <a:gd name="connsiteX0" fmla="*/ 0 w 1661160"/>
              <a:gd name="connsiteY0" fmla="*/ 511360 h 907600"/>
              <a:gd name="connsiteX1" fmla="*/ 0 w 1661160"/>
              <a:gd name="connsiteY1" fmla="*/ 511360 h 907600"/>
              <a:gd name="connsiteX2" fmla="*/ 53340 w 1661160"/>
              <a:gd name="connsiteY2" fmla="*/ 442780 h 907600"/>
              <a:gd name="connsiteX3" fmla="*/ 83820 w 1661160"/>
              <a:gd name="connsiteY3" fmla="*/ 404680 h 907600"/>
              <a:gd name="connsiteX4" fmla="*/ 99060 w 1661160"/>
              <a:gd name="connsiteY4" fmla="*/ 381820 h 907600"/>
              <a:gd name="connsiteX5" fmla="*/ 160020 w 1661160"/>
              <a:gd name="connsiteY5" fmla="*/ 320860 h 907600"/>
              <a:gd name="connsiteX6" fmla="*/ 175260 w 1661160"/>
              <a:gd name="connsiteY6" fmla="*/ 298000 h 907600"/>
              <a:gd name="connsiteX7" fmla="*/ 205740 w 1661160"/>
              <a:gd name="connsiteY7" fmla="*/ 275140 h 907600"/>
              <a:gd name="connsiteX8" fmla="*/ 220980 w 1661160"/>
              <a:gd name="connsiteY8" fmla="*/ 252280 h 907600"/>
              <a:gd name="connsiteX9" fmla="*/ 243840 w 1661160"/>
              <a:gd name="connsiteY9" fmla="*/ 237040 h 907600"/>
              <a:gd name="connsiteX10" fmla="*/ 312420 w 1661160"/>
              <a:gd name="connsiteY10" fmla="*/ 160840 h 907600"/>
              <a:gd name="connsiteX11" fmla="*/ 350520 w 1661160"/>
              <a:gd name="connsiteY11" fmla="*/ 137980 h 907600"/>
              <a:gd name="connsiteX12" fmla="*/ 441960 w 1661160"/>
              <a:gd name="connsiteY12" fmla="*/ 84640 h 907600"/>
              <a:gd name="connsiteX13" fmla="*/ 541020 w 1661160"/>
              <a:gd name="connsiteY13" fmla="*/ 54160 h 907600"/>
              <a:gd name="connsiteX14" fmla="*/ 670560 w 1661160"/>
              <a:gd name="connsiteY14" fmla="*/ 16060 h 907600"/>
              <a:gd name="connsiteX15" fmla="*/ 784860 w 1661160"/>
              <a:gd name="connsiteY15" fmla="*/ 8440 h 907600"/>
              <a:gd name="connsiteX16" fmla="*/ 838200 w 1661160"/>
              <a:gd name="connsiteY16" fmla="*/ 820 h 907600"/>
              <a:gd name="connsiteX17" fmla="*/ 1264920 w 1661160"/>
              <a:gd name="connsiteY17" fmla="*/ 16060 h 907600"/>
              <a:gd name="connsiteX18" fmla="*/ 1325880 w 1661160"/>
              <a:gd name="connsiteY18" fmla="*/ 38920 h 907600"/>
              <a:gd name="connsiteX19" fmla="*/ 1386840 w 1661160"/>
              <a:gd name="connsiteY19" fmla="*/ 77020 h 907600"/>
              <a:gd name="connsiteX20" fmla="*/ 1417320 w 1661160"/>
              <a:gd name="connsiteY20" fmla="*/ 92260 h 907600"/>
              <a:gd name="connsiteX21" fmla="*/ 1447800 w 1661160"/>
              <a:gd name="connsiteY21" fmla="*/ 122740 h 907600"/>
              <a:gd name="connsiteX22" fmla="*/ 1478280 w 1661160"/>
              <a:gd name="connsiteY22" fmla="*/ 137980 h 907600"/>
              <a:gd name="connsiteX23" fmla="*/ 1524000 w 1661160"/>
              <a:gd name="connsiteY23" fmla="*/ 183700 h 907600"/>
              <a:gd name="connsiteX24" fmla="*/ 1539240 w 1661160"/>
              <a:gd name="connsiteY24" fmla="*/ 206560 h 907600"/>
              <a:gd name="connsiteX25" fmla="*/ 1562100 w 1661160"/>
              <a:gd name="connsiteY25" fmla="*/ 221800 h 907600"/>
              <a:gd name="connsiteX26" fmla="*/ 1569720 w 1661160"/>
              <a:gd name="connsiteY26" fmla="*/ 244660 h 907600"/>
              <a:gd name="connsiteX27" fmla="*/ 1607820 w 1661160"/>
              <a:gd name="connsiteY27" fmla="*/ 298000 h 907600"/>
              <a:gd name="connsiteX28" fmla="*/ 1623060 w 1661160"/>
              <a:gd name="connsiteY28" fmla="*/ 328480 h 907600"/>
              <a:gd name="connsiteX29" fmla="*/ 1638300 w 1661160"/>
              <a:gd name="connsiteY29" fmla="*/ 351340 h 907600"/>
              <a:gd name="connsiteX30" fmla="*/ 1645920 w 1661160"/>
              <a:gd name="connsiteY30" fmla="*/ 374200 h 907600"/>
              <a:gd name="connsiteX31" fmla="*/ 1661160 w 1661160"/>
              <a:gd name="connsiteY31" fmla="*/ 435160 h 907600"/>
              <a:gd name="connsiteX32" fmla="*/ 1653540 w 1661160"/>
              <a:gd name="connsiteY32" fmla="*/ 579940 h 907600"/>
              <a:gd name="connsiteX33" fmla="*/ 1638300 w 1661160"/>
              <a:gd name="connsiteY33" fmla="*/ 610420 h 907600"/>
              <a:gd name="connsiteX34" fmla="*/ 1615440 w 1661160"/>
              <a:gd name="connsiteY34" fmla="*/ 663760 h 907600"/>
              <a:gd name="connsiteX35" fmla="*/ 1592580 w 1661160"/>
              <a:gd name="connsiteY35" fmla="*/ 686620 h 907600"/>
              <a:gd name="connsiteX36" fmla="*/ 1554480 w 1661160"/>
              <a:gd name="connsiteY36" fmla="*/ 732340 h 907600"/>
              <a:gd name="connsiteX37" fmla="*/ 1524000 w 1661160"/>
              <a:gd name="connsiteY37" fmla="*/ 747580 h 907600"/>
              <a:gd name="connsiteX38" fmla="*/ 1501140 w 1661160"/>
              <a:gd name="connsiteY38" fmla="*/ 770440 h 907600"/>
              <a:gd name="connsiteX39" fmla="*/ 1478280 w 1661160"/>
              <a:gd name="connsiteY39" fmla="*/ 778060 h 907600"/>
              <a:gd name="connsiteX40" fmla="*/ 1432560 w 1661160"/>
              <a:gd name="connsiteY40" fmla="*/ 808540 h 907600"/>
              <a:gd name="connsiteX41" fmla="*/ 1363980 w 1661160"/>
              <a:gd name="connsiteY41" fmla="*/ 831400 h 907600"/>
              <a:gd name="connsiteX42" fmla="*/ 1341120 w 1661160"/>
              <a:gd name="connsiteY42" fmla="*/ 839020 h 907600"/>
              <a:gd name="connsiteX43" fmla="*/ 1295400 w 1661160"/>
              <a:gd name="connsiteY43" fmla="*/ 846640 h 907600"/>
              <a:gd name="connsiteX44" fmla="*/ 1272540 w 1661160"/>
              <a:gd name="connsiteY44" fmla="*/ 861880 h 907600"/>
              <a:gd name="connsiteX45" fmla="*/ 1211580 w 1661160"/>
              <a:gd name="connsiteY45" fmla="*/ 869500 h 907600"/>
              <a:gd name="connsiteX46" fmla="*/ 1158240 w 1661160"/>
              <a:gd name="connsiteY46" fmla="*/ 877120 h 907600"/>
              <a:gd name="connsiteX47" fmla="*/ 952500 w 1661160"/>
              <a:gd name="connsiteY47" fmla="*/ 892360 h 907600"/>
              <a:gd name="connsiteX48" fmla="*/ 838200 w 1661160"/>
              <a:gd name="connsiteY48" fmla="*/ 907600 h 907600"/>
              <a:gd name="connsiteX49" fmla="*/ 426720 w 1661160"/>
              <a:gd name="connsiteY49" fmla="*/ 899980 h 907600"/>
              <a:gd name="connsiteX50" fmla="*/ 396240 w 1661160"/>
              <a:gd name="connsiteY50" fmla="*/ 877120 h 907600"/>
              <a:gd name="connsiteX51" fmla="*/ 373380 w 1661160"/>
              <a:gd name="connsiteY51" fmla="*/ 869500 h 907600"/>
              <a:gd name="connsiteX52" fmla="*/ 327660 w 1661160"/>
              <a:gd name="connsiteY52" fmla="*/ 839020 h 907600"/>
              <a:gd name="connsiteX53" fmla="*/ 304800 w 1661160"/>
              <a:gd name="connsiteY53" fmla="*/ 831400 h 907600"/>
              <a:gd name="connsiteX54" fmla="*/ 281940 w 1661160"/>
              <a:gd name="connsiteY54" fmla="*/ 816160 h 907600"/>
              <a:gd name="connsiteX55" fmla="*/ 236220 w 1661160"/>
              <a:gd name="connsiteY55" fmla="*/ 800920 h 907600"/>
              <a:gd name="connsiteX56" fmla="*/ 213360 w 1661160"/>
              <a:gd name="connsiteY56" fmla="*/ 793300 h 907600"/>
              <a:gd name="connsiteX57" fmla="*/ 182880 w 1661160"/>
              <a:gd name="connsiteY57" fmla="*/ 770440 h 907600"/>
              <a:gd name="connsiteX58" fmla="*/ 160020 w 1661160"/>
              <a:gd name="connsiteY58" fmla="*/ 762820 h 907600"/>
              <a:gd name="connsiteX59" fmla="*/ 137160 w 1661160"/>
              <a:gd name="connsiteY59" fmla="*/ 739960 h 907600"/>
              <a:gd name="connsiteX60" fmla="*/ 114300 w 1661160"/>
              <a:gd name="connsiteY60" fmla="*/ 724720 h 907600"/>
              <a:gd name="connsiteX61" fmla="*/ 83820 w 1661160"/>
              <a:gd name="connsiteY61" fmla="*/ 679000 h 907600"/>
              <a:gd name="connsiteX62" fmla="*/ 68580 w 1661160"/>
              <a:gd name="connsiteY62" fmla="*/ 656140 h 907600"/>
              <a:gd name="connsiteX63" fmla="*/ 30480 w 1661160"/>
              <a:gd name="connsiteY63" fmla="*/ 587560 h 907600"/>
              <a:gd name="connsiteX64" fmla="*/ 7620 w 1661160"/>
              <a:gd name="connsiteY64" fmla="*/ 572320 h 907600"/>
              <a:gd name="connsiteX65" fmla="*/ 0 w 1661160"/>
              <a:gd name="connsiteY65" fmla="*/ 511360 h 90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1661160" h="907600">
                <a:moveTo>
                  <a:pt x="0" y="511360"/>
                </a:moveTo>
                <a:lnTo>
                  <a:pt x="0" y="511360"/>
                </a:lnTo>
                <a:cubicBezTo>
                  <a:pt x="17780" y="488500"/>
                  <a:pt x="37276" y="466877"/>
                  <a:pt x="53340" y="442780"/>
                </a:cubicBezTo>
                <a:cubicBezTo>
                  <a:pt x="82785" y="398613"/>
                  <a:pt x="32695" y="438764"/>
                  <a:pt x="83820" y="404680"/>
                </a:cubicBezTo>
                <a:cubicBezTo>
                  <a:pt x="88900" y="397060"/>
                  <a:pt x="92900" y="388596"/>
                  <a:pt x="99060" y="381820"/>
                </a:cubicBezTo>
                <a:cubicBezTo>
                  <a:pt x="118390" y="360556"/>
                  <a:pt x="144080" y="344770"/>
                  <a:pt x="160020" y="320860"/>
                </a:cubicBezTo>
                <a:cubicBezTo>
                  <a:pt x="165100" y="313240"/>
                  <a:pt x="168784" y="304476"/>
                  <a:pt x="175260" y="298000"/>
                </a:cubicBezTo>
                <a:cubicBezTo>
                  <a:pt x="184240" y="289020"/>
                  <a:pt x="196760" y="284120"/>
                  <a:pt x="205740" y="275140"/>
                </a:cubicBezTo>
                <a:cubicBezTo>
                  <a:pt x="212216" y="268664"/>
                  <a:pt x="214504" y="258756"/>
                  <a:pt x="220980" y="252280"/>
                </a:cubicBezTo>
                <a:cubicBezTo>
                  <a:pt x="227456" y="245804"/>
                  <a:pt x="237364" y="243516"/>
                  <a:pt x="243840" y="237040"/>
                </a:cubicBezTo>
                <a:cubicBezTo>
                  <a:pt x="277225" y="203655"/>
                  <a:pt x="261803" y="191210"/>
                  <a:pt x="312420" y="160840"/>
                </a:cubicBezTo>
                <a:lnTo>
                  <a:pt x="350520" y="137980"/>
                </a:lnTo>
                <a:cubicBezTo>
                  <a:pt x="378605" y="120697"/>
                  <a:pt x="410198" y="97874"/>
                  <a:pt x="441960" y="84640"/>
                </a:cubicBezTo>
                <a:cubicBezTo>
                  <a:pt x="556918" y="36741"/>
                  <a:pt x="456651" y="78265"/>
                  <a:pt x="541020" y="54160"/>
                </a:cubicBezTo>
                <a:cubicBezTo>
                  <a:pt x="581886" y="42484"/>
                  <a:pt x="627585" y="21665"/>
                  <a:pt x="670560" y="16060"/>
                </a:cubicBezTo>
                <a:cubicBezTo>
                  <a:pt x="708424" y="11121"/>
                  <a:pt x="746760" y="10980"/>
                  <a:pt x="784860" y="8440"/>
                </a:cubicBezTo>
                <a:cubicBezTo>
                  <a:pt x="802640" y="5900"/>
                  <a:pt x="820239" y="820"/>
                  <a:pt x="838200" y="820"/>
                </a:cubicBezTo>
                <a:cubicBezTo>
                  <a:pt x="1160061" y="820"/>
                  <a:pt x="1093765" y="-5334"/>
                  <a:pt x="1264920" y="16060"/>
                </a:cubicBezTo>
                <a:cubicBezTo>
                  <a:pt x="1311873" y="47362"/>
                  <a:pt x="1259968" y="16949"/>
                  <a:pt x="1325880" y="38920"/>
                </a:cubicBezTo>
                <a:cubicBezTo>
                  <a:pt x="1358978" y="49953"/>
                  <a:pt x="1357045" y="58398"/>
                  <a:pt x="1386840" y="77020"/>
                </a:cubicBezTo>
                <a:cubicBezTo>
                  <a:pt x="1396473" y="83040"/>
                  <a:pt x="1408233" y="85444"/>
                  <a:pt x="1417320" y="92260"/>
                </a:cubicBezTo>
                <a:cubicBezTo>
                  <a:pt x="1428815" y="100881"/>
                  <a:pt x="1436305" y="114119"/>
                  <a:pt x="1447800" y="122740"/>
                </a:cubicBezTo>
                <a:cubicBezTo>
                  <a:pt x="1456887" y="129556"/>
                  <a:pt x="1469410" y="130884"/>
                  <a:pt x="1478280" y="137980"/>
                </a:cubicBezTo>
                <a:cubicBezTo>
                  <a:pt x="1495110" y="151444"/>
                  <a:pt x="1512045" y="165767"/>
                  <a:pt x="1524000" y="183700"/>
                </a:cubicBezTo>
                <a:cubicBezTo>
                  <a:pt x="1529080" y="191320"/>
                  <a:pt x="1532764" y="200084"/>
                  <a:pt x="1539240" y="206560"/>
                </a:cubicBezTo>
                <a:cubicBezTo>
                  <a:pt x="1545716" y="213036"/>
                  <a:pt x="1554480" y="216720"/>
                  <a:pt x="1562100" y="221800"/>
                </a:cubicBezTo>
                <a:cubicBezTo>
                  <a:pt x="1564640" y="229420"/>
                  <a:pt x="1566128" y="237476"/>
                  <a:pt x="1569720" y="244660"/>
                </a:cubicBezTo>
                <a:cubicBezTo>
                  <a:pt x="1577780" y="260780"/>
                  <a:pt x="1599191" y="284194"/>
                  <a:pt x="1607820" y="298000"/>
                </a:cubicBezTo>
                <a:cubicBezTo>
                  <a:pt x="1613840" y="307633"/>
                  <a:pt x="1617424" y="318617"/>
                  <a:pt x="1623060" y="328480"/>
                </a:cubicBezTo>
                <a:cubicBezTo>
                  <a:pt x="1627604" y="336431"/>
                  <a:pt x="1634204" y="343149"/>
                  <a:pt x="1638300" y="351340"/>
                </a:cubicBezTo>
                <a:cubicBezTo>
                  <a:pt x="1641892" y="358524"/>
                  <a:pt x="1643807" y="366451"/>
                  <a:pt x="1645920" y="374200"/>
                </a:cubicBezTo>
                <a:cubicBezTo>
                  <a:pt x="1651431" y="394407"/>
                  <a:pt x="1661160" y="435160"/>
                  <a:pt x="1661160" y="435160"/>
                </a:cubicBezTo>
                <a:cubicBezTo>
                  <a:pt x="1658620" y="483420"/>
                  <a:pt x="1659791" y="532019"/>
                  <a:pt x="1653540" y="579940"/>
                </a:cubicBezTo>
                <a:cubicBezTo>
                  <a:pt x="1652071" y="591204"/>
                  <a:pt x="1642775" y="599979"/>
                  <a:pt x="1638300" y="610420"/>
                </a:cubicBezTo>
                <a:cubicBezTo>
                  <a:pt x="1627640" y="635294"/>
                  <a:pt x="1633492" y="638488"/>
                  <a:pt x="1615440" y="663760"/>
                </a:cubicBezTo>
                <a:cubicBezTo>
                  <a:pt x="1609176" y="672529"/>
                  <a:pt x="1599479" y="678341"/>
                  <a:pt x="1592580" y="686620"/>
                </a:cubicBezTo>
                <a:cubicBezTo>
                  <a:pt x="1572922" y="710209"/>
                  <a:pt x="1581980" y="712697"/>
                  <a:pt x="1554480" y="732340"/>
                </a:cubicBezTo>
                <a:cubicBezTo>
                  <a:pt x="1545237" y="738942"/>
                  <a:pt x="1533243" y="740978"/>
                  <a:pt x="1524000" y="747580"/>
                </a:cubicBezTo>
                <a:cubicBezTo>
                  <a:pt x="1515231" y="753844"/>
                  <a:pt x="1510106" y="764462"/>
                  <a:pt x="1501140" y="770440"/>
                </a:cubicBezTo>
                <a:cubicBezTo>
                  <a:pt x="1494457" y="774895"/>
                  <a:pt x="1485301" y="774159"/>
                  <a:pt x="1478280" y="778060"/>
                </a:cubicBezTo>
                <a:cubicBezTo>
                  <a:pt x="1462269" y="786955"/>
                  <a:pt x="1449936" y="802748"/>
                  <a:pt x="1432560" y="808540"/>
                </a:cubicBezTo>
                <a:lnTo>
                  <a:pt x="1363980" y="831400"/>
                </a:lnTo>
                <a:cubicBezTo>
                  <a:pt x="1356360" y="833940"/>
                  <a:pt x="1349043" y="837700"/>
                  <a:pt x="1341120" y="839020"/>
                </a:cubicBezTo>
                <a:lnTo>
                  <a:pt x="1295400" y="846640"/>
                </a:lnTo>
                <a:cubicBezTo>
                  <a:pt x="1287780" y="851720"/>
                  <a:pt x="1281375" y="859470"/>
                  <a:pt x="1272540" y="861880"/>
                </a:cubicBezTo>
                <a:cubicBezTo>
                  <a:pt x="1252783" y="867268"/>
                  <a:pt x="1231878" y="866794"/>
                  <a:pt x="1211580" y="869500"/>
                </a:cubicBezTo>
                <a:cubicBezTo>
                  <a:pt x="1193777" y="871874"/>
                  <a:pt x="1176131" y="875541"/>
                  <a:pt x="1158240" y="877120"/>
                </a:cubicBezTo>
                <a:cubicBezTo>
                  <a:pt x="1089738" y="883164"/>
                  <a:pt x="1020577" y="882635"/>
                  <a:pt x="952500" y="892360"/>
                </a:cubicBezTo>
                <a:cubicBezTo>
                  <a:pt x="878888" y="902876"/>
                  <a:pt x="916982" y="897752"/>
                  <a:pt x="838200" y="907600"/>
                </a:cubicBezTo>
                <a:cubicBezTo>
                  <a:pt x="701040" y="905060"/>
                  <a:pt x="563578" y="909419"/>
                  <a:pt x="426720" y="899980"/>
                </a:cubicBezTo>
                <a:cubicBezTo>
                  <a:pt x="414050" y="899106"/>
                  <a:pt x="407267" y="883421"/>
                  <a:pt x="396240" y="877120"/>
                </a:cubicBezTo>
                <a:cubicBezTo>
                  <a:pt x="389266" y="873135"/>
                  <a:pt x="380401" y="873401"/>
                  <a:pt x="373380" y="869500"/>
                </a:cubicBezTo>
                <a:cubicBezTo>
                  <a:pt x="357369" y="860605"/>
                  <a:pt x="343671" y="847915"/>
                  <a:pt x="327660" y="839020"/>
                </a:cubicBezTo>
                <a:cubicBezTo>
                  <a:pt x="320639" y="835119"/>
                  <a:pt x="311984" y="834992"/>
                  <a:pt x="304800" y="831400"/>
                </a:cubicBezTo>
                <a:cubicBezTo>
                  <a:pt x="296609" y="827304"/>
                  <a:pt x="290309" y="819879"/>
                  <a:pt x="281940" y="816160"/>
                </a:cubicBezTo>
                <a:cubicBezTo>
                  <a:pt x="267260" y="809636"/>
                  <a:pt x="251460" y="806000"/>
                  <a:pt x="236220" y="800920"/>
                </a:cubicBezTo>
                <a:lnTo>
                  <a:pt x="213360" y="793300"/>
                </a:lnTo>
                <a:cubicBezTo>
                  <a:pt x="203200" y="785680"/>
                  <a:pt x="193907" y="776741"/>
                  <a:pt x="182880" y="770440"/>
                </a:cubicBezTo>
                <a:cubicBezTo>
                  <a:pt x="175906" y="766455"/>
                  <a:pt x="166703" y="767275"/>
                  <a:pt x="160020" y="762820"/>
                </a:cubicBezTo>
                <a:cubicBezTo>
                  <a:pt x="151054" y="756842"/>
                  <a:pt x="145439" y="746859"/>
                  <a:pt x="137160" y="739960"/>
                </a:cubicBezTo>
                <a:cubicBezTo>
                  <a:pt x="130125" y="734097"/>
                  <a:pt x="121920" y="729800"/>
                  <a:pt x="114300" y="724720"/>
                </a:cubicBezTo>
                <a:lnTo>
                  <a:pt x="83820" y="679000"/>
                </a:lnTo>
                <a:cubicBezTo>
                  <a:pt x="78740" y="671380"/>
                  <a:pt x="71476" y="664828"/>
                  <a:pt x="68580" y="656140"/>
                </a:cubicBezTo>
                <a:cubicBezTo>
                  <a:pt x="60639" y="632318"/>
                  <a:pt x="52939" y="602532"/>
                  <a:pt x="30480" y="587560"/>
                </a:cubicBezTo>
                <a:lnTo>
                  <a:pt x="7620" y="572320"/>
                </a:lnTo>
                <a:cubicBezTo>
                  <a:pt x="-3213" y="539821"/>
                  <a:pt x="1270" y="521520"/>
                  <a:pt x="0" y="51136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59" name="Conector de Seta Reta 58">
            <a:extLst>
              <a:ext uri="{FF2B5EF4-FFF2-40B4-BE49-F238E27FC236}">
                <a16:creationId xmlns:a16="http://schemas.microsoft.com/office/drawing/2014/main" id="{A546718B-06D6-44E4-B617-7C940EE08C3B}"/>
              </a:ext>
            </a:extLst>
          </p:cNvPr>
          <p:cNvCxnSpPr>
            <a:cxnSpLocks/>
          </p:cNvCxnSpPr>
          <p:nvPr/>
        </p:nvCxnSpPr>
        <p:spPr>
          <a:xfrm flipV="1">
            <a:off x="1669789" y="3268647"/>
            <a:ext cx="918524" cy="83921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0" name="CaixaDeTexto 59">
                <a:extLst>
                  <a:ext uri="{FF2B5EF4-FFF2-40B4-BE49-F238E27FC236}">
                    <a16:creationId xmlns:a16="http://schemas.microsoft.com/office/drawing/2014/main" id="{AA8A99C5-9225-43DE-9497-F39771601D2E}"/>
                  </a:ext>
                </a:extLst>
              </p:cNvPr>
              <p:cNvSpPr txBox="1"/>
              <p:nvPr/>
            </p:nvSpPr>
            <p:spPr>
              <a:xfrm>
                <a:off x="2040822" y="3750302"/>
                <a:ext cx="29014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𝐦</m:t>
                      </m:r>
                    </m:oMath>
                  </m:oMathPara>
                </a14:m>
                <a:endParaRPr lang="pt-BR" sz="2000" b="1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>
          <p:sp>
            <p:nvSpPr>
              <p:cNvPr id="60" name="CaixaDeTexto 59">
                <a:extLst>
                  <a:ext uri="{FF2B5EF4-FFF2-40B4-BE49-F238E27FC236}">
                    <a16:creationId xmlns:a16="http://schemas.microsoft.com/office/drawing/2014/main" id="{AA8A99C5-9225-43DE-9497-F39771601D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0822" y="3750302"/>
                <a:ext cx="290144" cy="307777"/>
              </a:xfrm>
              <a:prstGeom prst="rect">
                <a:avLst/>
              </a:prstGeom>
              <a:blipFill>
                <a:blip r:embed="rId3"/>
                <a:stretch>
                  <a:fillRect l="-14894" r="-1489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9" name="Conector de Seta Reta 128">
            <a:extLst>
              <a:ext uri="{FF2B5EF4-FFF2-40B4-BE49-F238E27FC236}">
                <a16:creationId xmlns:a16="http://schemas.microsoft.com/office/drawing/2014/main" id="{72291021-A27F-4B82-97F1-D0BB33619549}"/>
              </a:ext>
            </a:extLst>
          </p:cNvPr>
          <p:cNvCxnSpPr>
            <a:cxnSpLocks/>
          </p:cNvCxnSpPr>
          <p:nvPr/>
        </p:nvCxnSpPr>
        <p:spPr>
          <a:xfrm flipH="1" flipV="1">
            <a:off x="3853528" y="490355"/>
            <a:ext cx="328788" cy="51891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3F1AA32C-703A-45D9-995A-B7CF52D37F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5CF5-DD80-4FB2-8D05-C9155122F025}" type="slidenum">
              <a:rPr lang="pt-BR" smtClean="0"/>
              <a:t>104</a:t>
            </a:fld>
            <a:endParaRPr lang="pt-B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4" name="CaixaDeTexto 73">
                <a:extLst>
                  <a:ext uri="{FF2B5EF4-FFF2-40B4-BE49-F238E27FC236}">
                    <a16:creationId xmlns:a16="http://schemas.microsoft.com/office/drawing/2014/main" id="{24B2F71A-FF39-4D6C-93B1-441EB7C8B2DB}"/>
                  </a:ext>
                </a:extLst>
              </p:cNvPr>
              <p:cNvSpPr txBox="1"/>
              <p:nvPr/>
            </p:nvSpPr>
            <p:spPr>
              <a:xfrm>
                <a:off x="3974713" y="465896"/>
                <a:ext cx="623797" cy="3767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pt-BR" sz="1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1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𝑭</m:t>
                              </m:r>
                            </m:e>
                          </m:acc>
                        </m:e>
                        <m:sub>
                          <m:r>
                            <a:rPr lang="pt-BR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>
          <p:sp>
            <p:nvSpPr>
              <p:cNvPr id="74" name="CaixaDeTexto 73">
                <a:extLst>
                  <a:ext uri="{FF2B5EF4-FFF2-40B4-BE49-F238E27FC236}">
                    <a16:creationId xmlns:a16="http://schemas.microsoft.com/office/drawing/2014/main" id="{24B2F71A-FF39-4D6C-93B1-441EB7C8B2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4713" y="465896"/>
                <a:ext cx="623797" cy="376770"/>
              </a:xfrm>
              <a:prstGeom prst="rect">
                <a:avLst/>
              </a:prstGeom>
              <a:blipFill>
                <a:blip r:embed="rId4"/>
                <a:stretch>
                  <a:fillRect t="-1613" r="-12745" b="-161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" name="CaixaDeTexto 80">
            <a:extLst>
              <a:ext uri="{FF2B5EF4-FFF2-40B4-BE49-F238E27FC236}">
                <a16:creationId xmlns:a16="http://schemas.microsoft.com/office/drawing/2014/main" id="{CF45C43D-F4A4-4B0C-93E6-32BCD2C34F0B}"/>
              </a:ext>
            </a:extLst>
          </p:cNvPr>
          <p:cNvSpPr txBox="1"/>
          <p:nvPr/>
        </p:nvSpPr>
        <p:spPr>
          <a:xfrm>
            <a:off x="5231202" y="187844"/>
            <a:ext cx="305947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Conjunto discreto de observações gerado por uma </a:t>
            </a:r>
            <a:r>
              <a:rPr lang="pt-BR" sz="2400" b="1" dirty="0"/>
              <a:t>rocha magnetizada</a:t>
            </a:r>
            <a:r>
              <a:rPr lang="pt-BR" sz="2400" dirty="0"/>
              <a:t> em subsuperfície</a:t>
            </a:r>
          </a:p>
        </p:txBody>
      </p:sp>
    </p:spTree>
    <p:extLst>
      <p:ext uri="{BB962C8B-B14F-4D97-AF65-F5344CB8AC3E}">
        <p14:creationId xmlns:p14="http://schemas.microsoft.com/office/powerpoint/2010/main" val="1088948172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2CEC384F-46E9-48E1-B1AC-D0D78ECA41EF}"/>
              </a:ext>
            </a:extLst>
          </p:cNvPr>
          <p:cNvCxnSpPr/>
          <p:nvPr/>
        </p:nvCxnSpPr>
        <p:spPr>
          <a:xfrm>
            <a:off x="597216" y="2498841"/>
            <a:ext cx="0" cy="2514087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93ED7F71-94B5-4533-BD15-9C67856642BC}"/>
              </a:ext>
            </a:extLst>
          </p:cNvPr>
          <p:cNvCxnSpPr>
            <a:cxnSpLocks/>
          </p:cNvCxnSpPr>
          <p:nvPr/>
        </p:nvCxnSpPr>
        <p:spPr>
          <a:xfrm>
            <a:off x="597216" y="2498841"/>
            <a:ext cx="3314325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11F977A7-C688-435B-A496-F95D3FE58289}"/>
              </a:ext>
            </a:extLst>
          </p:cNvPr>
          <p:cNvCxnSpPr>
            <a:cxnSpLocks/>
          </p:cNvCxnSpPr>
          <p:nvPr/>
        </p:nvCxnSpPr>
        <p:spPr>
          <a:xfrm flipV="1">
            <a:off x="597214" y="907371"/>
            <a:ext cx="1808927" cy="159147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>
            <a:extLst>
              <a:ext uri="{FF2B5EF4-FFF2-40B4-BE49-F238E27FC236}">
                <a16:creationId xmlns:a16="http://schemas.microsoft.com/office/drawing/2014/main" id="{C64BC7F9-77A3-426C-8ADC-FDBD23CD5D7B}"/>
              </a:ext>
            </a:extLst>
          </p:cNvPr>
          <p:cNvSpPr txBox="1"/>
          <p:nvPr/>
        </p:nvSpPr>
        <p:spPr>
          <a:xfrm>
            <a:off x="1962642" y="551269"/>
            <a:ext cx="317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/>
              <a:t>x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D1EE0184-E09A-4204-BA1F-5C30DCD0165F}"/>
              </a:ext>
            </a:extLst>
          </p:cNvPr>
          <p:cNvSpPr txBox="1"/>
          <p:nvPr/>
        </p:nvSpPr>
        <p:spPr>
          <a:xfrm>
            <a:off x="3716021" y="2498424"/>
            <a:ext cx="3241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/>
              <a:t>y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B2D72FC4-4F4A-4A6F-82F2-139282C83079}"/>
              </a:ext>
            </a:extLst>
          </p:cNvPr>
          <p:cNvSpPr txBox="1"/>
          <p:nvPr/>
        </p:nvSpPr>
        <p:spPr>
          <a:xfrm>
            <a:off x="276641" y="4782095"/>
            <a:ext cx="3064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/>
              <a:t>z</a:t>
            </a:r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06872212-FFD9-4C35-832D-953B16441B78}"/>
              </a:ext>
            </a:extLst>
          </p:cNvPr>
          <p:cNvSpPr/>
          <p:nvPr/>
        </p:nvSpPr>
        <p:spPr>
          <a:xfrm>
            <a:off x="2255481" y="1757927"/>
            <a:ext cx="150660" cy="1142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aixaDeTexto 17">
                <a:extLst>
                  <a:ext uri="{FF2B5EF4-FFF2-40B4-BE49-F238E27FC236}">
                    <a16:creationId xmlns:a16="http://schemas.microsoft.com/office/drawing/2014/main" id="{E5063617-BF69-4CBC-9D44-F31F81845846}"/>
                  </a:ext>
                </a:extLst>
              </p:cNvPr>
              <p:cNvSpPr txBox="1"/>
              <p:nvPr/>
            </p:nvSpPr>
            <p:spPr>
              <a:xfrm>
                <a:off x="2915599" y="1072759"/>
                <a:ext cx="601639" cy="3706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sz="2400" i="1" smtClean="0"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</m:ctrlPr>
                        </m:sSubSupPr>
                        <m:e>
                          <m:r>
                            <a:rPr lang="pt-BR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 Light" panose="020F0302020204030204" pitchFamily="34" charset="0"/>
                            </a:rPr>
                            <m:t>∆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 Light" panose="020F0302020204030204" pitchFamily="34" charset="0"/>
                            </a:rPr>
                            <m:t>𝑇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  <m:t>𝑖</m:t>
                          </m:r>
                        </m:sub>
                        <m:sup>
                          <m:r>
                            <a:rPr lang="pt-BR" sz="2400" b="0" i="1" smtClean="0"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  <m:t>𝑜</m:t>
                          </m:r>
                        </m:sup>
                      </m:sSubSup>
                    </m:oMath>
                  </m:oMathPara>
                </a14:m>
                <a:endParaRPr lang="pt-BR" sz="2400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18" name="CaixaDeTexto 17">
                <a:extLst>
                  <a:ext uri="{FF2B5EF4-FFF2-40B4-BE49-F238E27FC236}">
                    <a16:creationId xmlns:a16="http://schemas.microsoft.com/office/drawing/2014/main" id="{E5063617-BF69-4CBC-9D44-F31F818458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5599" y="1072759"/>
                <a:ext cx="601639" cy="370614"/>
              </a:xfrm>
              <a:prstGeom prst="rect">
                <a:avLst/>
              </a:prstGeom>
              <a:blipFill>
                <a:blip r:embed="rId2"/>
                <a:stretch>
                  <a:fillRect l="-11111" r="-2020" b="-1803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Elipse 29">
            <a:extLst>
              <a:ext uri="{FF2B5EF4-FFF2-40B4-BE49-F238E27FC236}">
                <a16:creationId xmlns:a16="http://schemas.microsoft.com/office/drawing/2014/main" id="{00EBCFF1-BB00-46FB-AF72-8F9AFC63A9E3}"/>
              </a:ext>
            </a:extLst>
          </p:cNvPr>
          <p:cNvSpPr/>
          <p:nvPr/>
        </p:nvSpPr>
        <p:spPr>
          <a:xfrm>
            <a:off x="1501677" y="2069719"/>
            <a:ext cx="150660" cy="1142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Elipse 30">
            <a:extLst>
              <a:ext uri="{FF2B5EF4-FFF2-40B4-BE49-F238E27FC236}">
                <a16:creationId xmlns:a16="http://schemas.microsoft.com/office/drawing/2014/main" id="{DCAC4863-1790-47FA-BB67-084BF14918EF}"/>
              </a:ext>
            </a:extLst>
          </p:cNvPr>
          <p:cNvSpPr/>
          <p:nvPr/>
        </p:nvSpPr>
        <p:spPr>
          <a:xfrm>
            <a:off x="1811982" y="1703106"/>
            <a:ext cx="150660" cy="1142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Elipse 31">
            <a:extLst>
              <a:ext uri="{FF2B5EF4-FFF2-40B4-BE49-F238E27FC236}">
                <a16:creationId xmlns:a16="http://schemas.microsoft.com/office/drawing/2014/main" id="{98FF2294-B4D6-4DF0-94E2-06DF2701FBD8}"/>
              </a:ext>
            </a:extLst>
          </p:cNvPr>
          <p:cNvSpPr/>
          <p:nvPr/>
        </p:nvSpPr>
        <p:spPr>
          <a:xfrm>
            <a:off x="2081287" y="2097597"/>
            <a:ext cx="150660" cy="1142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34B313A5-CBB2-46C1-9C44-FC3FA3416C3A}"/>
              </a:ext>
            </a:extLst>
          </p:cNvPr>
          <p:cNvSpPr/>
          <p:nvPr/>
        </p:nvSpPr>
        <p:spPr>
          <a:xfrm>
            <a:off x="2103718" y="1382303"/>
            <a:ext cx="150660" cy="1142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4" name="Elipse 33">
            <a:extLst>
              <a:ext uri="{FF2B5EF4-FFF2-40B4-BE49-F238E27FC236}">
                <a16:creationId xmlns:a16="http://schemas.microsoft.com/office/drawing/2014/main" id="{8257582E-B1A1-41CF-B99F-AFB73016208C}"/>
              </a:ext>
            </a:extLst>
          </p:cNvPr>
          <p:cNvSpPr/>
          <p:nvPr/>
        </p:nvSpPr>
        <p:spPr>
          <a:xfrm>
            <a:off x="2555337" y="1390943"/>
            <a:ext cx="150660" cy="1142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" name="Elipse 34">
            <a:extLst>
              <a:ext uri="{FF2B5EF4-FFF2-40B4-BE49-F238E27FC236}">
                <a16:creationId xmlns:a16="http://schemas.microsoft.com/office/drawing/2014/main" id="{C4C1DC67-CB6A-4260-A1D3-EF776E19E13C}"/>
              </a:ext>
            </a:extLst>
          </p:cNvPr>
          <p:cNvSpPr/>
          <p:nvPr/>
        </p:nvSpPr>
        <p:spPr>
          <a:xfrm>
            <a:off x="2662468" y="2106064"/>
            <a:ext cx="150660" cy="1142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6" name="Elipse 35">
            <a:extLst>
              <a:ext uri="{FF2B5EF4-FFF2-40B4-BE49-F238E27FC236}">
                <a16:creationId xmlns:a16="http://schemas.microsoft.com/office/drawing/2014/main" id="{5F40824F-85D1-4ED7-8712-7807C524BE28}"/>
              </a:ext>
            </a:extLst>
          </p:cNvPr>
          <p:cNvSpPr/>
          <p:nvPr/>
        </p:nvSpPr>
        <p:spPr>
          <a:xfrm>
            <a:off x="2855194" y="1633105"/>
            <a:ext cx="150660" cy="1142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Elipse 36">
            <a:extLst>
              <a:ext uri="{FF2B5EF4-FFF2-40B4-BE49-F238E27FC236}">
                <a16:creationId xmlns:a16="http://schemas.microsoft.com/office/drawing/2014/main" id="{EF18CEF7-008C-43A1-808B-30BCB63C6881}"/>
              </a:ext>
            </a:extLst>
          </p:cNvPr>
          <p:cNvSpPr/>
          <p:nvPr/>
        </p:nvSpPr>
        <p:spPr>
          <a:xfrm>
            <a:off x="2629936" y="1039829"/>
            <a:ext cx="150660" cy="1142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Elipse 37">
            <a:extLst>
              <a:ext uri="{FF2B5EF4-FFF2-40B4-BE49-F238E27FC236}">
                <a16:creationId xmlns:a16="http://schemas.microsoft.com/office/drawing/2014/main" id="{4A075497-46C1-441E-AE9D-282431024E0E}"/>
              </a:ext>
            </a:extLst>
          </p:cNvPr>
          <p:cNvSpPr/>
          <p:nvPr/>
        </p:nvSpPr>
        <p:spPr>
          <a:xfrm>
            <a:off x="3277002" y="2047908"/>
            <a:ext cx="150660" cy="1142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Elipse 38">
            <a:extLst>
              <a:ext uri="{FF2B5EF4-FFF2-40B4-BE49-F238E27FC236}">
                <a16:creationId xmlns:a16="http://schemas.microsoft.com/office/drawing/2014/main" id="{E5C9FADA-0B99-46D3-8050-5CAF62F59599}"/>
              </a:ext>
            </a:extLst>
          </p:cNvPr>
          <p:cNvSpPr/>
          <p:nvPr/>
        </p:nvSpPr>
        <p:spPr>
          <a:xfrm>
            <a:off x="3544478" y="1348027"/>
            <a:ext cx="150660" cy="1142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Elipse 40">
            <a:extLst>
              <a:ext uri="{FF2B5EF4-FFF2-40B4-BE49-F238E27FC236}">
                <a16:creationId xmlns:a16="http://schemas.microsoft.com/office/drawing/2014/main" id="{426E6DD7-9BC5-46F9-9CB7-94FC384BA6D6}"/>
              </a:ext>
            </a:extLst>
          </p:cNvPr>
          <p:cNvSpPr/>
          <p:nvPr/>
        </p:nvSpPr>
        <p:spPr>
          <a:xfrm>
            <a:off x="3391279" y="1728254"/>
            <a:ext cx="150660" cy="1142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81E87556-0B97-4991-8DAB-AADA685D0ECE}"/>
              </a:ext>
            </a:extLst>
          </p:cNvPr>
          <p:cNvSpPr txBox="1"/>
          <p:nvPr/>
        </p:nvSpPr>
        <p:spPr>
          <a:xfrm>
            <a:off x="290721" y="37526"/>
            <a:ext cx="23392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Fonte geológica</a:t>
            </a:r>
          </a:p>
        </p:txBody>
      </p:sp>
      <p:sp>
        <p:nvSpPr>
          <p:cNvPr id="66" name="CaixaDeTexto 65">
            <a:extLst>
              <a:ext uri="{FF2B5EF4-FFF2-40B4-BE49-F238E27FC236}">
                <a16:creationId xmlns:a16="http://schemas.microsoft.com/office/drawing/2014/main" id="{4C62B418-D991-460A-8375-0EEA13119B15}"/>
              </a:ext>
            </a:extLst>
          </p:cNvPr>
          <p:cNvSpPr txBox="1"/>
          <p:nvPr/>
        </p:nvSpPr>
        <p:spPr>
          <a:xfrm>
            <a:off x="9703457" y="499191"/>
            <a:ext cx="317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/>
              <a:t>x</a:t>
            </a:r>
          </a:p>
        </p:txBody>
      </p:sp>
      <p:sp>
        <p:nvSpPr>
          <p:cNvPr id="83" name="CaixaDeTexto 82">
            <a:extLst>
              <a:ext uri="{FF2B5EF4-FFF2-40B4-BE49-F238E27FC236}">
                <a16:creationId xmlns:a16="http://schemas.microsoft.com/office/drawing/2014/main" id="{12AA44C5-F197-444C-A87E-CB0B64D3053B}"/>
              </a:ext>
            </a:extLst>
          </p:cNvPr>
          <p:cNvSpPr txBox="1"/>
          <p:nvPr/>
        </p:nvSpPr>
        <p:spPr>
          <a:xfrm>
            <a:off x="9059987" y="65452"/>
            <a:ext cx="29228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Camada equivalente</a:t>
            </a:r>
          </a:p>
        </p:txBody>
      </p:sp>
      <p:sp>
        <p:nvSpPr>
          <p:cNvPr id="142" name="CaixaDeTexto 141">
            <a:extLst>
              <a:ext uri="{FF2B5EF4-FFF2-40B4-BE49-F238E27FC236}">
                <a16:creationId xmlns:a16="http://schemas.microsoft.com/office/drawing/2014/main" id="{0A25CEAC-D26D-43CA-952F-5FAC5D728409}"/>
              </a:ext>
            </a:extLst>
          </p:cNvPr>
          <p:cNvSpPr txBox="1"/>
          <p:nvPr/>
        </p:nvSpPr>
        <p:spPr>
          <a:xfrm>
            <a:off x="5231202" y="187844"/>
            <a:ext cx="305947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Conjunto discreto de observações gerado por uma </a:t>
            </a:r>
            <a:r>
              <a:rPr lang="pt-BR" sz="2400" b="1" dirty="0"/>
              <a:t>rocha magnetizada</a:t>
            </a:r>
            <a:r>
              <a:rPr lang="pt-BR" sz="2400" dirty="0"/>
              <a:t> em subsuperfície</a:t>
            </a:r>
          </a:p>
        </p:txBody>
      </p:sp>
      <p:sp>
        <p:nvSpPr>
          <p:cNvPr id="58" name="Forma Livre: Forma 57">
            <a:extLst>
              <a:ext uri="{FF2B5EF4-FFF2-40B4-BE49-F238E27FC236}">
                <a16:creationId xmlns:a16="http://schemas.microsoft.com/office/drawing/2014/main" id="{18714207-0423-474B-B056-8CB9267A46AC}"/>
              </a:ext>
            </a:extLst>
          </p:cNvPr>
          <p:cNvSpPr/>
          <p:nvPr/>
        </p:nvSpPr>
        <p:spPr>
          <a:xfrm>
            <a:off x="869247" y="3010931"/>
            <a:ext cx="2507390" cy="1557357"/>
          </a:xfrm>
          <a:custGeom>
            <a:avLst/>
            <a:gdLst>
              <a:gd name="connsiteX0" fmla="*/ 0 w 1661160"/>
              <a:gd name="connsiteY0" fmla="*/ 511360 h 907600"/>
              <a:gd name="connsiteX1" fmla="*/ 0 w 1661160"/>
              <a:gd name="connsiteY1" fmla="*/ 511360 h 907600"/>
              <a:gd name="connsiteX2" fmla="*/ 53340 w 1661160"/>
              <a:gd name="connsiteY2" fmla="*/ 442780 h 907600"/>
              <a:gd name="connsiteX3" fmla="*/ 83820 w 1661160"/>
              <a:gd name="connsiteY3" fmla="*/ 404680 h 907600"/>
              <a:gd name="connsiteX4" fmla="*/ 99060 w 1661160"/>
              <a:gd name="connsiteY4" fmla="*/ 381820 h 907600"/>
              <a:gd name="connsiteX5" fmla="*/ 160020 w 1661160"/>
              <a:gd name="connsiteY5" fmla="*/ 320860 h 907600"/>
              <a:gd name="connsiteX6" fmla="*/ 175260 w 1661160"/>
              <a:gd name="connsiteY6" fmla="*/ 298000 h 907600"/>
              <a:gd name="connsiteX7" fmla="*/ 205740 w 1661160"/>
              <a:gd name="connsiteY7" fmla="*/ 275140 h 907600"/>
              <a:gd name="connsiteX8" fmla="*/ 220980 w 1661160"/>
              <a:gd name="connsiteY8" fmla="*/ 252280 h 907600"/>
              <a:gd name="connsiteX9" fmla="*/ 243840 w 1661160"/>
              <a:gd name="connsiteY9" fmla="*/ 237040 h 907600"/>
              <a:gd name="connsiteX10" fmla="*/ 312420 w 1661160"/>
              <a:gd name="connsiteY10" fmla="*/ 160840 h 907600"/>
              <a:gd name="connsiteX11" fmla="*/ 350520 w 1661160"/>
              <a:gd name="connsiteY11" fmla="*/ 137980 h 907600"/>
              <a:gd name="connsiteX12" fmla="*/ 441960 w 1661160"/>
              <a:gd name="connsiteY12" fmla="*/ 84640 h 907600"/>
              <a:gd name="connsiteX13" fmla="*/ 541020 w 1661160"/>
              <a:gd name="connsiteY13" fmla="*/ 54160 h 907600"/>
              <a:gd name="connsiteX14" fmla="*/ 670560 w 1661160"/>
              <a:gd name="connsiteY14" fmla="*/ 16060 h 907600"/>
              <a:gd name="connsiteX15" fmla="*/ 784860 w 1661160"/>
              <a:gd name="connsiteY15" fmla="*/ 8440 h 907600"/>
              <a:gd name="connsiteX16" fmla="*/ 838200 w 1661160"/>
              <a:gd name="connsiteY16" fmla="*/ 820 h 907600"/>
              <a:gd name="connsiteX17" fmla="*/ 1264920 w 1661160"/>
              <a:gd name="connsiteY17" fmla="*/ 16060 h 907600"/>
              <a:gd name="connsiteX18" fmla="*/ 1325880 w 1661160"/>
              <a:gd name="connsiteY18" fmla="*/ 38920 h 907600"/>
              <a:gd name="connsiteX19" fmla="*/ 1386840 w 1661160"/>
              <a:gd name="connsiteY19" fmla="*/ 77020 h 907600"/>
              <a:gd name="connsiteX20" fmla="*/ 1417320 w 1661160"/>
              <a:gd name="connsiteY20" fmla="*/ 92260 h 907600"/>
              <a:gd name="connsiteX21" fmla="*/ 1447800 w 1661160"/>
              <a:gd name="connsiteY21" fmla="*/ 122740 h 907600"/>
              <a:gd name="connsiteX22" fmla="*/ 1478280 w 1661160"/>
              <a:gd name="connsiteY22" fmla="*/ 137980 h 907600"/>
              <a:gd name="connsiteX23" fmla="*/ 1524000 w 1661160"/>
              <a:gd name="connsiteY23" fmla="*/ 183700 h 907600"/>
              <a:gd name="connsiteX24" fmla="*/ 1539240 w 1661160"/>
              <a:gd name="connsiteY24" fmla="*/ 206560 h 907600"/>
              <a:gd name="connsiteX25" fmla="*/ 1562100 w 1661160"/>
              <a:gd name="connsiteY25" fmla="*/ 221800 h 907600"/>
              <a:gd name="connsiteX26" fmla="*/ 1569720 w 1661160"/>
              <a:gd name="connsiteY26" fmla="*/ 244660 h 907600"/>
              <a:gd name="connsiteX27" fmla="*/ 1607820 w 1661160"/>
              <a:gd name="connsiteY27" fmla="*/ 298000 h 907600"/>
              <a:gd name="connsiteX28" fmla="*/ 1623060 w 1661160"/>
              <a:gd name="connsiteY28" fmla="*/ 328480 h 907600"/>
              <a:gd name="connsiteX29" fmla="*/ 1638300 w 1661160"/>
              <a:gd name="connsiteY29" fmla="*/ 351340 h 907600"/>
              <a:gd name="connsiteX30" fmla="*/ 1645920 w 1661160"/>
              <a:gd name="connsiteY30" fmla="*/ 374200 h 907600"/>
              <a:gd name="connsiteX31" fmla="*/ 1661160 w 1661160"/>
              <a:gd name="connsiteY31" fmla="*/ 435160 h 907600"/>
              <a:gd name="connsiteX32" fmla="*/ 1653540 w 1661160"/>
              <a:gd name="connsiteY32" fmla="*/ 579940 h 907600"/>
              <a:gd name="connsiteX33" fmla="*/ 1638300 w 1661160"/>
              <a:gd name="connsiteY33" fmla="*/ 610420 h 907600"/>
              <a:gd name="connsiteX34" fmla="*/ 1615440 w 1661160"/>
              <a:gd name="connsiteY34" fmla="*/ 663760 h 907600"/>
              <a:gd name="connsiteX35" fmla="*/ 1592580 w 1661160"/>
              <a:gd name="connsiteY35" fmla="*/ 686620 h 907600"/>
              <a:gd name="connsiteX36" fmla="*/ 1554480 w 1661160"/>
              <a:gd name="connsiteY36" fmla="*/ 732340 h 907600"/>
              <a:gd name="connsiteX37" fmla="*/ 1524000 w 1661160"/>
              <a:gd name="connsiteY37" fmla="*/ 747580 h 907600"/>
              <a:gd name="connsiteX38" fmla="*/ 1501140 w 1661160"/>
              <a:gd name="connsiteY38" fmla="*/ 770440 h 907600"/>
              <a:gd name="connsiteX39" fmla="*/ 1478280 w 1661160"/>
              <a:gd name="connsiteY39" fmla="*/ 778060 h 907600"/>
              <a:gd name="connsiteX40" fmla="*/ 1432560 w 1661160"/>
              <a:gd name="connsiteY40" fmla="*/ 808540 h 907600"/>
              <a:gd name="connsiteX41" fmla="*/ 1363980 w 1661160"/>
              <a:gd name="connsiteY41" fmla="*/ 831400 h 907600"/>
              <a:gd name="connsiteX42" fmla="*/ 1341120 w 1661160"/>
              <a:gd name="connsiteY42" fmla="*/ 839020 h 907600"/>
              <a:gd name="connsiteX43" fmla="*/ 1295400 w 1661160"/>
              <a:gd name="connsiteY43" fmla="*/ 846640 h 907600"/>
              <a:gd name="connsiteX44" fmla="*/ 1272540 w 1661160"/>
              <a:gd name="connsiteY44" fmla="*/ 861880 h 907600"/>
              <a:gd name="connsiteX45" fmla="*/ 1211580 w 1661160"/>
              <a:gd name="connsiteY45" fmla="*/ 869500 h 907600"/>
              <a:gd name="connsiteX46" fmla="*/ 1158240 w 1661160"/>
              <a:gd name="connsiteY46" fmla="*/ 877120 h 907600"/>
              <a:gd name="connsiteX47" fmla="*/ 952500 w 1661160"/>
              <a:gd name="connsiteY47" fmla="*/ 892360 h 907600"/>
              <a:gd name="connsiteX48" fmla="*/ 838200 w 1661160"/>
              <a:gd name="connsiteY48" fmla="*/ 907600 h 907600"/>
              <a:gd name="connsiteX49" fmla="*/ 426720 w 1661160"/>
              <a:gd name="connsiteY49" fmla="*/ 899980 h 907600"/>
              <a:gd name="connsiteX50" fmla="*/ 396240 w 1661160"/>
              <a:gd name="connsiteY50" fmla="*/ 877120 h 907600"/>
              <a:gd name="connsiteX51" fmla="*/ 373380 w 1661160"/>
              <a:gd name="connsiteY51" fmla="*/ 869500 h 907600"/>
              <a:gd name="connsiteX52" fmla="*/ 327660 w 1661160"/>
              <a:gd name="connsiteY52" fmla="*/ 839020 h 907600"/>
              <a:gd name="connsiteX53" fmla="*/ 304800 w 1661160"/>
              <a:gd name="connsiteY53" fmla="*/ 831400 h 907600"/>
              <a:gd name="connsiteX54" fmla="*/ 281940 w 1661160"/>
              <a:gd name="connsiteY54" fmla="*/ 816160 h 907600"/>
              <a:gd name="connsiteX55" fmla="*/ 236220 w 1661160"/>
              <a:gd name="connsiteY55" fmla="*/ 800920 h 907600"/>
              <a:gd name="connsiteX56" fmla="*/ 213360 w 1661160"/>
              <a:gd name="connsiteY56" fmla="*/ 793300 h 907600"/>
              <a:gd name="connsiteX57" fmla="*/ 182880 w 1661160"/>
              <a:gd name="connsiteY57" fmla="*/ 770440 h 907600"/>
              <a:gd name="connsiteX58" fmla="*/ 160020 w 1661160"/>
              <a:gd name="connsiteY58" fmla="*/ 762820 h 907600"/>
              <a:gd name="connsiteX59" fmla="*/ 137160 w 1661160"/>
              <a:gd name="connsiteY59" fmla="*/ 739960 h 907600"/>
              <a:gd name="connsiteX60" fmla="*/ 114300 w 1661160"/>
              <a:gd name="connsiteY60" fmla="*/ 724720 h 907600"/>
              <a:gd name="connsiteX61" fmla="*/ 83820 w 1661160"/>
              <a:gd name="connsiteY61" fmla="*/ 679000 h 907600"/>
              <a:gd name="connsiteX62" fmla="*/ 68580 w 1661160"/>
              <a:gd name="connsiteY62" fmla="*/ 656140 h 907600"/>
              <a:gd name="connsiteX63" fmla="*/ 30480 w 1661160"/>
              <a:gd name="connsiteY63" fmla="*/ 587560 h 907600"/>
              <a:gd name="connsiteX64" fmla="*/ 7620 w 1661160"/>
              <a:gd name="connsiteY64" fmla="*/ 572320 h 907600"/>
              <a:gd name="connsiteX65" fmla="*/ 0 w 1661160"/>
              <a:gd name="connsiteY65" fmla="*/ 511360 h 90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1661160" h="907600">
                <a:moveTo>
                  <a:pt x="0" y="511360"/>
                </a:moveTo>
                <a:lnTo>
                  <a:pt x="0" y="511360"/>
                </a:lnTo>
                <a:cubicBezTo>
                  <a:pt x="17780" y="488500"/>
                  <a:pt x="37276" y="466877"/>
                  <a:pt x="53340" y="442780"/>
                </a:cubicBezTo>
                <a:cubicBezTo>
                  <a:pt x="82785" y="398613"/>
                  <a:pt x="32695" y="438764"/>
                  <a:pt x="83820" y="404680"/>
                </a:cubicBezTo>
                <a:cubicBezTo>
                  <a:pt x="88900" y="397060"/>
                  <a:pt x="92900" y="388596"/>
                  <a:pt x="99060" y="381820"/>
                </a:cubicBezTo>
                <a:cubicBezTo>
                  <a:pt x="118390" y="360556"/>
                  <a:pt x="144080" y="344770"/>
                  <a:pt x="160020" y="320860"/>
                </a:cubicBezTo>
                <a:cubicBezTo>
                  <a:pt x="165100" y="313240"/>
                  <a:pt x="168784" y="304476"/>
                  <a:pt x="175260" y="298000"/>
                </a:cubicBezTo>
                <a:cubicBezTo>
                  <a:pt x="184240" y="289020"/>
                  <a:pt x="196760" y="284120"/>
                  <a:pt x="205740" y="275140"/>
                </a:cubicBezTo>
                <a:cubicBezTo>
                  <a:pt x="212216" y="268664"/>
                  <a:pt x="214504" y="258756"/>
                  <a:pt x="220980" y="252280"/>
                </a:cubicBezTo>
                <a:cubicBezTo>
                  <a:pt x="227456" y="245804"/>
                  <a:pt x="237364" y="243516"/>
                  <a:pt x="243840" y="237040"/>
                </a:cubicBezTo>
                <a:cubicBezTo>
                  <a:pt x="277225" y="203655"/>
                  <a:pt x="261803" y="191210"/>
                  <a:pt x="312420" y="160840"/>
                </a:cubicBezTo>
                <a:lnTo>
                  <a:pt x="350520" y="137980"/>
                </a:lnTo>
                <a:cubicBezTo>
                  <a:pt x="378605" y="120697"/>
                  <a:pt x="410198" y="97874"/>
                  <a:pt x="441960" y="84640"/>
                </a:cubicBezTo>
                <a:cubicBezTo>
                  <a:pt x="556918" y="36741"/>
                  <a:pt x="456651" y="78265"/>
                  <a:pt x="541020" y="54160"/>
                </a:cubicBezTo>
                <a:cubicBezTo>
                  <a:pt x="581886" y="42484"/>
                  <a:pt x="627585" y="21665"/>
                  <a:pt x="670560" y="16060"/>
                </a:cubicBezTo>
                <a:cubicBezTo>
                  <a:pt x="708424" y="11121"/>
                  <a:pt x="746760" y="10980"/>
                  <a:pt x="784860" y="8440"/>
                </a:cubicBezTo>
                <a:cubicBezTo>
                  <a:pt x="802640" y="5900"/>
                  <a:pt x="820239" y="820"/>
                  <a:pt x="838200" y="820"/>
                </a:cubicBezTo>
                <a:cubicBezTo>
                  <a:pt x="1160061" y="820"/>
                  <a:pt x="1093765" y="-5334"/>
                  <a:pt x="1264920" y="16060"/>
                </a:cubicBezTo>
                <a:cubicBezTo>
                  <a:pt x="1311873" y="47362"/>
                  <a:pt x="1259968" y="16949"/>
                  <a:pt x="1325880" y="38920"/>
                </a:cubicBezTo>
                <a:cubicBezTo>
                  <a:pt x="1358978" y="49953"/>
                  <a:pt x="1357045" y="58398"/>
                  <a:pt x="1386840" y="77020"/>
                </a:cubicBezTo>
                <a:cubicBezTo>
                  <a:pt x="1396473" y="83040"/>
                  <a:pt x="1408233" y="85444"/>
                  <a:pt x="1417320" y="92260"/>
                </a:cubicBezTo>
                <a:cubicBezTo>
                  <a:pt x="1428815" y="100881"/>
                  <a:pt x="1436305" y="114119"/>
                  <a:pt x="1447800" y="122740"/>
                </a:cubicBezTo>
                <a:cubicBezTo>
                  <a:pt x="1456887" y="129556"/>
                  <a:pt x="1469410" y="130884"/>
                  <a:pt x="1478280" y="137980"/>
                </a:cubicBezTo>
                <a:cubicBezTo>
                  <a:pt x="1495110" y="151444"/>
                  <a:pt x="1512045" y="165767"/>
                  <a:pt x="1524000" y="183700"/>
                </a:cubicBezTo>
                <a:cubicBezTo>
                  <a:pt x="1529080" y="191320"/>
                  <a:pt x="1532764" y="200084"/>
                  <a:pt x="1539240" y="206560"/>
                </a:cubicBezTo>
                <a:cubicBezTo>
                  <a:pt x="1545716" y="213036"/>
                  <a:pt x="1554480" y="216720"/>
                  <a:pt x="1562100" y="221800"/>
                </a:cubicBezTo>
                <a:cubicBezTo>
                  <a:pt x="1564640" y="229420"/>
                  <a:pt x="1566128" y="237476"/>
                  <a:pt x="1569720" y="244660"/>
                </a:cubicBezTo>
                <a:cubicBezTo>
                  <a:pt x="1577780" y="260780"/>
                  <a:pt x="1599191" y="284194"/>
                  <a:pt x="1607820" y="298000"/>
                </a:cubicBezTo>
                <a:cubicBezTo>
                  <a:pt x="1613840" y="307633"/>
                  <a:pt x="1617424" y="318617"/>
                  <a:pt x="1623060" y="328480"/>
                </a:cubicBezTo>
                <a:cubicBezTo>
                  <a:pt x="1627604" y="336431"/>
                  <a:pt x="1634204" y="343149"/>
                  <a:pt x="1638300" y="351340"/>
                </a:cubicBezTo>
                <a:cubicBezTo>
                  <a:pt x="1641892" y="358524"/>
                  <a:pt x="1643807" y="366451"/>
                  <a:pt x="1645920" y="374200"/>
                </a:cubicBezTo>
                <a:cubicBezTo>
                  <a:pt x="1651431" y="394407"/>
                  <a:pt x="1661160" y="435160"/>
                  <a:pt x="1661160" y="435160"/>
                </a:cubicBezTo>
                <a:cubicBezTo>
                  <a:pt x="1658620" y="483420"/>
                  <a:pt x="1659791" y="532019"/>
                  <a:pt x="1653540" y="579940"/>
                </a:cubicBezTo>
                <a:cubicBezTo>
                  <a:pt x="1652071" y="591204"/>
                  <a:pt x="1642775" y="599979"/>
                  <a:pt x="1638300" y="610420"/>
                </a:cubicBezTo>
                <a:cubicBezTo>
                  <a:pt x="1627640" y="635294"/>
                  <a:pt x="1633492" y="638488"/>
                  <a:pt x="1615440" y="663760"/>
                </a:cubicBezTo>
                <a:cubicBezTo>
                  <a:pt x="1609176" y="672529"/>
                  <a:pt x="1599479" y="678341"/>
                  <a:pt x="1592580" y="686620"/>
                </a:cubicBezTo>
                <a:cubicBezTo>
                  <a:pt x="1572922" y="710209"/>
                  <a:pt x="1581980" y="712697"/>
                  <a:pt x="1554480" y="732340"/>
                </a:cubicBezTo>
                <a:cubicBezTo>
                  <a:pt x="1545237" y="738942"/>
                  <a:pt x="1533243" y="740978"/>
                  <a:pt x="1524000" y="747580"/>
                </a:cubicBezTo>
                <a:cubicBezTo>
                  <a:pt x="1515231" y="753844"/>
                  <a:pt x="1510106" y="764462"/>
                  <a:pt x="1501140" y="770440"/>
                </a:cubicBezTo>
                <a:cubicBezTo>
                  <a:pt x="1494457" y="774895"/>
                  <a:pt x="1485301" y="774159"/>
                  <a:pt x="1478280" y="778060"/>
                </a:cubicBezTo>
                <a:cubicBezTo>
                  <a:pt x="1462269" y="786955"/>
                  <a:pt x="1449936" y="802748"/>
                  <a:pt x="1432560" y="808540"/>
                </a:cubicBezTo>
                <a:lnTo>
                  <a:pt x="1363980" y="831400"/>
                </a:lnTo>
                <a:cubicBezTo>
                  <a:pt x="1356360" y="833940"/>
                  <a:pt x="1349043" y="837700"/>
                  <a:pt x="1341120" y="839020"/>
                </a:cubicBezTo>
                <a:lnTo>
                  <a:pt x="1295400" y="846640"/>
                </a:lnTo>
                <a:cubicBezTo>
                  <a:pt x="1287780" y="851720"/>
                  <a:pt x="1281375" y="859470"/>
                  <a:pt x="1272540" y="861880"/>
                </a:cubicBezTo>
                <a:cubicBezTo>
                  <a:pt x="1252783" y="867268"/>
                  <a:pt x="1231878" y="866794"/>
                  <a:pt x="1211580" y="869500"/>
                </a:cubicBezTo>
                <a:cubicBezTo>
                  <a:pt x="1193777" y="871874"/>
                  <a:pt x="1176131" y="875541"/>
                  <a:pt x="1158240" y="877120"/>
                </a:cubicBezTo>
                <a:cubicBezTo>
                  <a:pt x="1089738" y="883164"/>
                  <a:pt x="1020577" y="882635"/>
                  <a:pt x="952500" y="892360"/>
                </a:cubicBezTo>
                <a:cubicBezTo>
                  <a:pt x="878888" y="902876"/>
                  <a:pt x="916982" y="897752"/>
                  <a:pt x="838200" y="907600"/>
                </a:cubicBezTo>
                <a:cubicBezTo>
                  <a:pt x="701040" y="905060"/>
                  <a:pt x="563578" y="909419"/>
                  <a:pt x="426720" y="899980"/>
                </a:cubicBezTo>
                <a:cubicBezTo>
                  <a:pt x="414050" y="899106"/>
                  <a:pt x="407267" y="883421"/>
                  <a:pt x="396240" y="877120"/>
                </a:cubicBezTo>
                <a:cubicBezTo>
                  <a:pt x="389266" y="873135"/>
                  <a:pt x="380401" y="873401"/>
                  <a:pt x="373380" y="869500"/>
                </a:cubicBezTo>
                <a:cubicBezTo>
                  <a:pt x="357369" y="860605"/>
                  <a:pt x="343671" y="847915"/>
                  <a:pt x="327660" y="839020"/>
                </a:cubicBezTo>
                <a:cubicBezTo>
                  <a:pt x="320639" y="835119"/>
                  <a:pt x="311984" y="834992"/>
                  <a:pt x="304800" y="831400"/>
                </a:cubicBezTo>
                <a:cubicBezTo>
                  <a:pt x="296609" y="827304"/>
                  <a:pt x="290309" y="819879"/>
                  <a:pt x="281940" y="816160"/>
                </a:cubicBezTo>
                <a:cubicBezTo>
                  <a:pt x="267260" y="809636"/>
                  <a:pt x="251460" y="806000"/>
                  <a:pt x="236220" y="800920"/>
                </a:cubicBezTo>
                <a:lnTo>
                  <a:pt x="213360" y="793300"/>
                </a:lnTo>
                <a:cubicBezTo>
                  <a:pt x="203200" y="785680"/>
                  <a:pt x="193907" y="776741"/>
                  <a:pt x="182880" y="770440"/>
                </a:cubicBezTo>
                <a:cubicBezTo>
                  <a:pt x="175906" y="766455"/>
                  <a:pt x="166703" y="767275"/>
                  <a:pt x="160020" y="762820"/>
                </a:cubicBezTo>
                <a:cubicBezTo>
                  <a:pt x="151054" y="756842"/>
                  <a:pt x="145439" y="746859"/>
                  <a:pt x="137160" y="739960"/>
                </a:cubicBezTo>
                <a:cubicBezTo>
                  <a:pt x="130125" y="734097"/>
                  <a:pt x="121920" y="729800"/>
                  <a:pt x="114300" y="724720"/>
                </a:cubicBezTo>
                <a:lnTo>
                  <a:pt x="83820" y="679000"/>
                </a:lnTo>
                <a:cubicBezTo>
                  <a:pt x="78740" y="671380"/>
                  <a:pt x="71476" y="664828"/>
                  <a:pt x="68580" y="656140"/>
                </a:cubicBezTo>
                <a:cubicBezTo>
                  <a:pt x="60639" y="632318"/>
                  <a:pt x="52939" y="602532"/>
                  <a:pt x="30480" y="587560"/>
                </a:cubicBezTo>
                <a:lnTo>
                  <a:pt x="7620" y="572320"/>
                </a:lnTo>
                <a:cubicBezTo>
                  <a:pt x="-3213" y="539821"/>
                  <a:pt x="1270" y="521520"/>
                  <a:pt x="0" y="51136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59" name="Conector de Seta Reta 58">
            <a:extLst>
              <a:ext uri="{FF2B5EF4-FFF2-40B4-BE49-F238E27FC236}">
                <a16:creationId xmlns:a16="http://schemas.microsoft.com/office/drawing/2014/main" id="{A546718B-06D6-44E4-B617-7C940EE08C3B}"/>
              </a:ext>
            </a:extLst>
          </p:cNvPr>
          <p:cNvCxnSpPr>
            <a:cxnSpLocks/>
          </p:cNvCxnSpPr>
          <p:nvPr/>
        </p:nvCxnSpPr>
        <p:spPr>
          <a:xfrm flipV="1">
            <a:off x="1669789" y="3268647"/>
            <a:ext cx="918524" cy="83921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CaixaDeTexto 59">
                <a:extLst>
                  <a:ext uri="{FF2B5EF4-FFF2-40B4-BE49-F238E27FC236}">
                    <a16:creationId xmlns:a16="http://schemas.microsoft.com/office/drawing/2014/main" id="{AA8A99C5-9225-43DE-9497-F39771601D2E}"/>
                  </a:ext>
                </a:extLst>
              </p:cNvPr>
              <p:cNvSpPr txBox="1"/>
              <p:nvPr/>
            </p:nvSpPr>
            <p:spPr>
              <a:xfrm>
                <a:off x="2040822" y="3750302"/>
                <a:ext cx="29014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𝐦</m:t>
                      </m:r>
                    </m:oMath>
                  </m:oMathPara>
                </a14:m>
                <a:endParaRPr lang="pt-BR" sz="2000" b="1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60" name="CaixaDeTexto 59">
                <a:extLst>
                  <a:ext uri="{FF2B5EF4-FFF2-40B4-BE49-F238E27FC236}">
                    <a16:creationId xmlns:a16="http://schemas.microsoft.com/office/drawing/2014/main" id="{AA8A99C5-9225-43DE-9497-F39771601D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0822" y="3750302"/>
                <a:ext cx="290144" cy="307777"/>
              </a:xfrm>
              <a:prstGeom prst="rect">
                <a:avLst/>
              </a:prstGeom>
              <a:blipFill>
                <a:blip r:embed="rId4"/>
                <a:stretch>
                  <a:fillRect l="-14894" r="-1489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2" name="Conector de Seta Reta 81">
            <a:extLst>
              <a:ext uri="{FF2B5EF4-FFF2-40B4-BE49-F238E27FC236}">
                <a16:creationId xmlns:a16="http://schemas.microsoft.com/office/drawing/2014/main" id="{0900E3E2-2D80-438C-AFC8-178DB90DF910}"/>
              </a:ext>
            </a:extLst>
          </p:cNvPr>
          <p:cNvCxnSpPr/>
          <p:nvPr/>
        </p:nvCxnSpPr>
        <p:spPr>
          <a:xfrm>
            <a:off x="8338031" y="2446763"/>
            <a:ext cx="0" cy="2514087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ector de Seta Reta 84">
            <a:extLst>
              <a:ext uri="{FF2B5EF4-FFF2-40B4-BE49-F238E27FC236}">
                <a16:creationId xmlns:a16="http://schemas.microsoft.com/office/drawing/2014/main" id="{14FD07F7-67DD-479B-875A-05D2C6622997}"/>
              </a:ext>
            </a:extLst>
          </p:cNvPr>
          <p:cNvCxnSpPr>
            <a:cxnSpLocks/>
          </p:cNvCxnSpPr>
          <p:nvPr/>
        </p:nvCxnSpPr>
        <p:spPr>
          <a:xfrm>
            <a:off x="8338031" y="2446763"/>
            <a:ext cx="3314325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onector de Seta Reta 85">
            <a:extLst>
              <a:ext uri="{FF2B5EF4-FFF2-40B4-BE49-F238E27FC236}">
                <a16:creationId xmlns:a16="http://schemas.microsoft.com/office/drawing/2014/main" id="{E294118E-0D50-4CD2-A387-9842BA0BAE90}"/>
              </a:ext>
            </a:extLst>
          </p:cNvPr>
          <p:cNvCxnSpPr>
            <a:cxnSpLocks/>
          </p:cNvCxnSpPr>
          <p:nvPr/>
        </p:nvCxnSpPr>
        <p:spPr>
          <a:xfrm flipV="1">
            <a:off x="8338029" y="855293"/>
            <a:ext cx="1808927" cy="159147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CaixaDeTexto 86">
            <a:extLst>
              <a:ext uri="{FF2B5EF4-FFF2-40B4-BE49-F238E27FC236}">
                <a16:creationId xmlns:a16="http://schemas.microsoft.com/office/drawing/2014/main" id="{D7235CEF-7A85-4E2E-8503-56434F68A958}"/>
              </a:ext>
            </a:extLst>
          </p:cNvPr>
          <p:cNvSpPr txBox="1"/>
          <p:nvPr/>
        </p:nvSpPr>
        <p:spPr>
          <a:xfrm>
            <a:off x="11456836" y="2446346"/>
            <a:ext cx="3241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/>
              <a:t>y</a:t>
            </a:r>
          </a:p>
        </p:txBody>
      </p:sp>
      <p:sp>
        <p:nvSpPr>
          <p:cNvPr id="88" name="Elipse 87">
            <a:extLst>
              <a:ext uri="{FF2B5EF4-FFF2-40B4-BE49-F238E27FC236}">
                <a16:creationId xmlns:a16="http://schemas.microsoft.com/office/drawing/2014/main" id="{38943E30-27A8-40CB-BC94-0ABA88BD611D}"/>
              </a:ext>
            </a:extLst>
          </p:cNvPr>
          <p:cNvSpPr/>
          <p:nvPr/>
        </p:nvSpPr>
        <p:spPr>
          <a:xfrm>
            <a:off x="9996296" y="1705849"/>
            <a:ext cx="150660" cy="1142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CaixaDeTexto 88">
                <a:extLst>
                  <a:ext uri="{FF2B5EF4-FFF2-40B4-BE49-F238E27FC236}">
                    <a16:creationId xmlns:a16="http://schemas.microsoft.com/office/drawing/2014/main" id="{F97D8DCD-9219-4484-AB13-A338C8A8F4FD}"/>
                  </a:ext>
                </a:extLst>
              </p:cNvPr>
              <p:cNvSpPr txBox="1"/>
              <p:nvPr/>
            </p:nvSpPr>
            <p:spPr>
              <a:xfrm>
                <a:off x="10705556" y="1043346"/>
                <a:ext cx="387591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sz="2400" i="1" smtClean="0"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</m:ctrlPr>
                        </m:sSup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 Light" panose="020F0302020204030204" pitchFamily="34" charset="0"/>
                            </a:rPr>
                            <m:t>∆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 Light" panose="020F0302020204030204" pitchFamily="34" charset="0"/>
                            </a:rPr>
                            <m:t>𝑇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pt-BR" sz="2400" b="0" i="0" smtClean="0"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  <m:t>p</m:t>
                          </m:r>
                        </m:sup>
                      </m:sSup>
                    </m:oMath>
                  </m:oMathPara>
                </a14:m>
                <a:endParaRPr lang="pt-BR" sz="2400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89" name="CaixaDeTexto 88">
                <a:extLst>
                  <a:ext uri="{FF2B5EF4-FFF2-40B4-BE49-F238E27FC236}">
                    <a16:creationId xmlns:a16="http://schemas.microsoft.com/office/drawing/2014/main" id="{F97D8DCD-9219-4484-AB13-A338C8A8F4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05556" y="1043346"/>
                <a:ext cx="387591" cy="369332"/>
              </a:xfrm>
              <a:prstGeom prst="rect">
                <a:avLst/>
              </a:prstGeom>
              <a:blipFill>
                <a:blip r:embed="rId5"/>
                <a:stretch>
                  <a:fillRect l="-26563" r="-56250" b="-655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0" name="Elipse 89">
            <a:extLst>
              <a:ext uri="{FF2B5EF4-FFF2-40B4-BE49-F238E27FC236}">
                <a16:creationId xmlns:a16="http://schemas.microsoft.com/office/drawing/2014/main" id="{4AF75B72-5A3A-4B7A-962A-C57D5E701D60}"/>
              </a:ext>
            </a:extLst>
          </p:cNvPr>
          <p:cNvSpPr/>
          <p:nvPr/>
        </p:nvSpPr>
        <p:spPr>
          <a:xfrm>
            <a:off x="9242492" y="2017641"/>
            <a:ext cx="150660" cy="1142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1" name="Elipse 90">
            <a:extLst>
              <a:ext uri="{FF2B5EF4-FFF2-40B4-BE49-F238E27FC236}">
                <a16:creationId xmlns:a16="http://schemas.microsoft.com/office/drawing/2014/main" id="{A659AE43-5AB4-4EE7-BDC5-89CAE1307A05}"/>
              </a:ext>
            </a:extLst>
          </p:cNvPr>
          <p:cNvSpPr/>
          <p:nvPr/>
        </p:nvSpPr>
        <p:spPr>
          <a:xfrm>
            <a:off x="9552797" y="1651028"/>
            <a:ext cx="150660" cy="1142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2" name="Elipse 91">
            <a:extLst>
              <a:ext uri="{FF2B5EF4-FFF2-40B4-BE49-F238E27FC236}">
                <a16:creationId xmlns:a16="http://schemas.microsoft.com/office/drawing/2014/main" id="{1BD5E691-1247-4693-88FA-EFA7CB34E464}"/>
              </a:ext>
            </a:extLst>
          </p:cNvPr>
          <p:cNvSpPr/>
          <p:nvPr/>
        </p:nvSpPr>
        <p:spPr>
          <a:xfrm>
            <a:off x="9822102" y="2045519"/>
            <a:ext cx="150660" cy="1142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3" name="Elipse 92">
            <a:extLst>
              <a:ext uri="{FF2B5EF4-FFF2-40B4-BE49-F238E27FC236}">
                <a16:creationId xmlns:a16="http://schemas.microsoft.com/office/drawing/2014/main" id="{F3BAAC51-1BAF-4AC4-A566-19EF2BC47350}"/>
              </a:ext>
            </a:extLst>
          </p:cNvPr>
          <p:cNvSpPr/>
          <p:nvPr/>
        </p:nvSpPr>
        <p:spPr>
          <a:xfrm>
            <a:off x="9844533" y="1330225"/>
            <a:ext cx="150660" cy="1142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4" name="Elipse 93">
            <a:extLst>
              <a:ext uri="{FF2B5EF4-FFF2-40B4-BE49-F238E27FC236}">
                <a16:creationId xmlns:a16="http://schemas.microsoft.com/office/drawing/2014/main" id="{7EEE24EB-E6AD-41DB-916D-F54ED05B6921}"/>
              </a:ext>
            </a:extLst>
          </p:cNvPr>
          <p:cNvSpPr/>
          <p:nvPr/>
        </p:nvSpPr>
        <p:spPr>
          <a:xfrm>
            <a:off x="10296152" y="1338865"/>
            <a:ext cx="150660" cy="1142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5" name="Elipse 94">
            <a:extLst>
              <a:ext uri="{FF2B5EF4-FFF2-40B4-BE49-F238E27FC236}">
                <a16:creationId xmlns:a16="http://schemas.microsoft.com/office/drawing/2014/main" id="{81032A4E-D065-401A-9668-5E4DAC3824D2}"/>
              </a:ext>
            </a:extLst>
          </p:cNvPr>
          <p:cNvSpPr/>
          <p:nvPr/>
        </p:nvSpPr>
        <p:spPr>
          <a:xfrm>
            <a:off x="10403283" y="2053986"/>
            <a:ext cx="150660" cy="1142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6" name="Elipse 95">
            <a:extLst>
              <a:ext uri="{FF2B5EF4-FFF2-40B4-BE49-F238E27FC236}">
                <a16:creationId xmlns:a16="http://schemas.microsoft.com/office/drawing/2014/main" id="{3B5DE7CC-BD3E-49D8-8889-40CAE6F288B2}"/>
              </a:ext>
            </a:extLst>
          </p:cNvPr>
          <p:cNvSpPr/>
          <p:nvPr/>
        </p:nvSpPr>
        <p:spPr>
          <a:xfrm>
            <a:off x="10596009" y="1581027"/>
            <a:ext cx="150660" cy="1142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7" name="Elipse 96">
            <a:extLst>
              <a:ext uri="{FF2B5EF4-FFF2-40B4-BE49-F238E27FC236}">
                <a16:creationId xmlns:a16="http://schemas.microsoft.com/office/drawing/2014/main" id="{00CDBBCA-3FD6-4055-BA21-0895B811471E}"/>
              </a:ext>
            </a:extLst>
          </p:cNvPr>
          <p:cNvSpPr/>
          <p:nvPr/>
        </p:nvSpPr>
        <p:spPr>
          <a:xfrm>
            <a:off x="10370751" y="987751"/>
            <a:ext cx="150660" cy="1142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8" name="Elipse 97">
            <a:extLst>
              <a:ext uri="{FF2B5EF4-FFF2-40B4-BE49-F238E27FC236}">
                <a16:creationId xmlns:a16="http://schemas.microsoft.com/office/drawing/2014/main" id="{2443A849-2BFE-451A-9FBD-E7EC501A00AD}"/>
              </a:ext>
            </a:extLst>
          </p:cNvPr>
          <p:cNvSpPr/>
          <p:nvPr/>
        </p:nvSpPr>
        <p:spPr>
          <a:xfrm>
            <a:off x="11017817" y="1995830"/>
            <a:ext cx="150660" cy="1142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9" name="Elipse 98">
            <a:extLst>
              <a:ext uri="{FF2B5EF4-FFF2-40B4-BE49-F238E27FC236}">
                <a16:creationId xmlns:a16="http://schemas.microsoft.com/office/drawing/2014/main" id="{A7D32CA5-8DFF-4C1A-A8AB-B92F6345A02F}"/>
              </a:ext>
            </a:extLst>
          </p:cNvPr>
          <p:cNvSpPr/>
          <p:nvPr/>
        </p:nvSpPr>
        <p:spPr>
          <a:xfrm>
            <a:off x="11285293" y="1295949"/>
            <a:ext cx="150660" cy="1142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0" name="Elipse 99">
            <a:extLst>
              <a:ext uri="{FF2B5EF4-FFF2-40B4-BE49-F238E27FC236}">
                <a16:creationId xmlns:a16="http://schemas.microsoft.com/office/drawing/2014/main" id="{06867D4E-FFAA-41A4-8A28-E237AF2977EC}"/>
              </a:ext>
            </a:extLst>
          </p:cNvPr>
          <p:cNvSpPr/>
          <p:nvPr/>
        </p:nvSpPr>
        <p:spPr>
          <a:xfrm>
            <a:off x="11132094" y="1676176"/>
            <a:ext cx="150660" cy="1142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1" name="Paralelogramo 100">
            <a:extLst>
              <a:ext uri="{FF2B5EF4-FFF2-40B4-BE49-F238E27FC236}">
                <a16:creationId xmlns:a16="http://schemas.microsoft.com/office/drawing/2014/main" id="{5BD71865-D68E-4559-902F-AFFC344880AA}"/>
              </a:ext>
            </a:extLst>
          </p:cNvPr>
          <p:cNvSpPr/>
          <p:nvPr/>
        </p:nvSpPr>
        <p:spPr>
          <a:xfrm>
            <a:off x="8352114" y="3021215"/>
            <a:ext cx="3630722" cy="1235814"/>
          </a:xfrm>
          <a:prstGeom prst="parallelogram">
            <a:avLst>
              <a:gd name="adj" fmla="val 108464"/>
            </a:avLst>
          </a:prstGeom>
          <a:solidFill>
            <a:schemeClr val="accent1">
              <a:lumMod val="60000"/>
              <a:lumOff val="40000"/>
              <a:alpha val="53000"/>
            </a:schemeClr>
          </a:solidFill>
          <a:ln>
            <a:solidFill>
              <a:schemeClr val="tx1">
                <a:alpha val="6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CaixaDeTexto 101">
                <a:extLst>
                  <a:ext uri="{FF2B5EF4-FFF2-40B4-BE49-F238E27FC236}">
                    <a16:creationId xmlns:a16="http://schemas.microsoft.com/office/drawing/2014/main" id="{D0C61A52-1CC0-4A74-8F30-1045C9E1C3D3}"/>
                  </a:ext>
                </a:extLst>
              </p:cNvPr>
              <p:cNvSpPr txBox="1"/>
              <p:nvPr/>
            </p:nvSpPr>
            <p:spPr>
              <a:xfrm>
                <a:off x="7788115" y="3982851"/>
                <a:ext cx="38258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102" name="CaixaDeTexto 101">
                <a:extLst>
                  <a:ext uri="{FF2B5EF4-FFF2-40B4-BE49-F238E27FC236}">
                    <a16:creationId xmlns:a16="http://schemas.microsoft.com/office/drawing/2014/main" id="{D0C61A52-1CC0-4A74-8F30-1045C9E1C3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8115" y="3982851"/>
                <a:ext cx="382588" cy="461665"/>
              </a:xfrm>
              <a:prstGeom prst="rect">
                <a:avLst/>
              </a:prstGeom>
              <a:blipFill>
                <a:blip r:embed="rId6"/>
                <a:stretch>
                  <a:fillRect r="-645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3" name="Conector reto 102">
            <a:extLst>
              <a:ext uri="{FF2B5EF4-FFF2-40B4-BE49-F238E27FC236}">
                <a16:creationId xmlns:a16="http://schemas.microsoft.com/office/drawing/2014/main" id="{8E1EE6A3-B894-40DD-ACE7-3823E9583A64}"/>
              </a:ext>
            </a:extLst>
          </p:cNvPr>
          <p:cNvCxnSpPr>
            <a:cxnSpLocks/>
          </p:cNvCxnSpPr>
          <p:nvPr/>
        </p:nvCxnSpPr>
        <p:spPr>
          <a:xfrm flipV="1">
            <a:off x="8228686" y="4251805"/>
            <a:ext cx="241909" cy="236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Conector de Seta Reta 128">
            <a:extLst>
              <a:ext uri="{FF2B5EF4-FFF2-40B4-BE49-F238E27FC236}">
                <a16:creationId xmlns:a16="http://schemas.microsoft.com/office/drawing/2014/main" id="{72291021-A27F-4B82-97F1-D0BB33619549}"/>
              </a:ext>
            </a:extLst>
          </p:cNvPr>
          <p:cNvCxnSpPr>
            <a:cxnSpLocks/>
          </p:cNvCxnSpPr>
          <p:nvPr/>
        </p:nvCxnSpPr>
        <p:spPr>
          <a:xfrm flipH="1" flipV="1">
            <a:off x="3853528" y="490355"/>
            <a:ext cx="328788" cy="51891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Conector de Seta Reta 130">
            <a:extLst>
              <a:ext uri="{FF2B5EF4-FFF2-40B4-BE49-F238E27FC236}">
                <a16:creationId xmlns:a16="http://schemas.microsoft.com/office/drawing/2014/main" id="{2E91CFE8-6820-4955-AF01-625A524B351E}"/>
              </a:ext>
            </a:extLst>
          </p:cNvPr>
          <p:cNvCxnSpPr>
            <a:cxnSpLocks/>
          </p:cNvCxnSpPr>
          <p:nvPr/>
        </p:nvCxnSpPr>
        <p:spPr>
          <a:xfrm flipH="1" flipV="1">
            <a:off x="11012878" y="571025"/>
            <a:ext cx="328788" cy="51891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3F1AA32C-703A-45D9-995A-B7CF52D37F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5CF5-DD80-4FB2-8D05-C9155122F025}" type="slidenum">
              <a:rPr lang="pt-BR" smtClean="0"/>
              <a:t>105</a:t>
            </a:fld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CaixaDeTexto 73">
                <a:extLst>
                  <a:ext uri="{FF2B5EF4-FFF2-40B4-BE49-F238E27FC236}">
                    <a16:creationId xmlns:a16="http://schemas.microsoft.com/office/drawing/2014/main" id="{24B2F71A-FF39-4D6C-93B1-441EB7C8B2DB}"/>
                  </a:ext>
                </a:extLst>
              </p:cNvPr>
              <p:cNvSpPr txBox="1"/>
              <p:nvPr/>
            </p:nvSpPr>
            <p:spPr>
              <a:xfrm>
                <a:off x="3974713" y="465896"/>
                <a:ext cx="623797" cy="3767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pt-BR" sz="1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1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𝑭</m:t>
                              </m:r>
                            </m:e>
                          </m:acc>
                        </m:e>
                        <m:sub>
                          <m:r>
                            <a:rPr lang="pt-BR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74" name="CaixaDeTexto 73">
                <a:extLst>
                  <a:ext uri="{FF2B5EF4-FFF2-40B4-BE49-F238E27FC236}">
                    <a16:creationId xmlns:a16="http://schemas.microsoft.com/office/drawing/2014/main" id="{24B2F71A-FF39-4D6C-93B1-441EB7C8B2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4713" y="465896"/>
                <a:ext cx="623797" cy="376770"/>
              </a:xfrm>
              <a:prstGeom prst="rect">
                <a:avLst/>
              </a:prstGeom>
              <a:blipFill>
                <a:blip r:embed="rId7"/>
                <a:stretch>
                  <a:fillRect t="-1613" r="-12745" b="-161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CaixaDeTexto 74">
                <a:extLst>
                  <a:ext uri="{FF2B5EF4-FFF2-40B4-BE49-F238E27FC236}">
                    <a16:creationId xmlns:a16="http://schemas.microsoft.com/office/drawing/2014/main" id="{AD667F46-E922-4112-BB3C-BEE371FF91CF}"/>
                  </a:ext>
                </a:extLst>
              </p:cNvPr>
              <p:cNvSpPr txBox="1"/>
              <p:nvPr/>
            </p:nvSpPr>
            <p:spPr>
              <a:xfrm>
                <a:off x="11177272" y="573351"/>
                <a:ext cx="623797" cy="3767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pt-BR" sz="1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1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𝑭</m:t>
                              </m:r>
                            </m:e>
                          </m:acc>
                        </m:e>
                        <m:sub>
                          <m:r>
                            <a:rPr lang="pt-BR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75" name="CaixaDeTexto 74">
                <a:extLst>
                  <a:ext uri="{FF2B5EF4-FFF2-40B4-BE49-F238E27FC236}">
                    <a16:creationId xmlns:a16="http://schemas.microsoft.com/office/drawing/2014/main" id="{AD667F46-E922-4112-BB3C-BEE371FF91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77272" y="573351"/>
                <a:ext cx="623797" cy="376770"/>
              </a:xfrm>
              <a:prstGeom prst="rect">
                <a:avLst/>
              </a:prstGeom>
              <a:blipFill>
                <a:blip r:embed="rId8"/>
                <a:stretch>
                  <a:fillRect t="-1613" r="-11765" b="-161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0" name="CaixaDeTexto 79">
            <a:extLst>
              <a:ext uri="{FF2B5EF4-FFF2-40B4-BE49-F238E27FC236}">
                <a16:creationId xmlns:a16="http://schemas.microsoft.com/office/drawing/2014/main" id="{19B9E492-096B-4E43-892C-B6428977749E}"/>
              </a:ext>
            </a:extLst>
          </p:cNvPr>
          <p:cNvSpPr txBox="1"/>
          <p:nvPr/>
        </p:nvSpPr>
        <p:spPr>
          <a:xfrm>
            <a:off x="7762438" y="5288320"/>
            <a:ext cx="44206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Reproduzir estes dados utilizando uma camada equivalente</a:t>
            </a:r>
          </a:p>
        </p:txBody>
      </p:sp>
    </p:spTree>
    <p:extLst>
      <p:ext uri="{BB962C8B-B14F-4D97-AF65-F5344CB8AC3E}">
        <p14:creationId xmlns:p14="http://schemas.microsoft.com/office/powerpoint/2010/main" val="241820489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2CEC384F-46E9-48E1-B1AC-D0D78ECA41EF}"/>
              </a:ext>
            </a:extLst>
          </p:cNvPr>
          <p:cNvCxnSpPr/>
          <p:nvPr/>
        </p:nvCxnSpPr>
        <p:spPr>
          <a:xfrm>
            <a:off x="597216" y="2498841"/>
            <a:ext cx="0" cy="2514087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93ED7F71-94B5-4533-BD15-9C67856642BC}"/>
              </a:ext>
            </a:extLst>
          </p:cNvPr>
          <p:cNvCxnSpPr>
            <a:cxnSpLocks/>
          </p:cNvCxnSpPr>
          <p:nvPr/>
        </p:nvCxnSpPr>
        <p:spPr>
          <a:xfrm>
            <a:off x="597216" y="2498841"/>
            <a:ext cx="3314325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11F977A7-C688-435B-A496-F95D3FE58289}"/>
              </a:ext>
            </a:extLst>
          </p:cNvPr>
          <p:cNvCxnSpPr>
            <a:cxnSpLocks/>
          </p:cNvCxnSpPr>
          <p:nvPr/>
        </p:nvCxnSpPr>
        <p:spPr>
          <a:xfrm flipV="1">
            <a:off x="597214" y="907371"/>
            <a:ext cx="1808927" cy="159147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>
            <a:extLst>
              <a:ext uri="{FF2B5EF4-FFF2-40B4-BE49-F238E27FC236}">
                <a16:creationId xmlns:a16="http://schemas.microsoft.com/office/drawing/2014/main" id="{C64BC7F9-77A3-426C-8ADC-FDBD23CD5D7B}"/>
              </a:ext>
            </a:extLst>
          </p:cNvPr>
          <p:cNvSpPr txBox="1"/>
          <p:nvPr/>
        </p:nvSpPr>
        <p:spPr>
          <a:xfrm>
            <a:off x="1962642" y="551269"/>
            <a:ext cx="317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/>
              <a:t>x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D1EE0184-E09A-4204-BA1F-5C30DCD0165F}"/>
              </a:ext>
            </a:extLst>
          </p:cNvPr>
          <p:cNvSpPr txBox="1"/>
          <p:nvPr/>
        </p:nvSpPr>
        <p:spPr>
          <a:xfrm>
            <a:off x="3716021" y="2498424"/>
            <a:ext cx="3241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/>
              <a:t>y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B2D72FC4-4F4A-4A6F-82F2-139282C83079}"/>
              </a:ext>
            </a:extLst>
          </p:cNvPr>
          <p:cNvSpPr txBox="1"/>
          <p:nvPr/>
        </p:nvSpPr>
        <p:spPr>
          <a:xfrm>
            <a:off x="276641" y="4782095"/>
            <a:ext cx="3064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/>
              <a:t>z</a:t>
            </a:r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06872212-FFD9-4C35-832D-953B16441B78}"/>
              </a:ext>
            </a:extLst>
          </p:cNvPr>
          <p:cNvSpPr/>
          <p:nvPr/>
        </p:nvSpPr>
        <p:spPr>
          <a:xfrm>
            <a:off x="2255481" y="1757927"/>
            <a:ext cx="150660" cy="1142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CaixaDeTexto 17">
                <a:extLst>
                  <a:ext uri="{FF2B5EF4-FFF2-40B4-BE49-F238E27FC236}">
                    <a16:creationId xmlns:a16="http://schemas.microsoft.com/office/drawing/2014/main" id="{E5063617-BF69-4CBC-9D44-F31F81845846}"/>
                  </a:ext>
                </a:extLst>
              </p:cNvPr>
              <p:cNvSpPr txBox="1"/>
              <p:nvPr/>
            </p:nvSpPr>
            <p:spPr>
              <a:xfrm>
                <a:off x="2915599" y="1072759"/>
                <a:ext cx="601639" cy="3706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sz="2400" i="1" smtClean="0"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</m:ctrlPr>
                        </m:sSubSupPr>
                        <m:e>
                          <m:r>
                            <a:rPr lang="pt-BR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 Light" panose="020F0302020204030204" pitchFamily="34" charset="0"/>
                            </a:rPr>
                            <m:t>∆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 Light" panose="020F0302020204030204" pitchFamily="34" charset="0"/>
                            </a:rPr>
                            <m:t>𝑇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  <m:t>𝑖</m:t>
                          </m:r>
                        </m:sub>
                        <m:sup>
                          <m:r>
                            <a:rPr lang="pt-BR" sz="2400" b="0" i="1" smtClean="0"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  <m:t>𝑜</m:t>
                          </m:r>
                        </m:sup>
                      </m:sSubSup>
                    </m:oMath>
                  </m:oMathPara>
                </a14:m>
                <a:endParaRPr lang="pt-BR" sz="2400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>
          <p:sp>
            <p:nvSpPr>
              <p:cNvPr id="18" name="CaixaDeTexto 17">
                <a:extLst>
                  <a:ext uri="{FF2B5EF4-FFF2-40B4-BE49-F238E27FC236}">
                    <a16:creationId xmlns:a16="http://schemas.microsoft.com/office/drawing/2014/main" id="{E5063617-BF69-4CBC-9D44-F31F818458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5599" y="1072759"/>
                <a:ext cx="601639" cy="370614"/>
              </a:xfrm>
              <a:prstGeom prst="rect">
                <a:avLst/>
              </a:prstGeom>
              <a:blipFill>
                <a:blip r:embed="rId2"/>
                <a:stretch>
                  <a:fillRect l="-11111" r="-2020" b="-1803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Elipse 29">
            <a:extLst>
              <a:ext uri="{FF2B5EF4-FFF2-40B4-BE49-F238E27FC236}">
                <a16:creationId xmlns:a16="http://schemas.microsoft.com/office/drawing/2014/main" id="{00EBCFF1-BB00-46FB-AF72-8F9AFC63A9E3}"/>
              </a:ext>
            </a:extLst>
          </p:cNvPr>
          <p:cNvSpPr/>
          <p:nvPr/>
        </p:nvSpPr>
        <p:spPr>
          <a:xfrm>
            <a:off x="1501677" y="2069719"/>
            <a:ext cx="150660" cy="1142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Elipse 30">
            <a:extLst>
              <a:ext uri="{FF2B5EF4-FFF2-40B4-BE49-F238E27FC236}">
                <a16:creationId xmlns:a16="http://schemas.microsoft.com/office/drawing/2014/main" id="{DCAC4863-1790-47FA-BB67-084BF14918EF}"/>
              </a:ext>
            </a:extLst>
          </p:cNvPr>
          <p:cNvSpPr/>
          <p:nvPr/>
        </p:nvSpPr>
        <p:spPr>
          <a:xfrm>
            <a:off x="1811982" y="1703106"/>
            <a:ext cx="150660" cy="1142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Elipse 31">
            <a:extLst>
              <a:ext uri="{FF2B5EF4-FFF2-40B4-BE49-F238E27FC236}">
                <a16:creationId xmlns:a16="http://schemas.microsoft.com/office/drawing/2014/main" id="{98FF2294-B4D6-4DF0-94E2-06DF2701FBD8}"/>
              </a:ext>
            </a:extLst>
          </p:cNvPr>
          <p:cNvSpPr/>
          <p:nvPr/>
        </p:nvSpPr>
        <p:spPr>
          <a:xfrm>
            <a:off x="2081287" y="2097597"/>
            <a:ext cx="150660" cy="1142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34B313A5-CBB2-46C1-9C44-FC3FA3416C3A}"/>
              </a:ext>
            </a:extLst>
          </p:cNvPr>
          <p:cNvSpPr/>
          <p:nvPr/>
        </p:nvSpPr>
        <p:spPr>
          <a:xfrm>
            <a:off x="2103718" y="1382303"/>
            <a:ext cx="150660" cy="1142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4" name="Elipse 33">
            <a:extLst>
              <a:ext uri="{FF2B5EF4-FFF2-40B4-BE49-F238E27FC236}">
                <a16:creationId xmlns:a16="http://schemas.microsoft.com/office/drawing/2014/main" id="{8257582E-B1A1-41CF-B99F-AFB73016208C}"/>
              </a:ext>
            </a:extLst>
          </p:cNvPr>
          <p:cNvSpPr/>
          <p:nvPr/>
        </p:nvSpPr>
        <p:spPr>
          <a:xfrm>
            <a:off x="2555337" y="1390943"/>
            <a:ext cx="150660" cy="1142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" name="Elipse 34">
            <a:extLst>
              <a:ext uri="{FF2B5EF4-FFF2-40B4-BE49-F238E27FC236}">
                <a16:creationId xmlns:a16="http://schemas.microsoft.com/office/drawing/2014/main" id="{C4C1DC67-CB6A-4260-A1D3-EF776E19E13C}"/>
              </a:ext>
            </a:extLst>
          </p:cNvPr>
          <p:cNvSpPr/>
          <p:nvPr/>
        </p:nvSpPr>
        <p:spPr>
          <a:xfrm>
            <a:off x="2662468" y="2106064"/>
            <a:ext cx="150660" cy="1142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6" name="Elipse 35">
            <a:extLst>
              <a:ext uri="{FF2B5EF4-FFF2-40B4-BE49-F238E27FC236}">
                <a16:creationId xmlns:a16="http://schemas.microsoft.com/office/drawing/2014/main" id="{5F40824F-85D1-4ED7-8712-7807C524BE28}"/>
              </a:ext>
            </a:extLst>
          </p:cNvPr>
          <p:cNvSpPr/>
          <p:nvPr/>
        </p:nvSpPr>
        <p:spPr>
          <a:xfrm>
            <a:off x="2855194" y="1633105"/>
            <a:ext cx="150660" cy="1142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Elipse 36">
            <a:extLst>
              <a:ext uri="{FF2B5EF4-FFF2-40B4-BE49-F238E27FC236}">
                <a16:creationId xmlns:a16="http://schemas.microsoft.com/office/drawing/2014/main" id="{EF18CEF7-008C-43A1-808B-30BCB63C6881}"/>
              </a:ext>
            </a:extLst>
          </p:cNvPr>
          <p:cNvSpPr/>
          <p:nvPr/>
        </p:nvSpPr>
        <p:spPr>
          <a:xfrm>
            <a:off x="2629936" y="1039829"/>
            <a:ext cx="150660" cy="1142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Elipse 37">
            <a:extLst>
              <a:ext uri="{FF2B5EF4-FFF2-40B4-BE49-F238E27FC236}">
                <a16:creationId xmlns:a16="http://schemas.microsoft.com/office/drawing/2014/main" id="{4A075497-46C1-441E-AE9D-282431024E0E}"/>
              </a:ext>
            </a:extLst>
          </p:cNvPr>
          <p:cNvSpPr/>
          <p:nvPr/>
        </p:nvSpPr>
        <p:spPr>
          <a:xfrm>
            <a:off x="3277002" y="2047908"/>
            <a:ext cx="150660" cy="1142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Elipse 38">
            <a:extLst>
              <a:ext uri="{FF2B5EF4-FFF2-40B4-BE49-F238E27FC236}">
                <a16:creationId xmlns:a16="http://schemas.microsoft.com/office/drawing/2014/main" id="{E5C9FADA-0B99-46D3-8050-5CAF62F59599}"/>
              </a:ext>
            </a:extLst>
          </p:cNvPr>
          <p:cNvSpPr/>
          <p:nvPr/>
        </p:nvSpPr>
        <p:spPr>
          <a:xfrm>
            <a:off x="3544478" y="1348027"/>
            <a:ext cx="150660" cy="1142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Elipse 40">
            <a:extLst>
              <a:ext uri="{FF2B5EF4-FFF2-40B4-BE49-F238E27FC236}">
                <a16:creationId xmlns:a16="http://schemas.microsoft.com/office/drawing/2014/main" id="{426E6DD7-9BC5-46F9-9CB7-94FC384BA6D6}"/>
              </a:ext>
            </a:extLst>
          </p:cNvPr>
          <p:cNvSpPr/>
          <p:nvPr/>
        </p:nvSpPr>
        <p:spPr>
          <a:xfrm>
            <a:off x="3391279" y="1728254"/>
            <a:ext cx="150660" cy="1142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81E87556-0B97-4991-8DAB-AADA685D0ECE}"/>
              </a:ext>
            </a:extLst>
          </p:cNvPr>
          <p:cNvSpPr txBox="1"/>
          <p:nvPr/>
        </p:nvSpPr>
        <p:spPr>
          <a:xfrm>
            <a:off x="290721" y="37526"/>
            <a:ext cx="23392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Fonte geológica</a:t>
            </a:r>
          </a:p>
        </p:txBody>
      </p:sp>
      <p:sp>
        <p:nvSpPr>
          <p:cNvPr id="66" name="CaixaDeTexto 65">
            <a:extLst>
              <a:ext uri="{FF2B5EF4-FFF2-40B4-BE49-F238E27FC236}">
                <a16:creationId xmlns:a16="http://schemas.microsoft.com/office/drawing/2014/main" id="{4C62B418-D991-460A-8375-0EEA13119B15}"/>
              </a:ext>
            </a:extLst>
          </p:cNvPr>
          <p:cNvSpPr txBox="1"/>
          <p:nvPr/>
        </p:nvSpPr>
        <p:spPr>
          <a:xfrm>
            <a:off x="9703457" y="499191"/>
            <a:ext cx="317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/>
              <a:t>x</a:t>
            </a:r>
          </a:p>
        </p:txBody>
      </p:sp>
      <p:sp>
        <p:nvSpPr>
          <p:cNvPr id="83" name="CaixaDeTexto 82">
            <a:extLst>
              <a:ext uri="{FF2B5EF4-FFF2-40B4-BE49-F238E27FC236}">
                <a16:creationId xmlns:a16="http://schemas.microsoft.com/office/drawing/2014/main" id="{12AA44C5-F197-444C-A87E-CB0B64D3053B}"/>
              </a:ext>
            </a:extLst>
          </p:cNvPr>
          <p:cNvSpPr txBox="1"/>
          <p:nvPr/>
        </p:nvSpPr>
        <p:spPr>
          <a:xfrm>
            <a:off x="9059987" y="65452"/>
            <a:ext cx="29228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Camada equivalente</a:t>
            </a:r>
          </a:p>
        </p:txBody>
      </p:sp>
      <p:sp>
        <p:nvSpPr>
          <p:cNvPr id="142" name="CaixaDeTexto 141">
            <a:extLst>
              <a:ext uri="{FF2B5EF4-FFF2-40B4-BE49-F238E27FC236}">
                <a16:creationId xmlns:a16="http://schemas.microsoft.com/office/drawing/2014/main" id="{0A25CEAC-D26D-43CA-952F-5FAC5D728409}"/>
              </a:ext>
            </a:extLst>
          </p:cNvPr>
          <p:cNvSpPr txBox="1"/>
          <p:nvPr/>
        </p:nvSpPr>
        <p:spPr>
          <a:xfrm>
            <a:off x="5231202" y="187844"/>
            <a:ext cx="305947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Conjunto discreto de observações gerado por uma </a:t>
            </a:r>
            <a:r>
              <a:rPr lang="pt-BR" sz="2400" b="1" dirty="0"/>
              <a:t>rocha magnetizada</a:t>
            </a:r>
            <a:r>
              <a:rPr lang="pt-BR" sz="2400" dirty="0"/>
              <a:t> em subsuperfície</a:t>
            </a:r>
          </a:p>
        </p:txBody>
      </p:sp>
      <p:sp>
        <p:nvSpPr>
          <p:cNvPr id="58" name="Forma Livre: Forma 57">
            <a:extLst>
              <a:ext uri="{FF2B5EF4-FFF2-40B4-BE49-F238E27FC236}">
                <a16:creationId xmlns:a16="http://schemas.microsoft.com/office/drawing/2014/main" id="{18714207-0423-474B-B056-8CB9267A46AC}"/>
              </a:ext>
            </a:extLst>
          </p:cNvPr>
          <p:cNvSpPr/>
          <p:nvPr/>
        </p:nvSpPr>
        <p:spPr>
          <a:xfrm>
            <a:off x="869247" y="3010931"/>
            <a:ext cx="2507390" cy="1557357"/>
          </a:xfrm>
          <a:custGeom>
            <a:avLst/>
            <a:gdLst>
              <a:gd name="connsiteX0" fmla="*/ 0 w 1661160"/>
              <a:gd name="connsiteY0" fmla="*/ 511360 h 907600"/>
              <a:gd name="connsiteX1" fmla="*/ 0 w 1661160"/>
              <a:gd name="connsiteY1" fmla="*/ 511360 h 907600"/>
              <a:gd name="connsiteX2" fmla="*/ 53340 w 1661160"/>
              <a:gd name="connsiteY2" fmla="*/ 442780 h 907600"/>
              <a:gd name="connsiteX3" fmla="*/ 83820 w 1661160"/>
              <a:gd name="connsiteY3" fmla="*/ 404680 h 907600"/>
              <a:gd name="connsiteX4" fmla="*/ 99060 w 1661160"/>
              <a:gd name="connsiteY4" fmla="*/ 381820 h 907600"/>
              <a:gd name="connsiteX5" fmla="*/ 160020 w 1661160"/>
              <a:gd name="connsiteY5" fmla="*/ 320860 h 907600"/>
              <a:gd name="connsiteX6" fmla="*/ 175260 w 1661160"/>
              <a:gd name="connsiteY6" fmla="*/ 298000 h 907600"/>
              <a:gd name="connsiteX7" fmla="*/ 205740 w 1661160"/>
              <a:gd name="connsiteY7" fmla="*/ 275140 h 907600"/>
              <a:gd name="connsiteX8" fmla="*/ 220980 w 1661160"/>
              <a:gd name="connsiteY8" fmla="*/ 252280 h 907600"/>
              <a:gd name="connsiteX9" fmla="*/ 243840 w 1661160"/>
              <a:gd name="connsiteY9" fmla="*/ 237040 h 907600"/>
              <a:gd name="connsiteX10" fmla="*/ 312420 w 1661160"/>
              <a:gd name="connsiteY10" fmla="*/ 160840 h 907600"/>
              <a:gd name="connsiteX11" fmla="*/ 350520 w 1661160"/>
              <a:gd name="connsiteY11" fmla="*/ 137980 h 907600"/>
              <a:gd name="connsiteX12" fmla="*/ 441960 w 1661160"/>
              <a:gd name="connsiteY12" fmla="*/ 84640 h 907600"/>
              <a:gd name="connsiteX13" fmla="*/ 541020 w 1661160"/>
              <a:gd name="connsiteY13" fmla="*/ 54160 h 907600"/>
              <a:gd name="connsiteX14" fmla="*/ 670560 w 1661160"/>
              <a:gd name="connsiteY14" fmla="*/ 16060 h 907600"/>
              <a:gd name="connsiteX15" fmla="*/ 784860 w 1661160"/>
              <a:gd name="connsiteY15" fmla="*/ 8440 h 907600"/>
              <a:gd name="connsiteX16" fmla="*/ 838200 w 1661160"/>
              <a:gd name="connsiteY16" fmla="*/ 820 h 907600"/>
              <a:gd name="connsiteX17" fmla="*/ 1264920 w 1661160"/>
              <a:gd name="connsiteY17" fmla="*/ 16060 h 907600"/>
              <a:gd name="connsiteX18" fmla="*/ 1325880 w 1661160"/>
              <a:gd name="connsiteY18" fmla="*/ 38920 h 907600"/>
              <a:gd name="connsiteX19" fmla="*/ 1386840 w 1661160"/>
              <a:gd name="connsiteY19" fmla="*/ 77020 h 907600"/>
              <a:gd name="connsiteX20" fmla="*/ 1417320 w 1661160"/>
              <a:gd name="connsiteY20" fmla="*/ 92260 h 907600"/>
              <a:gd name="connsiteX21" fmla="*/ 1447800 w 1661160"/>
              <a:gd name="connsiteY21" fmla="*/ 122740 h 907600"/>
              <a:gd name="connsiteX22" fmla="*/ 1478280 w 1661160"/>
              <a:gd name="connsiteY22" fmla="*/ 137980 h 907600"/>
              <a:gd name="connsiteX23" fmla="*/ 1524000 w 1661160"/>
              <a:gd name="connsiteY23" fmla="*/ 183700 h 907600"/>
              <a:gd name="connsiteX24" fmla="*/ 1539240 w 1661160"/>
              <a:gd name="connsiteY24" fmla="*/ 206560 h 907600"/>
              <a:gd name="connsiteX25" fmla="*/ 1562100 w 1661160"/>
              <a:gd name="connsiteY25" fmla="*/ 221800 h 907600"/>
              <a:gd name="connsiteX26" fmla="*/ 1569720 w 1661160"/>
              <a:gd name="connsiteY26" fmla="*/ 244660 h 907600"/>
              <a:gd name="connsiteX27" fmla="*/ 1607820 w 1661160"/>
              <a:gd name="connsiteY27" fmla="*/ 298000 h 907600"/>
              <a:gd name="connsiteX28" fmla="*/ 1623060 w 1661160"/>
              <a:gd name="connsiteY28" fmla="*/ 328480 h 907600"/>
              <a:gd name="connsiteX29" fmla="*/ 1638300 w 1661160"/>
              <a:gd name="connsiteY29" fmla="*/ 351340 h 907600"/>
              <a:gd name="connsiteX30" fmla="*/ 1645920 w 1661160"/>
              <a:gd name="connsiteY30" fmla="*/ 374200 h 907600"/>
              <a:gd name="connsiteX31" fmla="*/ 1661160 w 1661160"/>
              <a:gd name="connsiteY31" fmla="*/ 435160 h 907600"/>
              <a:gd name="connsiteX32" fmla="*/ 1653540 w 1661160"/>
              <a:gd name="connsiteY32" fmla="*/ 579940 h 907600"/>
              <a:gd name="connsiteX33" fmla="*/ 1638300 w 1661160"/>
              <a:gd name="connsiteY33" fmla="*/ 610420 h 907600"/>
              <a:gd name="connsiteX34" fmla="*/ 1615440 w 1661160"/>
              <a:gd name="connsiteY34" fmla="*/ 663760 h 907600"/>
              <a:gd name="connsiteX35" fmla="*/ 1592580 w 1661160"/>
              <a:gd name="connsiteY35" fmla="*/ 686620 h 907600"/>
              <a:gd name="connsiteX36" fmla="*/ 1554480 w 1661160"/>
              <a:gd name="connsiteY36" fmla="*/ 732340 h 907600"/>
              <a:gd name="connsiteX37" fmla="*/ 1524000 w 1661160"/>
              <a:gd name="connsiteY37" fmla="*/ 747580 h 907600"/>
              <a:gd name="connsiteX38" fmla="*/ 1501140 w 1661160"/>
              <a:gd name="connsiteY38" fmla="*/ 770440 h 907600"/>
              <a:gd name="connsiteX39" fmla="*/ 1478280 w 1661160"/>
              <a:gd name="connsiteY39" fmla="*/ 778060 h 907600"/>
              <a:gd name="connsiteX40" fmla="*/ 1432560 w 1661160"/>
              <a:gd name="connsiteY40" fmla="*/ 808540 h 907600"/>
              <a:gd name="connsiteX41" fmla="*/ 1363980 w 1661160"/>
              <a:gd name="connsiteY41" fmla="*/ 831400 h 907600"/>
              <a:gd name="connsiteX42" fmla="*/ 1341120 w 1661160"/>
              <a:gd name="connsiteY42" fmla="*/ 839020 h 907600"/>
              <a:gd name="connsiteX43" fmla="*/ 1295400 w 1661160"/>
              <a:gd name="connsiteY43" fmla="*/ 846640 h 907600"/>
              <a:gd name="connsiteX44" fmla="*/ 1272540 w 1661160"/>
              <a:gd name="connsiteY44" fmla="*/ 861880 h 907600"/>
              <a:gd name="connsiteX45" fmla="*/ 1211580 w 1661160"/>
              <a:gd name="connsiteY45" fmla="*/ 869500 h 907600"/>
              <a:gd name="connsiteX46" fmla="*/ 1158240 w 1661160"/>
              <a:gd name="connsiteY46" fmla="*/ 877120 h 907600"/>
              <a:gd name="connsiteX47" fmla="*/ 952500 w 1661160"/>
              <a:gd name="connsiteY47" fmla="*/ 892360 h 907600"/>
              <a:gd name="connsiteX48" fmla="*/ 838200 w 1661160"/>
              <a:gd name="connsiteY48" fmla="*/ 907600 h 907600"/>
              <a:gd name="connsiteX49" fmla="*/ 426720 w 1661160"/>
              <a:gd name="connsiteY49" fmla="*/ 899980 h 907600"/>
              <a:gd name="connsiteX50" fmla="*/ 396240 w 1661160"/>
              <a:gd name="connsiteY50" fmla="*/ 877120 h 907600"/>
              <a:gd name="connsiteX51" fmla="*/ 373380 w 1661160"/>
              <a:gd name="connsiteY51" fmla="*/ 869500 h 907600"/>
              <a:gd name="connsiteX52" fmla="*/ 327660 w 1661160"/>
              <a:gd name="connsiteY52" fmla="*/ 839020 h 907600"/>
              <a:gd name="connsiteX53" fmla="*/ 304800 w 1661160"/>
              <a:gd name="connsiteY53" fmla="*/ 831400 h 907600"/>
              <a:gd name="connsiteX54" fmla="*/ 281940 w 1661160"/>
              <a:gd name="connsiteY54" fmla="*/ 816160 h 907600"/>
              <a:gd name="connsiteX55" fmla="*/ 236220 w 1661160"/>
              <a:gd name="connsiteY55" fmla="*/ 800920 h 907600"/>
              <a:gd name="connsiteX56" fmla="*/ 213360 w 1661160"/>
              <a:gd name="connsiteY56" fmla="*/ 793300 h 907600"/>
              <a:gd name="connsiteX57" fmla="*/ 182880 w 1661160"/>
              <a:gd name="connsiteY57" fmla="*/ 770440 h 907600"/>
              <a:gd name="connsiteX58" fmla="*/ 160020 w 1661160"/>
              <a:gd name="connsiteY58" fmla="*/ 762820 h 907600"/>
              <a:gd name="connsiteX59" fmla="*/ 137160 w 1661160"/>
              <a:gd name="connsiteY59" fmla="*/ 739960 h 907600"/>
              <a:gd name="connsiteX60" fmla="*/ 114300 w 1661160"/>
              <a:gd name="connsiteY60" fmla="*/ 724720 h 907600"/>
              <a:gd name="connsiteX61" fmla="*/ 83820 w 1661160"/>
              <a:gd name="connsiteY61" fmla="*/ 679000 h 907600"/>
              <a:gd name="connsiteX62" fmla="*/ 68580 w 1661160"/>
              <a:gd name="connsiteY62" fmla="*/ 656140 h 907600"/>
              <a:gd name="connsiteX63" fmla="*/ 30480 w 1661160"/>
              <a:gd name="connsiteY63" fmla="*/ 587560 h 907600"/>
              <a:gd name="connsiteX64" fmla="*/ 7620 w 1661160"/>
              <a:gd name="connsiteY64" fmla="*/ 572320 h 907600"/>
              <a:gd name="connsiteX65" fmla="*/ 0 w 1661160"/>
              <a:gd name="connsiteY65" fmla="*/ 511360 h 90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1661160" h="907600">
                <a:moveTo>
                  <a:pt x="0" y="511360"/>
                </a:moveTo>
                <a:lnTo>
                  <a:pt x="0" y="511360"/>
                </a:lnTo>
                <a:cubicBezTo>
                  <a:pt x="17780" y="488500"/>
                  <a:pt x="37276" y="466877"/>
                  <a:pt x="53340" y="442780"/>
                </a:cubicBezTo>
                <a:cubicBezTo>
                  <a:pt x="82785" y="398613"/>
                  <a:pt x="32695" y="438764"/>
                  <a:pt x="83820" y="404680"/>
                </a:cubicBezTo>
                <a:cubicBezTo>
                  <a:pt x="88900" y="397060"/>
                  <a:pt x="92900" y="388596"/>
                  <a:pt x="99060" y="381820"/>
                </a:cubicBezTo>
                <a:cubicBezTo>
                  <a:pt x="118390" y="360556"/>
                  <a:pt x="144080" y="344770"/>
                  <a:pt x="160020" y="320860"/>
                </a:cubicBezTo>
                <a:cubicBezTo>
                  <a:pt x="165100" y="313240"/>
                  <a:pt x="168784" y="304476"/>
                  <a:pt x="175260" y="298000"/>
                </a:cubicBezTo>
                <a:cubicBezTo>
                  <a:pt x="184240" y="289020"/>
                  <a:pt x="196760" y="284120"/>
                  <a:pt x="205740" y="275140"/>
                </a:cubicBezTo>
                <a:cubicBezTo>
                  <a:pt x="212216" y="268664"/>
                  <a:pt x="214504" y="258756"/>
                  <a:pt x="220980" y="252280"/>
                </a:cubicBezTo>
                <a:cubicBezTo>
                  <a:pt x="227456" y="245804"/>
                  <a:pt x="237364" y="243516"/>
                  <a:pt x="243840" y="237040"/>
                </a:cubicBezTo>
                <a:cubicBezTo>
                  <a:pt x="277225" y="203655"/>
                  <a:pt x="261803" y="191210"/>
                  <a:pt x="312420" y="160840"/>
                </a:cubicBezTo>
                <a:lnTo>
                  <a:pt x="350520" y="137980"/>
                </a:lnTo>
                <a:cubicBezTo>
                  <a:pt x="378605" y="120697"/>
                  <a:pt x="410198" y="97874"/>
                  <a:pt x="441960" y="84640"/>
                </a:cubicBezTo>
                <a:cubicBezTo>
                  <a:pt x="556918" y="36741"/>
                  <a:pt x="456651" y="78265"/>
                  <a:pt x="541020" y="54160"/>
                </a:cubicBezTo>
                <a:cubicBezTo>
                  <a:pt x="581886" y="42484"/>
                  <a:pt x="627585" y="21665"/>
                  <a:pt x="670560" y="16060"/>
                </a:cubicBezTo>
                <a:cubicBezTo>
                  <a:pt x="708424" y="11121"/>
                  <a:pt x="746760" y="10980"/>
                  <a:pt x="784860" y="8440"/>
                </a:cubicBezTo>
                <a:cubicBezTo>
                  <a:pt x="802640" y="5900"/>
                  <a:pt x="820239" y="820"/>
                  <a:pt x="838200" y="820"/>
                </a:cubicBezTo>
                <a:cubicBezTo>
                  <a:pt x="1160061" y="820"/>
                  <a:pt x="1093765" y="-5334"/>
                  <a:pt x="1264920" y="16060"/>
                </a:cubicBezTo>
                <a:cubicBezTo>
                  <a:pt x="1311873" y="47362"/>
                  <a:pt x="1259968" y="16949"/>
                  <a:pt x="1325880" y="38920"/>
                </a:cubicBezTo>
                <a:cubicBezTo>
                  <a:pt x="1358978" y="49953"/>
                  <a:pt x="1357045" y="58398"/>
                  <a:pt x="1386840" y="77020"/>
                </a:cubicBezTo>
                <a:cubicBezTo>
                  <a:pt x="1396473" y="83040"/>
                  <a:pt x="1408233" y="85444"/>
                  <a:pt x="1417320" y="92260"/>
                </a:cubicBezTo>
                <a:cubicBezTo>
                  <a:pt x="1428815" y="100881"/>
                  <a:pt x="1436305" y="114119"/>
                  <a:pt x="1447800" y="122740"/>
                </a:cubicBezTo>
                <a:cubicBezTo>
                  <a:pt x="1456887" y="129556"/>
                  <a:pt x="1469410" y="130884"/>
                  <a:pt x="1478280" y="137980"/>
                </a:cubicBezTo>
                <a:cubicBezTo>
                  <a:pt x="1495110" y="151444"/>
                  <a:pt x="1512045" y="165767"/>
                  <a:pt x="1524000" y="183700"/>
                </a:cubicBezTo>
                <a:cubicBezTo>
                  <a:pt x="1529080" y="191320"/>
                  <a:pt x="1532764" y="200084"/>
                  <a:pt x="1539240" y="206560"/>
                </a:cubicBezTo>
                <a:cubicBezTo>
                  <a:pt x="1545716" y="213036"/>
                  <a:pt x="1554480" y="216720"/>
                  <a:pt x="1562100" y="221800"/>
                </a:cubicBezTo>
                <a:cubicBezTo>
                  <a:pt x="1564640" y="229420"/>
                  <a:pt x="1566128" y="237476"/>
                  <a:pt x="1569720" y="244660"/>
                </a:cubicBezTo>
                <a:cubicBezTo>
                  <a:pt x="1577780" y="260780"/>
                  <a:pt x="1599191" y="284194"/>
                  <a:pt x="1607820" y="298000"/>
                </a:cubicBezTo>
                <a:cubicBezTo>
                  <a:pt x="1613840" y="307633"/>
                  <a:pt x="1617424" y="318617"/>
                  <a:pt x="1623060" y="328480"/>
                </a:cubicBezTo>
                <a:cubicBezTo>
                  <a:pt x="1627604" y="336431"/>
                  <a:pt x="1634204" y="343149"/>
                  <a:pt x="1638300" y="351340"/>
                </a:cubicBezTo>
                <a:cubicBezTo>
                  <a:pt x="1641892" y="358524"/>
                  <a:pt x="1643807" y="366451"/>
                  <a:pt x="1645920" y="374200"/>
                </a:cubicBezTo>
                <a:cubicBezTo>
                  <a:pt x="1651431" y="394407"/>
                  <a:pt x="1661160" y="435160"/>
                  <a:pt x="1661160" y="435160"/>
                </a:cubicBezTo>
                <a:cubicBezTo>
                  <a:pt x="1658620" y="483420"/>
                  <a:pt x="1659791" y="532019"/>
                  <a:pt x="1653540" y="579940"/>
                </a:cubicBezTo>
                <a:cubicBezTo>
                  <a:pt x="1652071" y="591204"/>
                  <a:pt x="1642775" y="599979"/>
                  <a:pt x="1638300" y="610420"/>
                </a:cubicBezTo>
                <a:cubicBezTo>
                  <a:pt x="1627640" y="635294"/>
                  <a:pt x="1633492" y="638488"/>
                  <a:pt x="1615440" y="663760"/>
                </a:cubicBezTo>
                <a:cubicBezTo>
                  <a:pt x="1609176" y="672529"/>
                  <a:pt x="1599479" y="678341"/>
                  <a:pt x="1592580" y="686620"/>
                </a:cubicBezTo>
                <a:cubicBezTo>
                  <a:pt x="1572922" y="710209"/>
                  <a:pt x="1581980" y="712697"/>
                  <a:pt x="1554480" y="732340"/>
                </a:cubicBezTo>
                <a:cubicBezTo>
                  <a:pt x="1545237" y="738942"/>
                  <a:pt x="1533243" y="740978"/>
                  <a:pt x="1524000" y="747580"/>
                </a:cubicBezTo>
                <a:cubicBezTo>
                  <a:pt x="1515231" y="753844"/>
                  <a:pt x="1510106" y="764462"/>
                  <a:pt x="1501140" y="770440"/>
                </a:cubicBezTo>
                <a:cubicBezTo>
                  <a:pt x="1494457" y="774895"/>
                  <a:pt x="1485301" y="774159"/>
                  <a:pt x="1478280" y="778060"/>
                </a:cubicBezTo>
                <a:cubicBezTo>
                  <a:pt x="1462269" y="786955"/>
                  <a:pt x="1449936" y="802748"/>
                  <a:pt x="1432560" y="808540"/>
                </a:cubicBezTo>
                <a:lnTo>
                  <a:pt x="1363980" y="831400"/>
                </a:lnTo>
                <a:cubicBezTo>
                  <a:pt x="1356360" y="833940"/>
                  <a:pt x="1349043" y="837700"/>
                  <a:pt x="1341120" y="839020"/>
                </a:cubicBezTo>
                <a:lnTo>
                  <a:pt x="1295400" y="846640"/>
                </a:lnTo>
                <a:cubicBezTo>
                  <a:pt x="1287780" y="851720"/>
                  <a:pt x="1281375" y="859470"/>
                  <a:pt x="1272540" y="861880"/>
                </a:cubicBezTo>
                <a:cubicBezTo>
                  <a:pt x="1252783" y="867268"/>
                  <a:pt x="1231878" y="866794"/>
                  <a:pt x="1211580" y="869500"/>
                </a:cubicBezTo>
                <a:cubicBezTo>
                  <a:pt x="1193777" y="871874"/>
                  <a:pt x="1176131" y="875541"/>
                  <a:pt x="1158240" y="877120"/>
                </a:cubicBezTo>
                <a:cubicBezTo>
                  <a:pt x="1089738" y="883164"/>
                  <a:pt x="1020577" y="882635"/>
                  <a:pt x="952500" y="892360"/>
                </a:cubicBezTo>
                <a:cubicBezTo>
                  <a:pt x="878888" y="902876"/>
                  <a:pt x="916982" y="897752"/>
                  <a:pt x="838200" y="907600"/>
                </a:cubicBezTo>
                <a:cubicBezTo>
                  <a:pt x="701040" y="905060"/>
                  <a:pt x="563578" y="909419"/>
                  <a:pt x="426720" y="899980"/>
                </a:cubicBezTo>
                <a:cubicBezTo>
                  <a:pt x="414050" y="899106"/>
                  <a:pt x="407267" y="883421"/>
                  <a:pt x="396240" y="877120"/>
                </a:cubicBezTo>
                <a:cubicBezTo>
                  <a:pt x="389266" y="873135"/>
                  <a:pt x="380401" y="873401"/>
                  <a:pt x="373380" y="869500"/>
                </a:cubicBezTo>
                <a:cubicBezTo>
                  <a:pt x="357369" y="860605"/>
                  <a:pt x="343671" y="847915"/>
                  <a:pt x="327660" y="839020"/>
                </a:cubicBezTo>
                <a:cubicBezTo>
                  <a:pt x="320639" y="835119"/>
                  <a:pt x="311984" y="834992"/>
                  <a:pt x="304800" y="831400"/>
                </a:cubicBezTo>
                <a:cubicBezTo>
                  <a:pt x="296609" y="827304"/>
                  <a:pt x="290309" y="819879"/>
                  <a:pt x="281940" y="816160"/>
                </a:cubicBezTo>
                <a:cubicBezTo>
                  <a:pt x="267260" y="809636"/>
                  <a:pt x="251460" y="806000"/>
                  <a:pt x="236220" y="800920"/>
                </a:cubicBezTo>
                <a:lnTo>
                  <a:pt x="213360" y="793300"/>
                </a:lnTo>
                <a:cubicBezTo>
                  <a:pt x="203200" y="785680"/>
                  <a:pt x="193907" y="776741"/>
                  <a:pt x="182880" y="770440"/>
                </a:cubicBezTo>
                <a:cubicBezTo>
                  <a:pt x="175906" y="766455"/>
                  <a:pt x="166703" y="767275"/>
                  <a:pt x="160020" y="762820"/>
                </a:cubicBezTo>
                <a:cubicBezTo>
                  <a:pt x="151054" y="756842"/>
                  <a:pt x="145439" y="746859"/>
                  <a:pt x="137160" y="739960"/>
                </a:cubicBezTo>
                <a:cubicBezTo>
                  <a:pt x="130125" y="734097"/>
                  <a:pt x="121920" y="729800"/>
                  <a:pt x="114300" y="724720"/>
                </a:cubicBezTo>
                <a:lnTo>
                  <a:pt x="83820" y="679000"/>
                </a:lnTo>
                <a:cubicBezTo>
                  <a:pt x="78740" y="671380"/>
                  <a:pt x="71476" y="664828"/>
                  <a:pt x="68580" y="656140"/>
                </a:cubicBezTo>
                <a:cubicBezTo>
                  <a:pt x="60639" y="632318"/>
                  <a:pt x="52939" y="602532"/>
                  <a:pt x="30480" y="587560"/>
                </a:cubicBezTo>
                <a:lnTo>
                  <a:pt x="7620" y="572320"/>
                </a:lnTo>
                <a:cubicBezTo>
                  <a:pt x="-3213" y="539821"/>
                  <a:pt x="1270" y="521520"/>
                  <a:pt x="0" y="51136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59" name="Conector de Seta Reta 58">
            <a:extLst>
              <a:ext uri="{FF2B5EF4-FFF2-40B4-BE49-F238E27FC236}">
                <a16:creationId xmlns:a16="http://schemas.microsoft.com/office/drawing/2014/main" id="{A546718B-06D6-44E4-B617-7C940EE08C3B}"/>
              </a:ext>
            </a:extLst>
          </p:cNvPr>
          <p:cNvCxnSpPr>
            <a:cxnSpLocks/>
          </p:cNvCxnSpPr>
          <p:nvPr/>
        </p:nvCxnSpPr>
        <p:spPr>
          <a:xfrm flipV="1">
            <a:off x="1669789" y="3268647"/>
            <a:ext cx="918524" cy="83921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0" name="CaixaDeTexto 59">
                <a:extLst>
                  <a:ext uri="{FF2B5EF4-FFF2-40B4-BE49-F238E27FC236}">
                    <a16:creationId xmlns:a16="http://schemas.microsoft.com/office/drawing/2014/main" id="{AA8A99C5-9225-43DE-9497-F39771601D2E}"/>
                  </a:ext>
                </a:extLst>
              </p:cNvPr>
              <p:cNvSpPr txBox="1"/>
              <p:nvPr/>
            </p:nvSpPr>
            <p:spPr>
              <a:xfrm>
                <a:off x="2040822" y="3750302"/>
                <a:ext cx="29014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𝐦</m:t>
                      </m:r>
                    </m:oMath>
                  </m:oMathPara>
                </a14:m>
                <a:endParaRPr lang="pt-BR" sz="2000" b="1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>
          <p:sp>
            <p:nvSpPr>
              <p:cNvPr id="60" name="CaixaDeTexto 59">
                <a:extLst>
                  <a:ext uri="{FF2B5EF4-FFF2-40B4-BE49-F238E27FC236}">
                    <a16:creationId xmlns:a16="http://schemas.microsoft.com/office/drawing/2014/main" id="{AA8A99C5-9225-43DE-9497-F39771601D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0822" y="3750302"/>
                <a:ext cx="290144" cy="307777"/>
              </a:xfrm>
              <a:prstGeom prst="rect">
                <a:avLst/>
              </a:prstGeom>
              <a:blipFill>
                <a:blip r:embed="rId3"/>
                <a:stretch>
                  <a:fillRect l="-14894" r="-1489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2" name="Conector de Seta Reta 81">
            <a:extLst>
              <a:ext uri="{FF2B5EF4-FFF2-40B4-BE49-F238E27FC236}">
                <a16:creationId xmlns:a16="http://schemas.microsoft.com/office/drawing/2014/main" id="{0900E3E2-2D80-438C-AFC8-178DB90DF910}"/>
              </a:ext>
            </a:extLst>
          </p:cNvPr>
          <p:cNvCxnSpPr/>
          <p:nvPr/>
        </p:nvCxnSpPr>
        <p:spPr>
          <a:xfrm>
            <a:off x="8338031" y="2446763"/>
            <a:ext cx="0" cy="2514087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ector de Seta Reta 84">
            <a:extLst>
              <a:ext uri="{FF2B5EF4-FFF2-40B4-BE49-F238E27FC236}">
                <a16:creationId xmlns:a16="http://schemas.microsoft.com/office/drawing/2014/main" id="{14FD07F7-67DD-479B-875A-05D2C6622997}"/>
              </a:ext>
            </a:extLst>
          </p:cNvPr>
          <p:cNvCxnSpPr>
            <a:cxnSpLocks/>
          </p:cNvCxnSpPr>
          <p:nvPr/>
        </p:nvCxnSpPr>
        <p:spPr>
          <a:xfrm>
            <a:off x="8338031" y="2446763"/>
            <a:ext cx="3314325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onector de Seta Reta 85">
            <a:extLst>
              <a:ext uri="{FF2B5EF4-FFF2-40B4-BE49-F238E27FC236}">
                <a16:creationId xmlns:a16="http://schemas.microsoft.com/office/drawing/2014/main" id="{E294118E-0D50-4CD2-A387-9842BA0BAE90}"/>
              </a:ext>
            </a:extLst>
          </p:cNvPr>
          <p:cNvCxnSpPr>
            <a:cxnSpLocks/>
          </p:cNvCxnSpPr>
          <p:nvPr/>
        </p:nvCxnSpPr>
        <p:spPr>
          <a:xfrm flipV="1">
            <a:off x="8338029" y="855293"/>
            <a:ext cx="1808927" cy="159147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CaixaDeTexto 86">
            <a:extLst>
              <a:ext uri="{FF2B5EF4-FFF2-40B4-BE49-F238E27FC236}">
                <a16:creationId xmlns:a16="http://schemas.microsoft.com/office/drawing/2014/main" id="{D7235CEF-7A85-4E2E-8503-56434F68A958}"/>
              </a:ext>
            </a:extLst>
          </p:cNvPr>
          <p:cNvSpPr txBox="1"/>
          <p:nvPr/>
        </p:nvSpPr>
        <p:spPr>
          <a:xfrm>
            <a:off x="11456836" y="2446346"/>
            <a:ext cx="3241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/>
              <a:t>y</a:t>
            </a:r>
          </a:p>
        </p:txBody>
      </p:sp>
      <p:sp>
        <p:nvSpPr>
          <p:cNvPr id="88" name="Elipse 87">
            <a:extLst>
              <a:ext uri="{FF2B5EF4-FFF2-40B4-BE49-F238E27FC236}">
                <a16:creationId xmlns:a16="http://schemas.microsoft.com/office/drawing/2014/main" id="{38943E30-27A8-40CB-BC94-0ABA88BD611D}"/>
              </a:ext>
            </a:extLst>
          </p:cNvPr>
          <p:cNvSpPr/>
          <p:nvPr/>
        </p:nvSpPr>
        <p:spPr>
          <a:xfrm>
            <a:off x="9996296" y="1705849"/>
            <a:ext cx="150660" cy="1142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9" name="CaixaDeTexto 88">
                <a:extLst>
                  <a:ext uri="{FF2B5EF4-FFF2-40B4-BE49-F238E27FC236}">
                    <a16:creationId xmlns:a16="http://schemas.microsoft.com/office/drawing/2014/main" id="{F97D8DCD-9219-4484-AB13-A338C8A8F4FD}"/>
                  </a:ext>
                </a:extLst>
              </p:cNvPr>
              <p:cNvSpPr txBox="1"/>
              <p:nvPr/>
            </p:nvSpPr>
            <p:spPr>
              <a:xfrm>
                <a:off x="10705556" y="1043346"/>
                <a:ext cx="387591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sz="2400" i="1" smtClean="0"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</m:ctrlPr>
                        </m:sSup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 Light" panose="020F0302020204030204" pitchFamily="34" charset="0"/>
                            </a:rPr>
                            <m:t>∆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 Light" panose="020F0302020204030204" pitchFamily="34" charset="0"/>
                            </a:rPr>
                            <m:t>𝑇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pt-BR" sz="2400" b="0" i="0" smtClean="0"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  <m:t>p</m:t>
                          </m:r>
                        </m:sup>
                      </m:sSup>
                    </m:oMath>
                  </m:oMathPara>
                </a14:m>
                <a:endParaRPr lang="pt-BR" sz="2400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>
          <p:sp>
            <p:nvSpPr>
              <p:cNvPr id="89" name="CaixaDeTexto 88">
                <a:extLst>
                  <a:ext uri="{FF2B5EF4-FFF2-40B4-BE49-F238E27FC236}">
                    <a16:creationId xmlns:a16="http://schemas.microsoft.com/office/drawing/2014/main" id="{F97D8DCD-9219-4484-AB13-A338C8A8F4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05556" y="1043346"/>
                <a:ext cx="387591" cy="369332"/>
              </a:xfrm>
              <a:prstGeom prst="rect">
                <a:avLst/>
              </a:prstGeom>
              <a:blipFill>
                <a:blip r:embed="rId4"/>
                <a:stretch>
                  <a:fillRect l="-26563" r="-56250" b="-655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0" name="Elipse 89">
            <a:extLst>
              <a:ext uri="{FF2B5EF4-FFF2-40B4-BE49-F238E27FC236}">
                <a16:creationId xmlns:a16="http://schemas.microsoft.com/office/drawing/2014/main" id="{4AF75B72-5A3A-4B7A-962A-C57D5E701D60}"/>
              </a:ext>
            </a:extLst>
          </p:cNvPr>
          <p:cNvSpPr/>
          <p:nvPr/>
        </p:nvSpPr>
        <p:spPr>
          <a:xfrm>
            <a:off x="9242492" y="2017641"/>
            <a:ext cx="150660" cy="1142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1" name="Elipse 90">
            <a:extLst>
              <a:ext uri="{FF2B5EF4-FFF2-40B4-BE49-F238E27FC236}">
                <a16:creationId xmlns:a16="http://schemas.microsoft.com/office/drawing/2014/main" id="{A659AE43-5AB4-4EE7-BDC5-89CAE1307A05}"/>
              </a:ext>
            </a:extLst>
          </p:cNvPr>
          <p:cNvSpPr/>
          <p:nvPr/>
        </p:nvSpPr>
        <p:spPr>
          <a:xfrm>
            <a:off x="9552797" y="1651028"/>
            <a:ext cx="150660" cy="1142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2" name="Elipse 91">
            <a:extLst>
              <a:ext uri="{FF2B5EF4-FFF2-40B4-BE49-F238E27FC236}">
                <a16:creationId xmlns:a16="http://schemas.microsoft.com/office/drawing/2014/main" id="{1BD5E691-1247-4693-88FA-EFA7CB34E464}"/>
              </a:ext>
            </a:extLst>
          </p:cNvPr>
          <p:cNvSpPr/>
          <p:nvPr/>
        </p:nvSpPr>
        <p:spPr>
          <a:xfrm>
            <a:off x="9822102" y="2045519"/>
            <a:ext cx="150660" cy="1142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3" name="Elipse 92">
            <a:extLst>
              <a:ext uri="{FF2B5EF4-FFF2-40B4-BE49-F238E27FC236}">
                <a16:creationId xmlns:a16="http://schemas.microsoft.com/office/drawing/2014/main" id="{F3BAAC51-1BAF-4AC4-A566-19EF2BC47350}"/>
              </a:ext>
            </a:extLst>
          </p:cNvPr>
          <p:cNvSpPr/>
          <p:nvPr/>
        </p:nvSpPr>
        <p:spPr>
          <a:xfrm>
            <a:off x="9844533" y="1330225"/>
            <a:ext cx="150660" cy="1142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4" name="Elipse 93">
            <a:extLst>
              <a:ext uri="{FF2B5EF4-FFF2-40B4-BE49-F238E27FC236}">
                <a16:creationId xmlns:a16="http://schemas.microsoft.com/office/drawing/2014/main" id="{7EEE24EB-E6AD-41DB-916D-F54ED05B6921}"/>
              </a:ext>
            </a:extLst>
          </p:cNvPr>
          <p:cNvSpPr/>
          <p:nvPr/>
        </p:nvSpPr>
        <p:spPr>
          <a:xfrm>
            <a:off x="10296152" y="1338865"/>
            <a:ext cx="150660" cy="1142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5" name="Elipse 94">
            <a:extLst>
              <a:ext uri="{FF2B5EF4-FFF2-40B4-BE49-F238E27FC236}">
                <a16:creationId xmlns:a16="http://schemas.microsoft.com/office/drawing/2014/main" id="{81032A4E-D065-401A-9668-5E4DAC3824D2}"/>
              </a:ext>
            </a:extLst>
          </p:cNvPr>
          <p:cNvSpPr/>
          <p:nvPr/>
        </p:nvSpPr>
        <p:spPr>
          <a:xfrm>
            <a:off x="10403283" y="2053986"/>
            <a:ext cx="150660" cy="1142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6" name="Elipse 95">
            <a:extLst>
              <a:ext uri="{FF2B5EF4-FFF2-40B4-BE49-F238E27FC236}">
                <a16:creationId xmlns:a16="http://schemas.microsoft.com/office/drawing/2014/main" id="{3B5DE7CC-BD3E-49D8-8889-40CAE6F288B2}"/>
              </a:ext>
            </a:extLst>
          </p:cNvPr>
          <p:cNvSpPr/>
          <p:nvPr/>
        </p:nvSpPr>
        <p:spPr>
          <a:xfrm>
            <a:off x="10596009" y="1581027"/>
            <a:ext cx="150660" cy="1142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7" name="Elipse 96">
            <a:extLst>
              <a:ext uri="{FF2B5EF4-FFF2-40B4-BE49-F238E27FC236}">
                <a16:creationId xmlns:a16="http://schemas.microsoft.com/office/drawing/2014/main" id="{00CDBBCA-3FD6-4055-BA21-0895B811471E}"/>
              </a:ext>
            </a:extLst>
          </p:cNvPr>
          <p:cNvSpPr/>
          <p:nvPr/>
        </p:nvSpPr>
        <p:spPr>
          <a:xfrm>
            <a:off x="10370751" y="987751"/>
            <a:ext cx="150660" cy="1142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8" name="Elipse 97">
            <a:extLst>
              <a:ext uri="{FF2B5EF4-FFF2-40B4-BE49-F238E27FC236}">
                <a16:creationId xmlns:a16="http://schemas.microsoft.com/office/drawing/2014/main" id="{2443A849-2BFE-451A-9FBD-E7EC501A00AD}"/>
              </a:ext>
            </a:extLst>
          </p:cNvPr>
          <p:cNvSpPr/>
          <p:nvPr/>
        </p:nvSpPr>
        <p:spPr>
          <a:xfrm>
            <a:off x="11017817" y="1995830"/>
            <a:ext cx="150660" cy="1142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9" name="Elipse 98">
            <a:extLst>
              <a:ext uri="{FF2B5EF4-FFF2-40B4-BE49-F238E27FC236}">
                <a16:creationId xmlns:a16="http://schemas.microsoft.com/office/drawing/2014/main" id="{A7D32CA5-8DFF-4C1A-A8AB-B92F6345A02F}"/>
              </a:ext>
            </a:extLst>
          </p:cNvPr>
          <p:cNvSpPr/>
          <p:nvPr/>
        </p:nvSpPr>
        <p:spPr>
          <a:xfrm>
            <a:off x="11285293" y="1295949"/>
            <a:ext cx="150660" cy="1142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0" name="Elipse 99">
            <a:extLst>
              <a:ext uri="{FF2B5EF4-FFF2-40B4-BE49-F238E27FC236}">
                <a16:creationId xmlns:a16="http://schemas.microsoft.com/office/drawing/2014/main" id="{06867D4E-FFAA-41A4-8A28-E237AF2977EC}"/>
              </a:ext>
            </a:extLst>
          </p:cNvPr>
          <p:cNvSpPr/>
          <p:nvPr/>
        </p:nvSpPr>
        <p:spPr>
          <a:xfrm>
            <a:off x="11132094" y="1676176"/>
            <a:ext cx="150660" cy="1142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1" name="Paralelogramo 100">
            <a:extLst>
              <a:ext uri="{FF2B5EF4-FFF2-40B4-BE49-F238E27FC236}">
                <a16:creationId xmlns:a16="http://schemas.microsoft.com/office/drawing/2014/main" id="{5BD71865-D68E-4559-902F-AFFC344880AA}"/>
              </a:ext>
            </a:extLst>
          </p:cNvPr>
          <p:cNvSpPr/>
          <p:nvPr/>
        </p:nvSpPr>
        <p:spPr>
          <a:xfrm>
            <a:off x="8352114" y="3021215"/>
            <a:ext cx="3630722" cy="1235814"/>
          </a:xfrm>
          <a:prstGeom prst="parallelogram">
            <a:avLst>
              <a:gd name="adj" fmla="val 108464"/>
            </a:avLst>
          </a:prstGeom>
          <a:solidFill>
            <a:schemeClr val="accent1">
              <a:lumMod val="60000"/>
              <a:lumOff val="40000"/>
              <a:alpha val="53000"/>
            </a:schemeClr>
          </a:solidFill>
          <a:ln>
            <a:solidFill>
              <a:schemeClr val="tx1">
                <a:alpha val="6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2" name="CaixaDeTexto 101">
                <a:extLst>
                  <a:ext uri="{FF2B5EF4-FFF2-40B4-BE49-F238E27FC236}">
                    <a16:creationId xmlns:a16="http://schemas.microsoft.com/office/drawing/2014/main" id="{D0C61A52-1CC0-4A74-8F30-1045C9E1C3D3}"/>
                  </a:ext>
                </a:extLst>
              </p:cNvPr>
              <p:cNvSpPr txBox="1"/>
              <p:nvPr/>
            </p:nvSpPr>
            <p:spPr>
              <a:xfrm>
                <a:off x="7788115" y="3982851"/>
                <a:ext cx="38258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pt-BR" sz="2400" dirty="0"/>
              </a:p>
            </p:txBody>
          </p:sp>
        </mc:Choice>
        <mc:Fallback>
          <p:sp>
            <p:nvSpPr>
              <p:cNvPr id="102" name="CaixaDeTexto 101">
                <a:extLst>
                  <a:ext uri="{FF2B5EF4-FFF2-40B4-BE49-F238E27FC236}">
                    <a16:creationId xmlns:a16="http://schemas.microsoft.com/office/drawing/2014/main" id="{D0C61A52-1CC0-4A74-8F30-1045C9E1C3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8115" y="3982851"/>
                <a:ext cx="382588" cy="461665"/>
              </a:xfrm>
              <a:prstGeom prst="rect">
                <a:avLst/>
              </a:prstGeom>
              <a:blipFill>
                <a:blip r:embed="rId5"/>
                <a:stretch>
                  <a:fillRect r="-645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3" name="Conector reto 102">
            <a:extLst>
              <a:ext uri="{FF2B5EF4-FFF2-40B4-BE49-F238E27FC236}">
                <a16:creationId xmlns:a16="http://schemas.microsoft.com/office/drawing/2014/main" id="{8E1EE6A3-B894-40DD-ACE7-3823E9583A64}"/>
              </a:ext>
            </a:extLst>
          </p:cNvPr>
          <p:cNvCxnSpPr>
            <a:cxnSpLocks/>
          </p:cNvCxnSpPr>
          <p:nvPr/>
        </p:nvCxnSpPr>
        <p:spPr>
          <a:xfrm flipV="1">
            <a:off x="8228686" y="4251805"/>
            <a:ext cx="241909" cy="236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Conector de Seta Reta 128">
            <a:extLst>
              <a:ext uri="{FF2B5EF4-FFF2-40B4-BE49-F238E27FC236}">
                <a16:creationId xmlns:a16="http://schemas.microsoft.com/office/drawing/2014/main" id="{72291021-A27F-4B82-97F1-D0BB33619549}"/>
              </a:ext>
            </a:extLst>
          </p:cNvPr>
          <p:cNvCxnSpPr>
            <a:cxnSpLocks/>
          </p:cNvCxnSpPr>
          <p:nvPr/>
        </p:nvCxnSpPr>
        <p:spPr>
          <a:xfrm flipH="1" flipV="1">
            <a:off x="3853528" y="490355"/>
            <a:ext cx="328788" cy="51891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Conector de Seta Reta 130">
            <a:extLst>
              <a:ext uri="{FF2B5EF4-FFF2-40B4-BE49-F238E27FC236}">
                <a16:creationId xmlns:a16="http://schemas.microsoft.com/office/drawing/2014/main" id="{2E91CFE8-6820-4955-AF01-625A524B351E}"/>
              </a:ext>
            </a:extLst>
          </p:cNvPr>
          <p:cNvCxnSpPr>
            <a:cxnSpLocks/>
          </p:cNvCxnSpPr>
          <p:nvPr/>
        </p:nvCxnSpPr>
        <p:spPr>
          <a:xfrm flipH="1" flipV="1">
            <a:off x="11012878" y="571025"/>
            <a:ext cx="328788" cy="51891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3F1AA32C-703A-45D9-995A-B7CF52D37F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5CF5-DD80-4FB2-8D05-C9155122F025}" type="slidenum">
              <a:rPr lang="pt-BR" smtClean="0"/>
              <a:t>106</a:t>
            </a:fld>
            <a:endParaRPr lang="pt-B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4" name="CaixaDeTexto 73">
                <a:extLst>
                  <a:ext uri="{FF2B5EF4-FFF2-40B4-BE49-F238E27FC236}">
                    <a16:creationId xmlns:a16="http://schemas.microsoft.com/office/drawing/2014/main" id="{24B2F71A-FF39-4D6C-93B1-441EB7C8B2DB}"/>
                  </a:ext>
                </a:extLst>
              </p:cNvPr>
              <p:cNvSpPr txBox="1"/>
              <p:nvPr/>
            </p:nvSpPr>
            <p:spPr>
              <a:xfrm>
                <a:off x="3974713" y="465896"/>
                <a:ext cx="623797" cy="3767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pt-BR" sz="1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1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𝑭</m:t>
                              </m:r>
                            </m:e>
                          </m:acc>
                        </m:e>
                        <m:sub>
                          <m:r>
                            <a:rPr lang="pt-BR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>
          <p:sp>
            <p:nvSpPr>
              <p:cNvPr id="74" name="CaixaDeTexto 73">
                <a:extLst>
                  <a:ext uri="{FF2B5EF4-FFF2-40B4-BE49-F238E27FC236}">
                    <a16:creationId xmlns:a16="http://schemas.microsoft.com/office/drawing/2014/main" id="{24B2F71A-FF39-4D6C-93B1-441EB7C8B2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4713" y="465896"/>
                <a:ext cx="623797" cy="376770"/>
              </a:xfrm>
              <a:prstGeom prst="rect">
                <a:avLst/>
              </a:prstGeom>
              <a:blipFill>
                <a:blip r:embed="rId6"/>
                <a:stretch>
                  <a:fillRect t="-1613" r="-12745" b="-161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5" name="CaixaDeTexto 74">
                <a:extLst>
                  <a:ext uri="{FF2B5EF4-FFF2-40B4-BE49-F238E27FC236}">
                    <a16:creationId xmlns:a16="http://schemas.microsoft.com/office/drawing/2014/main" id="{AD667F46-E922-4112-BB3C-BEE371FF91CF}"/>
                  </a:ext>
                </a:extLst>
              </p:cNvPr>
              <p:cNvSpPr txBox="1"/>
              <p:nvPr/>
            </p:nvSpPr>
            <p:spPr>
              <a:xfrm>
                <a:off x="11177272" y="573351"/>
                <a:ext cx="623797" cy="3767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pt-BR" sz="1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1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𝑭</m:t>
                              </m:r>
                            </m:e>
                          </m:acc>
                        </m:e>
                        <m:sub>
                          <m:r>
                            <a:rPr lang="pt-BR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>
          <p:sp>
            <p:nvSpPr>
              <p:cNvPr id="75" name="CaixaDeTexto 74">
                <a:extLst>
                  <a:ext uri="{FF2B5EF4-FFF2-40B4-BE49-F238E27FC236}">
                    <a16:creationId xmlns:a16="http://schemas.microsoft.com/office/drawing/2014/main" id="{AD667F46-E922-4112-BB3C-BEE371FF91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77272" y="573351"/>
                <a:ext cx="623797" cy="376770"/>
              </a:xfrm>
              <a:prstGeom prst="rect">
                <a:avLst/>
              </a:prstGeom>
              <a:blipFill>
                <a:blip r:embed="rId7"/>
                <a:stretch>
                  <a:fillRect t="-1613" r="-11765" b="-161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0" name="CaixaDeTexto 79">
            <a:extLst>
              <a:ext uri="{FF2B5EF4-FFF2-40B4-BE49-F238E27FC236}">
                <a16:creationId xmlns:a16="http://schemas.microsoft.com/office/drawing/2014/main" id="{19B9E492-096B-4E43-892C-B6428977749E}"/>
              </a:ext>
            </a:extLst>
          </p:cNvPr>
          <p:cNvSpPr txBox="1"/>
          <p:nvPr/>
        </p:nvSpPr>
        <p:spPr>
          <a:xfrm>
            <a:off x="7762438" y="5288320"/>
            <a:ext cx="44206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Reproduzir estes dados utilizando uma camada equivalente</a:t>
            </a:r>
          </a:p>
        </p:txBody>
      </p:sp>
      <p:sp>
        <p:nvSpPr>
          <p:cNvPr id="54" name="CaixaDeTexto 53">
            <a:extLst>
              <a:ext uri="{FF2B5EF4-FFF2-40B4-BE49-F238E27FC236}">
                <a16:creationId xmlns:a16="http://schemas.microsoft.com/office/drawing/2014/main" id="{26993181-827B-47F8-80F1-CA174AE4C14D}"/>
              </a:ext>
            </a:extLst>
          </p:cNvPr>
          <p:cNvSpPr txBox="1"/>
          <p:nvPr/>
        </p:nvSpPr>
        <p:spPr>
          <a:xfrm>
            <a:off x="195817" y="5269248"/>
            <a:ext cx="44206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Agrupando estas observações em um vetor!</a:t>
            </a:r>
          </a:p>
        </p:txBody>
      </p:sp>
      <p:cxnSp>
        <p:nvCxnSpPr>
          <p:cNvPr id="55" name="Conector de Seta Reta 54">
            <a:extLst>
              <a:ext uri="{FF2B5EF4-FFF2-40B4-BE49-F238E27FC236}">
                <a16:creationId xmlns:a16="http://schemas.microsoft.com/office/drawing/2014/main" id="{9E8A2869-2FA4-40CA-8F25-8AD31DAAABCC}"/>
              </a:ext>
            </a:extLst>
          </p:cNvPr>
          <p:cNvCxnSpPr>
            <a:cxnSpLocks/>
          </p:cNvCxnSpPr>
          <p:nvPr/>
        </p:nvCxnSpPr>
        <p:spPr>
          <a:xfrm>
            <a:off x="3695138" y="2045519"/>
            <a:ext cx="1886654" cy="218714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CaixaDeTexto 55">
            <a:extLst>
              <a:ext uri="{FF2B5EF4-FFF2-40B4-BE49-F238E27FC236}">
                <a16:creationId xmlns:a16="http://schemas.microsoft.com/office/drawing/2014/main" id="{05A19FE3-2275-4552-A1A1-86FC558867AE}"/>
              </a:ext>
            </a:extLst>
          </p:cNvPr>
          <p:cNvSpPr txBox="1"/>
          <p:nvPr/>
        </p:nvSpPr>
        <p:spPr>
          <a:xfrm>
            <a:off x="4616464" y="4585092"/>
            <a:ext cx="29228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chemeClr val="accent5">
                    <a:lumMod val="75000"/>
                  </a:schemeClr>
                </a:solidFill>
              </a:rPr>
              <a:t>Vetor de dados observados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7" name="CaixaDeTexto 56">
                <a:extLst>
                  <a:ext uri="{FF2B5EF4-FFF2-40B4-BE49-F238E27FC236}">
                    <a16:creationId xmlns:a16="http://schemas.microsoft.com/office/drawing/2014/main" id="{CB857178-2FDF-4459-ADFE-D0A7F570EA74}"/>
                  </a:ext>
                </a:extLst>
              </p:cNvPr>
              <p:cNvSpPr txBox="1"/>
              <p:nvPr/>
            </p:nvSpPr>
            <p:spPr>
              <a:xfrm>
                <a:off x="5581792" y="4196351"/>
                <a:ext cx="61645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sz="2400" i="1" smtClean="0"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</m:ctrlPr>
                        </m:sSupPr>
                        <m:e>
                          <m:r>
                            <a:rPr lang="pt-BR" sz="24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 Light" panose="020F0302020204030204" pitchFamily="34" charset="0"/>
                            </a:rPr>
                            <m:t>∆</m:t>
                          </m:r>
                          <m:r>
                            <a:rPr lang="pt-BR" sz="24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 Light" panose="020F0302020204030204" pitchFamily="34" charset="0"/>
                            </a:rPr>
                            <m:t>𝐓</m:t>
                          </m:r>
                        </m:e>
                        <m:sup>
                          <m:r>
                            <a:rPr lang="pt-BR" sz="2400" b="0" i="1" smtClean="0"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  <m:t>𝑜</m:t>
                          </m:r>
                        </m:sup>
                      </m:sSup>
                    </m:oMath>
                  </m:oMathPara>
                </a14:m>
                <a:endParaRPr lang="pt-BR" sz="2400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>
          <p:sp>
            <p:nvSpPr>
              <p:cNvPr id="57" name="CaixaDeTexto 56">
                <a:extLst>
                  <a:ext uri="{FF2B5EF4-FFF2-40B4-BE49-F238E27FC236}">
                    <a16:creationId xmlns:a16="http://schemas.microsoft.com/office/drawing/2014/main" id="{CB857178-2FDF-4459-ADFE-D0A7F570EA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1792" y="4196351"/>
                <a:ext cx="616451" cy="369332"/>
              </a:xfrm>
              <a:prstGeom prst="rect">
                <a:avLst/>
              </a:prstGeom>
              <a:blipFill>
                <a:blip r:embed="rId8"/>
                <a:stretch>
                  <a:fillRect l="-11881" r="-990" b="-655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36046345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3" name="Conector de Seta Reta 62">
            <a:extLst>
              <a:ext uri="{FF2B5EF4-FFF2-40B4-BE49-F238E27FC236}">
                <a16:creationId xmlns:a16="http://schemas.microsoft.com/office/drawing/2014/main" id="{58C36857-4B43-4DB2-8D22-1DA0B254EFE4}"/>
              </a:ext>
            </a:extLst>
          </p:cNvPr>
          <p:cNvCxnSpPr/>
          <p:nvPr/>
        </p:nvCxnSpPr>
        <p:spPr>
          <a:xfrm>
            <a:off x="657071" y="2488966"/>
            <a:ext cx="0" cy="2514087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ector de Seta Reta 63">
            <a:extLst>
              <a:ext uri="{FF2B5EF4-FFF2-40B4-BE49-F238E27FC236}">
                <a16:creationId xmlns:a16="http://schemas.microsoft.com/office/drawing/2014/main" id="{D83B72C8-460A-4A3E-BE01-55CE21073A08}"/>
              </a:ext>
            </a:extLst>
          </p:cNvPr>
          <p:cNvCxnSpPr>
            <a:cxnSpLocks/>
          </p:cNvCxnSpPr>
          <p:nvPr/>
        </p:nvCxnSpPr>
        <p:spPr>
          <a:xfrm>
            <a:off x="657071" y="2488966"/>
            <a:ext cx="3314325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ector de Seta Reta 64">
            <a:extLst>
              <a:ext uri="{FF2B5EF4-FFF2-40B4-BE49-F238E27FC236}">
                <a16:creationId xmlns:a16="http://schemas.microsoft.com/office/drawing/2014/main" id="{439678E2-3CB1-4B46-9328-E7F53104CD5A}"/>
              </a:ext>
            </a:extLst>
          </p:cNvPr>
          <p:cNvCxnSpPr>
            <a:cxnSpLocks/>
          </p:cNvCxnSpPr>
          <p:nvPr/>
        </p:nvCxnSpPr>
        <p:spPr>
          <a:xfrm flipV="1">
            <a:off x="657069" y="897496"/>
            <a:ext cx="1808927" cy="159147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CaixaDeTexto 65">
            <a:extLst>
              <a:ext uri="{FF2B5EF4-FFF2-40B4-BE49-F238E27FC236}">
                <a16:creationId xmlns:a16="http://schemas.microsoft.com/office/drawing/2014/main" id="{4C62B418-D991-460A-8375-0EEA13119B15}"/>
              </a:ext>
            </a:extLst>
          </p:cNvPr>
          <p:cNvSpPr txBox="1"/>
          <p:nvPr/>
        </p:nvSpPr>
        <p:spPr>
          <a:xfrm>
            <a:off x="2022497" y="541394"/>
            <a:ext cx="317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/>
              <a:t>x</a:t>
            </a:r>
          </a:p>
        </p:txBody>
      </p:sp>
      <p:sp>
        <p:nvSpPr>
          <p:cNvPr id="67" name="CaixaDeTexto 66">
            <a:extLst>
              <a:ext uri="{FF2B5EF4-FFF2-40B4-BE49-F238E27FC236}">
                <a16:creationId xmlns:a16="http://schemas.microsoft.com/office/drawing/2014/main" id="{82C0973E-A406-4F1B-8D07-F4E8AFEA4ED6}"/>
              </a:ext>
            </a:extLst>
          </p:cNvPr>
          <p:cNvSpPr txBox="1"/>
          <p:nvPr/>
        </p:nvSpPr>
        <p:spPr>
          <a:xfrm>
            <a:off x="3775876" y="2488549"/>
            <a:ext cx="3241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/>
              <a:t>y</a:t>
            </a:r>
          </a:p>
        </p:txBody>
      </p:sp>
      <p:sp>
        <p:nvSpPr>
          <p:cNvPr id="68" name="CaixaDeTexto 67">
            <a:extLst>
              <a:ext uri="{FF2B5EF4-FFF2-40B4-BE49-F238E27FC236}">
                <a16:creationId xmlns:a16="http://schemas.microsoft.com/office/drawing/2014/main" id="{990A4754-B0A2-450E-AC2B-1654DBCF6BBA}"/>
              </a:ext>
            </a:extLst>
          </p:cNvPr>
          <p:cNvSpPr txBox="1"/>
          <p:nvPr/>
        </p:nvSpPr>
        <p:spPr>
          <a:xfrm>
            <a:off x="336496" y="4772220"/>
            <a:ext cx="3064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/>
              <a:t>z</a:t>
            </a:r>
          </a:p>
        </p:txBody>
      </p:sp>
      <p:sp>
        <p:nvSpPr>
          <p:cNvPr id="69" name="Elipse 68">
            <a:extLst>
              <a:ext uri="{FF2B5EF4-FFF2-40B4-BE49-F238E27FC236}">
                <a16:creationId xmlns:a16="http://schemas.microsoft.com/office/drawing/2014/main" id="{89D2923F-A4FF-4487-99EA-A6E94FA22CAE}"/>
              </a:ext>
            </a:extLst>
          </p:cNvPr>
          <p:cNvSpPr/>
          <p:nvPr/>
        </p:nvSpPr>
        <p:spPr>
          <a:xfrm>
            <a:off x="2315336" y="1748052"/>
            <a:ext cx="150660" cy="1142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1" name="Elipse 70">
            <a:extLst>
              <a:ext uri="{FF2B5EF4-FFF2-40B4-BE49-F238E27FC236}">
                <a16:creationId xmlns:a16="http://schemas.microsoft.com/office/drawing/2014/main" id="{B5A92F0B-B689-4F31-B623-CD486D1873D3}"/>
              </a:ext>
            </a:extLst>
          </p:cNvPr>
          <p:cNvSpPr/>
          <p:nvPr/>
        </p:nvSpPr>
        <p:spPr>
          <a:xfrm>
            <a:off x="1561532" y="2059844"/>
            <a:ext cx="150660" cy="1142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2" name="Elipse 71">
            <a:extLst>
              <a:ext uri="{FF2B5EF4-FFF2-40B4-BE49-F238E27FC236}">
                <a16:creationId xmlns:a16="http://schemas.microsoft.com/office/drawing/2014/main" id="{2730B38C-67C7-482C-BCC6-369DF28575EF}"/>
              </a:ext>
            </a:extLst>
          </p:cNvPr>
          <p:cNvSpPr/>
          <p:nvPr/>
        </p:nvSpPr>
        <p:spPr>
          <a:xfrm>
            <a:off x="1871837" y="1693231"/>
            <a:ext cx="150660" cy="1142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3" name="Elipse 72">
            <a:extLst>
              <a:ext uri="{FF2B5EF4-FFF2-40B4-BE49-F238E27FC236}">
                <a16:creationId xmlns:a16="http://schemas.microsoft.com/office/drawing/2014/main" id="{F6D15744-DDD8-4185-B7FA-BFD3778AD1A3}"/>
              </a:ext>
            </a:extLst>
          </p:cNvPr>
          <p:cNvSpPr/>
          <p:nvPr/>
        </p:nvSpPr>
        <p:spPr>
          <a:xfrm>
            <a:off x="2141142" y="2087722"/>
            <a:ext cx="150660" cy="1142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4" name="Elipse 73">
            <a:extLst>
              <a:ext uri="{FF2B5EF4-FFF2-40B4-BE49-F238E27FC236}">
                <a16:creationId xmlns:a16="http://schemas.microsoft.com/office/drawing/2014/main" id="{B47B896B-9EEB-42C3-BE9E-FD222875A731}"/>
              </a:ext>
            </a:extLst>
          </p:cNvPr>
          <p:cNvSpPr/>
          <p:nvPr/>
        </p:nvSpPr>
        <p:spPr>
          <a:xfrm>
            <a:off x="2163573" y="1372428"/>
            <a:ext cx="150660" cy="1142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5" name="Elipse 74">
            <a:extLst>
              <a:ext uri="{FF2B5EF4-FFF2-40B4-BE49-F238E27FC236}">
                <a16:creationId xmlns:a16="http://schemas.microsoft.com/office/drawing/2014/main" id="{646BCA84-6FA3-42F1-A058-5070B194FAF4}"/>
              </a:ext>
            </a:extLst>
          </p:cNvPr>
          <p:cNvSpPr/>
          <p:nvPr/>
        </p:nvSpPr>
        <p:spPr>
          <a:xfrm>
            <a:off x="2615192" y="1381068"/>
            <a:ext cx="150660" cy="1142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6" name="Elipse 75">
            <a:extLst>
              <a:ext uri="{FF2B5EF4-FFF2-40B4-BE49-F238E27FC236}">
                <a16:creationId xmlns:a16="http://schemas.microsoft.com/office/drawing/2014/main" id="{BA85013D-E3A4-438F-9809-75855DA114C4}"/>
              </a:ext>
            </a:extLst>
          </p:cNvPr>
          <p:cNvSpPr/>
          <p:nvPr/>
        </p:nvSpPr>
        <p:spPr>
          <a:xfrm>
            <a:off x="2722323" y="2096189"/>
            <a:ext cx="150660" cy="1142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7" name="Elipse 76">
            <a:extLst>
              <a:ext uri="{FF2B5EF4-FFF2-40B4-BE49-F238E27FC236}">
                <a16:creationId xmlns:a16="http://schemas.microsoft.com/office/drawing/2014/main" id="{6E96DCCE-91ED-4913-B19A-36ACA6DF12CD}"/>
              </a:ext>
            </a:extLst>
          </p:cNvPr>
          <p:cNvSpPr/>
          <p:nvPr/>
        </p:nvSpPr>
        <p:spPr>
          <a:xfrm>
            <a:off x="2915049" y="1623230"/>
            <a:ext cx="150660" cy="1142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8" name="Elipse 77">
            <a:extLst>
              <a:ext uri="{FF2B5EF4-FFF2-40B4-BE49-F238E27FC236}">
                <a16:creationId xmlns:a16="http://schemas.microsoft.com/office/drawing/2014/main" id="{AF8E0A1F-6FD1-4CF2-90D8-9F466115C67F}"/>
              </a:ext>
            </a:extLst>
          </p:cNvPr>
          <p:cNvSpPr/>
          <p:nvPr/>
        </p:nvSpPr>
        <p:spPr>
          <a:xfrm>
            <a:off x="2689791" y="1029954"/>
            <a:ext cx="150660" cy="1142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9" name="Elipse 78">
            <a:extLst>
              <a:ext uri="{FF2B5EF4-FFF2-40B4-BE49-F238E27FC236}">
                <a16:creationId xmlns:a16="http://schemas.microsoft.com/office/drawing/2014/main" id="{8BB9EA8C-24EC-4D50-ACE9-C04A6B316A6B}"/>
              </a:ext>
            </a:extLst>
          </p:cNvPr>
          <p:cNvSpPr/>
          <p:nvPr/>
        </p:nvSpPr>
        <p:spPr>
          <a:xfrm>
            <a:off x="3336857" y="2038033"/>
            <a:ext cx="150660" cy="1142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0" name="Elipse 79">
            <a:extLst>
              <a:ext uri="{FF2B5EF4-FFF2-40B4-BE49-F238E27FC236}">
                <a16:creationId xmlns:a16="http://schemas.microsoft.com/office/drawing/2014/main" id="{73C07961-CE5A-47EC-A748-ECD1F7D368A8}"/>
              </a:ext>
            </a:extLst>
          </p:cNvPr>
          <p:cNvSpPr/>
          <p:nvPr/>
        </p:nvSpPr>
        <p:spPr>
          <a:xfrm>
            <a:off x="3604333" y="1338152"/>
            <a:ext cx="150660" cy="1142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1" name="Elipse 80">
            <a:extLst>
              <a:ext uri="{FF2B5EF4-FFF2-40B4-BE49-F238E27FC236}">
                <a16:creationId xmlns:a16="http://schemas.microsoft.com/office/drawing/2014/main" id="{71D39919-1BCB-462C-8A87-E724601EB67A}"/>
              </a:ext>
            </a:extLst>
          </p:cNvPr>
          <p:cNvSpPr/>
          <p:nvPr/>
        </p:nvSpPr>
        <p:spPr>
          <a:xfrm>
            <a:off x="3451134" y="1718379"/>
            <a:ext cx="150660" cy="1142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3" name="CaixaDeTexto 82">
            <a:extLst>
              <a:ext uri="{FF2B5EF4-FFF2-40B4-BE49-F238E27FC236}">
                <a16:creationId xmlns:a16="http://schemas.microsoft.com/office/drawing/2014/main" id="{12AA44C5-F197-444C-A87E-CB0B64D3053B}"/>
              </a:ext>
            </a:extLst>
          </p:cNvPr>
          <p:cNvSpPr txBox="1"/>
          <p:nvPr/>
        </p:nvSpPr>
        <p:spPr>
          <a:xfrm>
            <a:off x="414009" y="65545"/>
            <a:ext cx="29228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Camada equivalente</a:t>
            </a:r>
          </a:p>
        </p:txBody>
      </p:sp>
      <p:sp>
        <p:nvSpPr>
          <p:cNvPr id="84" name="Paralelogramo 83">
            <a:extLst>
              <a:ext uri="{FF2B5EF4-FFF2-40B4-BE49-F238E27FC236}">
                <a16:creationId xmlns:a16="http://schemas.microsoft.com/office/drawing/2014/main" id="{AEB74AE8-A37C-48CD-9A43-8752FEC788F0}"/>
              </a:ext>
            </a:extLst>
          </p:cNvPr>
          <p:cNvSpPr/>
          <p:nvPr/>
        </p:nvSpPr>
        <p:spPr>
          <a:xfrm>
            <a:off x="671154" y="3063418"/>
            <a:ext cx="3630722" cy="1235814"/>
          </a:xfrm>
          <a:prstGeom prst="parallelogram">
            <a:avLst>
              <a:gd name="adj" fmla="val 108464"/>
            </a:avLst>
          </a:prstGeom>
          <a:solidFill>
            <a:schemeClr val="accent1">
              <a:lumMod val="60000"/>
              <a:lumOff val="40000"/>
              <a:alpha val="53000"/>
            </a:schemeClr>
          </a:solidFill>
          <a:ln>
            <a:solidFill>
              <a:schemeClr val="tx1">
                <a:alpha val="6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CaixaDeTexto 123">
                <a:extLst>
                  <a:ext uri="{FF2B5EF4-FFF2-40B4-BE49-F238E27FC236}">
                    <a16:creationId xmlns:a16="http://schemas.microsoft.com/office/drawing/2014/main" id="{4B313AB2-3D6E-4121-B0D1-AA094185DC52}"/>
                  </a:ext>
                </a:extLst>
              </p:cNvPr>
              <p:cNvSpPr txBox="1"/>
              <p:nvPr/>
            </p:nvSpPr>
            <p:spPr>
              <a:xfrm>
                <a:off x="107155" y="4025054"/>
                <a:ext cx="38258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124" name="CaixaDeTexto 123">
                <a:extLst>
                  <a:ext uri="{FF2B5EF4-FFF2-40B4-BE49-F238E27FC236}">
                    <a16:creationId xmlns:a16="http://schemas.microsoft.com/office/drawing/2014/main" id="{4B313AB2-3D6E-4121-B0D1-AA094185DC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155" y="4025054"/>
                <a:ext cx="382588" cy="461665"/>
              </a:xfrm>
              <a:prstGeom prst="rect">
                <a:avLst/>
              </a:prstGeom>
              <a:blipFill>
                <a:blip r:embed="rId2"/>
                <a:stretch>
                  <a:fillRect r="-645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5" name="Conector reto 124">
            <a:extLst>
              <a:ext uri="{FF2B5EF4-FFF2-40B4-BE49-F238E27FC236}">
                <a16:creationId xmlns:a16="http://schemas.microsoft.com/office/drawing/2014/main" id="{5533E8C5-3C9C-4ECA-8A69-1AE90BEB0BED}"/>
              </a:ext>
            </a:extLst>
          </p:cNvPr>
          <p:cNvCxnSpPr>
            <a:cxnSpLocks/>
          </p:cNvCxnSpPr>
          <p:nvPr/>
        </p:nvCxnSpPr>
        <p:spPr>
          <a:xfrm flipV="1">
            <a:off x="547726" y="4294008"/>
            <a:ext cx="241909" cy="236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CaixaDeTexto 61">
                <a:extLst>
                  <a:ext uri="{FF2B5EF4-FFF2-40B4-BE49-F238E27FC236}">
                    <a16:creationId xmlns:a16="http://schemas.microsoft.com/office/drawing/2014/main" id="{BFDC984B-7984-4733-9D8A-70FF6BE78AA1}"/>
                  </a:ext>
                </a:extLst>
              </p:cNvPr>
              <p:cNvSpPr txBox="1"/>
              <p:nvPr/>
            </p:nvSpPr>
            <p:spPr>
              <a:xfrm>
                <a:off x="2964682" y="1119318"/>
                <a:ext cx="387591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sz="2400" i="1" smtClean="0"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</m:ctrlPr>
                        </m:sSup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 Light" panose="020F0302020204030204" pitchFamily="34" charset="0"/>
                            </a:rPr>
                            <m:t>∆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 Light" panose="020F0302020204030204" pitchFamily="34" charset="0"/>
                            </a:rPr>
                            <m:t>𝑇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pt-BR" sz="2400" b="0" i="0" smtClean="0"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  <m:t>p</m:t>
                          </m:r>
                        </m:sup>
                      </m:sSup>
                    </m:oMath>
                  </m:oMathPara>
                </a14:m>
                <a:endParaRPr lang="pt-BR" sz="2400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62" name="CaixaDeTexto 61">
                <a:extLst>
                  <a:ext uri="{FF2B5EF4-FFF2-40B4-BE49-F238E27FC236}">
                    <a16:creationId xmlns:a16="http://schemas.microsoft.com/office/drawing/2014/main" id="{BFDC984B-7984-4733-9D8A-70FF6BE78A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4682" y="1119318"/>
                <a:ext cx="387591" cy="369332"/>
              </a:xfrm>
              <a:prstGeom prst="rect">
                <a:avLst/>
              </a:prstGeom>
              <a:blipFill>
                <a:blip r:embed="rId7"/>
                <a:stretch>
                  <a:fillRect l="-26563" r="-56250" b="-6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6" name="Conector de Seta Reta 85">
            <a:extLst>
              <a:ext uri="{FF2B5EF4-FFF2-40B4-BE49-F238E27FC236}">
                <a16:creationId xmlns:a16="http://schemas.microsoft.com/office/drawing/2014/main" id="{9FA0B5AA-E784-4533-9B92-94B2AA479BE9}"/>
              </a:ext>
            </a:extLst>
          </p:cNvPr>
          <p:cNvCxnSpPr>
            <a:cxnSpLocks/>
          </p:cNvCxnSpPr>
          <p:nvPr/>
        </p:nvCxnSpPr>
        <p:spPr>
          <a:xfrm flipH="1" flipV="1">
            <a:off x="3853528" y="490355"/>
            <a:ext cx="328788" cy="51891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8460CDF2-48FA-4840-9C97-77E3D0AC0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5CF5-DD80-4FB2-8D05-C9155122F025}" type="slidenum">
              <a:rPr lang="pt-BR" smtClean="0"/>
              <a:t>107</a:t>
            </a:fld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CaixaDeTexto 91">
                <a:extLst>
                  <a:ext uri="{FF2B5EF4-FFF2-40B4-BE49-F238E27FC236}">
                    <a16:creationId xmlns:a16="http://schemas.microsoft.com/office/drawing/2014/main" id="{49181DCE-762A-4F50-AF16-C24134350A30}"/>
                  </a:ext>
                </a:extLst>
              </p:cNvPr>
              <p:cNvSpPr txBox="1"/>
              <p:nvPr/>
            </p:nvSpPr>
            <p:spPr>
              <a:xfrm>
                <a:off x="3974713" y="465896"/>
                <a:ext cx="623797" cy="3767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pt-BR" sz="1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1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𝑭</m:t>
                              </m:r>
                            </m:e>
                          </m:acc>
                        </m:e>
                        <m:sub>
                          <m:r>
                            <a:rPr lang="pt-BR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92" name="CaixaDeTexto 91">
                <a:extLst>
                  <a:ext uri="{FF2B5EF4-FFF2-40B4-BE49-F238E27FC236}">
                    <a16:creationId xmlns:a16="http://schemas.microsoft.com/office/drawing/2014/main" id="{49181DCE-762A-4F50-AF16-C24134350A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4713" y="465896"/>
                <a:ext cx="623797" cy="376770"/>
              </a:xfrm>
              <a:prstGeom prst="rect">
                <a:avLst/>
              </a:prstGeom>
              <a:blipFill>
                <a:blip r:embed="rId9"/>
                <a:stretch>
                  <a:fillRect t="-1613" r="-12745" b="-161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4980848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3" name="Conector de Seta Reta 62">
            <a:extLst>
              <a:ext uri="{FF2B5EF4-FFF2-40B4-BE49-F238E27FC236}">
                <a16:creationId xmlns:a16="http://schemas.microsoft.com/office/drawing/2014/main" id="{58C36857-4B43-4DB2-8D22-1DA0B254EFE4}"/>
              </a:ext>
            </a:extLst>
          </p:cNvPr>
          <p:cNvCxnSpPr/>
          <p:nvPr/>
        </p:nvCxnSpPr>
        <p:spPr>
          <a:xfrm>
            <a:off x="657071" y="2488966"/>
            <a:ext cx="0" cy="2514087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ector de Seta Reta 63">
            <a:extLst>
              <a:ext uri="{FF2B5EF4-FFF2-40B4-BE49-F238E27FC236}">
                <a16:creationId xmlns:a16="http://schemas.microsoft.com/office/drawing/2014/main" id="{D83B72C8-460A-4A3E-BE01-55CE21073A08}"/>
              </a:ext>
            </a:extLst>
          </p:cNvPr>
          <p:cNvCxnSpPr>
            <a:cxnSpLocks/>
          </p:cNvCxnSpPr>
          <p:nvPr/>
        </p:nvCxnSpPr>
        <p:spPr>
          <a:xfrm>
            <a:off x="657071" y="2488966"/>
            <a:ext cx="3314325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ector de Seta Reta 64">
            <a:extLst>
              <a:ext uri="{FF2B5EF4-FFF2-40B4-BE49-F238E27FC236}">
                <a16:creationId xmlns:a16="http://schemas.microsoft.com/office/drawing/2014/main" id="{439678E2-3CB1-4B46-9328-E7F53104CD5A}"/>
              </a:ext>
            </a:extLst>
          </p:cNvPr>
          <p:cNvCxnSpPr>
            <a:cxnSpLocks/>
          </p:cNvCxnSpPr>
          <p:nvPr/>
        </p:nvCxnSpPr>
        <p:spPr>
          <a:xfrm flipV="1">
            <a:off x="657069" y="897496"/>
            <a:ext cx="1808927" cy="159147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CaixaDeTexto 65">
            <a:extLst>
              <a:ext uri="{FF2B5EF4-FFF2-40B4-BE49-F238E27FC236}">
                <a16:creationId xmlns:a16="http://schemas.microsoft.com/office/drawing/2014/main" id="{4C62B418-D991-460A-8375-0EEA13119B15}"/>
              </a:ext>
            </a:extLst>
          </p:cNvPr>
          <p:cNvSpPr txBox="1"/>
          <p:nvPr/>
        </p:nvSpPr>
        <p:spPr>
          <a:xfrm>
            <a:off x="2022497" y="541394"/>
            <a:ext cx="317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/>
              <a:t>x</a:t>
            </a:r>
          </a:p>
        </p:txBody>
      </p:sp>
      <p:sp>
        <p:nvSpPr>
          <p:cNvPr id="67" name="CaixaDeTexto 66">
            <a:extLst>
              <a:ext uri="{FF2B5EF4-FFF2-40B4-BE49-F238E27FC236}">
                <a16:creationId xmlns:a16="http://schemas.microsoft.com/office/drawing/2014/main" id="{82C0973E-A406-4F1B-8D07-F4E8AFEA4ED6}"/>
              </a:ext>
            </a:extLst>
          </p:cNvPr>
          <p:cNvSpPr txBox="1"/>
          <p:nvPr/>
        </p:nvSpPr>
        <p:spPr>
          <a:xfrm>
            <a:off x="3775876" y="2488549"/>
            <a:ext cx="3241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/>
              <a:t>y</a:t>
            </a:r>
          </a:p>
        </p:txBody>
      </p:sp>
      <p:sp>
        <p:nvSpPr>
          <p:cNvPr id="68" name="CaixaDeTexto 67">
            <a:extLst>
              <a:ext uri="{FF2B5EF4-FFF2-40B4-BE49-F238E27FC236}">
                <a16:creationId xmlns:a16="http://schemas.microsoft.com/office/drawing/2014/main" id="{990A4754-B0A2-450E-AC2B-1654DBCF6BBA}"/>
              </a:ext>
            </a:extLst>
          </p:cNvPr>
          <p:cNvSpPr txBox="1"/>
          <p:nvPr/>
        </p:nvSpPr>
        <p:spPr>
          <a:xfrm>
            <a:off x="336496" y="4772220"/>
            <a:ext cx="3064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/>
              <a:t>z</a:t>
            </a:r>
          </a:p>
        </p:txBody>
      </p:sp>
      <p:sp>
        <p:nvSpPr>
          <p:cNvPr id="69" name="Elipse 68">
            <a:extLst>
              <a:ext uri="{FF2B5EF4-FFF2-40B4-BE49-F238E27FC236}">
                <a16:creationId xmlns:a16="http://schemas.microsoft.com/office/drawing/2014/main" id="{89D2923F-A4FF-4487-99EA-A6E94FA22CAE}"/>
              </a:ext>
            </a:extLst>
          </p:cNvPr>
          <p:cNvSpPr/>
          <p:nvPr/>
        </p:nvSpPr>
        <p:spPr>
          <a:xfrm>
            <a:off x="2315336" y="1748052"/>
            <a:ext cx="150660" cy="1142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1" name="Elipse 70">
            <a:extLst>
              <a:ext uri="{FF2B5EF4-FFF2-40B4-BE49-F238E27FC236}">
                <a16:creationId xmlns:a16="http://schemas.microsoft.com/office/drawing/2014/main" id="{B5A92F0B-B689-4F31-B623-CD486D1873D3}"/>
              </a:ext>
            </a:extLst>
          </p:cNvPr>
          <p:cNvSpPr/>
          <p:nvPr/>
        </p:nvSpPr>
        <p:spPr>
          <a:xfrm>
            <a:off x="1561532" y="2059844"/>
            <a:ext cx="150660" cy="1142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2" name="Elipse 71">
            <a:extLst>
              <a:ext uri="{FF2B5EF4-FFF2-40B4-BE49-F238E27FC236}">
                <a16:creationId xmlns:a16="http://schemas.microsoft.com/office/drawing/2014/main" id="{2730B38C-67C7-482C-BCC6-369DF28575EF}"/>
              </a:ext>
            </a:extLst>
          </p:cNvPr>
          <p:cNvSpPr/>
          <p:nvPr/>
        </p:nvSpPr>
        <p:spPr>
          <a:xfrm>
            <a:off x="1871837" y="1693231"/>
            <a:ext cx="150660" cy="1142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3" name="Elipse 72">
            <a:extLst>
              <a:ext uri="{FF2B5EF4-FFF2-40B4-BE49-F238E27FC236}">
                <a16:creationId xmlns:a16="http://schemas.microsoft.com/office/drawing/2014/main" id="{F6D15744-DDD8-4185-B7FA-BFD3778AD1A3}"/>
              </a:ext>
            </a:extLst>
          </p:cNvPr>
          <p:cNvSpPr/>
          <p:nvPr/>
        </p:nvSpPr>
        <p:spPr>
          <a:xfrm>
            <a:off x="2141142" y="2087722"/>
            <a:ext cx="150660" cy="1142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4" name="Elipse 73">
            <a:extLst>
              <a:ext uri="{FF2B5EF4-FFF2-40B4-BE49-F238E27FC236}">
                <a16:creationId xmlns:a16="http://schemas.microsoft.com/office/drawing/2014/main" id="{B47B896B-9EEB-42C3-BE9E-FD222875A731}"/>
              </a:ext>
            </a:extLst>
          </p:cNvPr>
          <p:cNvSpPr/>
          <p:nvPr/>
        </p:nvSpPr>
        <p:spPr>
          <a:xfrm>
            <a:off x="2163573" y="1372428"/>
            <a:ext cx="150660" cy="1142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5" name="Elipse 74">
            <a:extLst>
              <a:ext uri="{FF2B5EF4-FFF2-40B4-BE49-F238E27FC236}">
                <a16:creationId xmlns:a16="http://schemas.microsoft.com/office/drawing/2014/main" id="{646BCA84-6FA3-42F1-A058-5070B194FAF4}"/>
              </a:ext>
            </a:extLst>
          </p:cNvPr>
          <p:cNvSpPr/>
          <p:nvPr/>
        </p:nvSpPr>
        <p:spPr>
          <a:xfrm>
            <a:off x="2615192" y="1381068"/>
            <a:ext cx="150660" cy="1142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6" name="Elipse 75">
            <a:extLst>
              <a:ext uri="{FF2B5EF4-FFF2-40B4-BE49-F238E27FC236}">
                <a16:creationId xmlns:a16="http://schemas.microsoft.com/office/drawing/2014/main" id="{BA85013D-E3A4-438F-9809-75855DA114C4}"/>
              </a:ext>
            </a:extLst>
          </p:cNvPr>
          <p:cNvSpPr/>
          <p:nvPr/>
        </p:nvSpPr>
        <p:spPr>
          <a:xfrm>
            <a:off x="2722323" y="2096189"/>
            <a:ext cx="150660" cy="1142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7" name="Elipse 76">
            <a:extLst>
              <a:ext uri="{FF2B5EF4-FFF2-40B4-BE49-F238E27FC236}">
                <a16:creationId xmlns:a16="http://schemas.microsoft.com/office/drawing/2014/main" id="{6E96DCCE-91ED-4913-B19A-36ACA6DF12CD}"/>
              </a:ext>
            </a:extLst>
          </p:cNvPr>
          <p:cNvSpPr/>
          <p:nvPr/>
        </p:nvSpPr>
        <p:spPr>
          <a:xfrm>
            <a:off x="2915049" y="1623230"/>
            <a:ext cx="150660" cy="1142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8" name="Elipse 77">
            <a:extLst>
              <a:ext uri="{FF2B5EF4-FFF2-40B4-BE49-F238E27FC236}">
                <a16:creationId xmlns:a16="http://schemas.microsoft.com/office/drawing/2014/main" id="{AF8E0A1F-6FD1-4CF2-90D8-9F466115C67F}"/>
              </a:ext>
            </a:extLst>
          </p:cNvPr>
          <p:cNvSpPr/>
          <p:nvPr/>
        </p:nvSpPr>
        <p:spPr>
          <a:xfrm>
            <a:off x="2689791" y="1029954"/>
            <a:ext cx="150660" cy="1142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9" name="Elipse 78">
            <a:extLst>
              <a:ext uri="{FF2B5EF4-FFF2-40B4-BE49-F238E27FC236}">
                <a16:creationId xmlns:a16="http://schemas.microsoft.com/office/drawing/2014/main" id="{8BB9EA8C-24EC-4D50-ACE9-C04A6B316A6B}"/>
              </a:ext>
            </a:extLst>
          </p:cNvPr>
          <p:cNvSpPr/>
          <p:nvPr/>
        </p:nvSpPr>
        <p:spPr>
          <a:xfrm>
            <a:off x="3336857" y="2038033"/>
            <a:ext cx="150660" cy="1142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0" name="Elipse 79">
            <a:extLst>
              <a:ext uri="{FF2B5EF4-FFF2-40B4-BE49-F238E27FC236}">
                <a16:creationId xmlns:a16="http://schemas.microsoft.com/office/drawing/2014/main" id="{73C07961-CE5A-47EC-A748-ECD1F7D368A8}"/>
              </a:ext>
            </a:extLst>
          </p:cNvPr>
          <p:cNvSpPr/>
          <p:nvPr/>
        </p:nvSpPr>
        <p:spPr>
          <a:xfrm>
            <a:off x="3604333" y="1338152"/>
            <a:ext cx="150660" cy="1142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1" name="Elipse 80">
            <a:extLst>
              <a:ext uri="{FF2B5EF4-FFF2-40B4-BE49-F238E27FC236}">
                <a16:creationId xmlns:a16="http://schemas.microsoft.com/office/drawing/2014/main" id="{71D39919-1BCB-462C-8A87-E724601EB67A}"/>
              </a:ext>
            </a:extLst>
          </p:cNvPr>
          <p:cNvSpPr/>
          <p:nvPr/>
        </p:nvSpPr>
        <p:spPr>
          <a:xfrm>
            <a:off x="3451134" y="1718379"/>
            <a:ext cx="150660" cy="1142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3" name="CaixaDeTexto 82">
            <a:extLst>
              <a:ext uri="{FF2B5EF4-FFF2-40B4-BE49-F238E27FC236}">
                <a16:creationId xmlns:a16="http://schemas.microsoft.com/office/drawing/2014/main" id="{12AA44C5-F197-444C-A87E-CB0B64D3053B}"/>
              </a:ext>
            </a:extLst>
          </p:cNvPr>
          <p:cNvSpPr txBox="1"/>
          <p:nvPr/>
        </p:nvSpPr>
        <p:spPr>
          <a:xfrm>
            <a:off x="414009" y="65545"/>
            <a:ext cx="29228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Camada equivalente</a:t>
            </a:r>
          </a:p>
        </p:txBody>
      </p:sp>
      <p:sp>
        <p:nvSpPr>
          <p:cNvPr id="84" name="Paralelogramo 83">
            <a:extLst>
              <a:ext uri="{FF2B5EF4-FFF2-40B4-BE49-F238E27FC236}">
                <a16:creationId xmlns:a16="http://schemas.microsoft.com/office/drawing/2014/main" id="{AEB74AE8-A37C-48CD-9A43-8752FEC788F0}"/>
              </a:ext>
            </a:extLst>
          </p:cNvPr>
          <p:cNvSpPr/>
          <p:nvPr/>
        </p:nvSpPr>
        <p:spPr>
          <a:xfrm>
            <a:off x="671154" y="3063418"/>
            <a:ext cx="3630722" cy="1235814"/>
          </a:xfrm>
          <a:prstGeom prst="parallelogram">
            <a:avLst>
              <a:gd name="adj" fmla="val 108464"/>
            </a:avLst>
          </a:prstGeom>
          <a:solidFill>
            <a:schemeClr val="accent1">
              <a:lumMod val="60000"/>
              <a:lumOff val="40000"/>
              <a:alpha val="53000"/>
            </a:schemeClr>
          </a:solidFill>
          <a:ln>
            <a:solidFill>
              <a:schemeClr val="tx1">
                <a:alpha val="6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8" name="Elipse 87">
            <a:extLst>
              <a:ext uri="{FF2B5EF4-FFF2-40B4-BE49-F238E27FC236}">
                <a16:creationId xmlns:a16="http://schemas.microsoft.com/office/drawing/2014/main" id="{5AEF0834-2F0F-46C3-951C-D1A825E2A477}"/>
              </a:ext>
            </a:extLst>
          </p:cNvPr>
          <p:cNvSpPr/>
          <p:nvPr/>
        </p:nvSpPr>
        <p:spPr>
          <a:xfrm>
            <a:off x="1731327" y="3333417"/>
            <a:ext cx="216406" cy="2284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9" name="Elipse 88">
            <a:extLst>
              <a:ext uri="{FF2B5EF4-FFF2-40B4-BE49-F238E27FC236}">
                <a16:creationId xmlns:a16="http://schemas.microsoft.com/office/drawing/2014/main" id="{00CBEBCB-22C8-472D-B677-61EAF08D14EB}"/>
              </a:ext>
            </a:extLst>
          </p:cNvPr>
          <p:cNvSpPr/>
          <p:nvPr/>
        </p:nvSpPr>
        <p:spPr>
          <a:xfrm>
            <a:off x="1505672" y="3554840"/>
            <a:ext cx="216406" cy="2284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0" name="Elipse 89">
            <a:extLst>
              <a:ext uri="{FF2B5EF4-FFF2-40B4-BE49-F238E27FC236}">
                <a16:creationId xmlns:a16="http://schemas.microsoft.com/office/drawing/2014/main" id="{0706C68E-9B52-4703-AF01-B83E850F8AAF}"/>
              </a:ext>
            </a:extLst>
          </p:cNvPr>
          <p:cNvSpPr/>
          <p:nvPr/>
        </p:nvSpPr>
        <p:spPr>
          <a:xfrm>
            <a:off x="1280017" y="3783310"/>
            <a:ext cx="216406" cy="2284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1" name="Elipse 90">
            <a:extLst>
              <a:ext uri="{FF2B5EF4-FFF2-40B4-BE49-F238E27FC236}">
                <a16:creationId xmlns:a16="http://schemas.microsoft.com/office/drawing/2014/main" id="{57081060-8867-40EC-9E40-4ECF4240EFF5}"/>
              </a:ext>
            </a:extLst>
          </p:cNvPr>
          <p:cNvSpPr/>
          <p:nvPr/>
        </p:nvSpPr>
        <p:spPr>
          <a:xfrm>
            <a:off x="1045735" y="4011780"/>
            <a:ext cx="216406" cy="2284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3" name="Elipse 92">
            <a:extLst>
              <a:ext uri="{FF2B5EF4-FFF2-40B4-BE49-F238E27FC236}">
                <a16:creationId xmlns:a16="http://schemas.microsoft.com/office/drawing/2014/main" id="{986F23B7-DEC0-4530-A13B-5FBC30AFD7A6}"/>
              </a:ext>
            </a:extLst>
          </p:cNvPr>
          <p:cNvSpPr/>
          <p:nvPr/>
        </p:nvSpPr>
        <p:spPr>
          <a:xfrm>
            <a:off x="1962266" y="3104947"/>
            <a:ext cx="216406" cy="2284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4" name="Elipse 93">
            <a:extLst>
              <a:ext uri="{FF2B5EF4-FFF2-40B4-BE49-F238E27FC236}">
                <a16:creationId xmlns:a16="http://schemas.microsoft.com/office/drawing/2014/main" id="{1918BEDB-8CFC-4BCF-B55E-CF93A9F865E4}"/>
              </a:ext>
            </a:extLst>
          </p:cNvPr>
          <p:cNvSpPr/>
          <p:nvPr/>
        </p:nvSpPr>
        <p:spPr>
          <a:xfrm>
            <a:off x="2239459" y="3343740"/>
            <a:ext cx="216406" cy="2284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5" name="Elipse 94">
            <a:extLst>
              <a:ext uri="{FF2B5EF4-FFF2-40B4-BE49-F238E27FC236}">
                <a16:creationId xmlns:a16="http://schemas.microsoft.com/office/drawing/2014/main" id="{03F9FEFF-D06A-4B48-B83E-FB54F878FF4A}"/>
              </a:ext>
            </a:extLst>
          </p:cNvPr>
          <p:cNvSpPr/>
          <p:nvPr/>
        </p:nvSpPr>
        <p:spPr>
          <a:xfrm>
            <a:off x="2013804" y="3565163"/>
            <a:ext cx="216406" cy="2284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6" name="Elipse 95">
            <a:extLst>
              <a:ext uri="{FF2B5EF4-FFF2-40B4-BE49-F238E27FC236}">
                <a16:creationId xmlns:a16="http://schemas.microsoft.com/office/drawing/2014/main" id="{45A93D4A-D665-4AC7-80C8-E49D4A242A49}"/>
              </a:ext>
            </a:extLst>
          </p:cNvPr>
          <p:cNvSpPr/>
          <p:nvPr/>
        </p:nvSpPr>
        <p:spPr>
          <a:xfrm>
            <a:off x="1788149" y="3793633"/>
            <a:ext cx="216406" cy="2284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7" name="Elipse 96">
            <a:extLst>
              <a:ext uri="{FF2B5EF4-FFF2-40B4-BE49-F238E27FC236}">
                <a16:creationId xmlns:a16="http://schemas.microsoft.com/office/drawing/2014/main" id="{DF84E13A-523F-4D21-8601-2630EA476BFB}"/>
              </a:ext>
            </a:extLst>
          </p:cNvPr>
          <p:cNvSpPr/>
          <p:nvPr/>
        </p:nvSpPr>
        <p:spPr>
          <a:xfrm>
            <a:off x="1553867" y="4022103"/>
            <a:ext cx="216406" cy="2284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8" name="Elipse 97">
            <a:extLst>
              <a:ext uri="{FF2B5EF4-FFF2-40B4-BE49-F238E27FC236}">
                <a16:creationId xmlns:a16="http://schemas.microsoft.com/office/drawing/2014/main" id="{42BA8C8B-3167-4587-AA28-3BC44293FAA6}"/>
              </a:ext>
            </a:extLst>
          </p:cNvPr>
          <p:cNvSpPr/>
          <p:nvPr/>
        </p:nvSpPr>
        <p:spPr>
          <a:xfrm>
            <a:off x="2470398" y="3115270"/>
            <a:ext cx="216406" cy="2284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4" name="Elipse 113">
            <a:extLst>
              <a:ext uri="{FF2B5EF4-FFF2-40B4-BE49-F238E27FC236}">
                <a16:creationId xmlns:a16="http://schemas.microsoft.com/office/drawing/2014/main" id="{20F5702A-7718-447F-8593-84928CBD5338}"/>
              </a:ext>
            </a:extLst>
          </p:cNvPr>
          <p:cNvSpPr/>
          <p:nvPr/>
        </p:nvSpPr>
        <p:spPr>
          <a:xfrm>
            <a:off x="2773624" y="3343740"/>
            <a:ext cx="216406" cy="2284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5" name="Elipse 114">
            <a:extLst>
              <a:ext uri="{FF2B5EF4-FFF2-40B4-BE49-F238E27FC236}">
                <a16:creationId xmlns:a16="http://schemas.microsoft.com/office/drawing/2014/main" id="{47C60678-9C4A-4FFC-AB4D-491C10A0DB48}"/>
              </a:ext>
            </a:extLst>
          </p:cNvPr>
          <p:cNvSpPr/>
          <p:nvPr/>
        </p:nvSpPr>
        <p:spPr>
          <a:xfrm>
            <a:off x="2547969" y="3565163"/>
            <a:ext cx="216406" cy="2284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6" name="Elipse 115">
            <a:extLst>
              <a:ext uri="{FF2B5EF4-FFF2-40B4-BE49-F238E27FC236}">
                <a16:creationId xmlns:a16="http://schemas.microsoft.com/office/drawing/2014/main" id="{50562605-D48B-4B0D-A911-0E229C16E9C9}"/>
              </a:ext>
            </a:extLst>
          </p:cNvPr>
          <p:cNvSpPr/>
          <p:nvPr/>
        </p:nvSpPr>
        <p:spPr>
          <a:xfrm>
            <a:off x="2322314" y="3793633"/>
            <a:ext cx="216406" cy="2284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7" name="Elipse 116">
            <a:extLst>
              <a:ext uri="{FF2B5EF4-FFF2-40B4-BE49-F238E27FC236}">
                <a16:creationId xmlns:a16="http://schemas.microsoft.com/office/drawing/2014/main" id="{23F821F7-788F-44B9-A6D2-DC6930FBB00B}"/>
              </a:ext>
            </a:extLst>
          </p:cNvPr>
          <p:cNvSpPr/>
          <p:nvPr/>
        </p:nvSpPr>
        <p:spPr>
          <a:xfrm>
            <a:off x="2088032" y="4022103"/>
            <a:ext cx="216406" cy="2284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8" name="Elipse 117">
            <a:extLst>
              <a:ext uri="{FF2B5EF4-FFF2-40B4-BE49-F238E27FC236}">
                <a16:creationId xmlns:a16="http://schemas.microsoft.com/office/drawing/2014/main" id="{2582B14D-65BA-447A-828D-07E939764D0F}"/>
              </a:ext>
            </a:extLst>
          </p:cNvPr>
          <p:cNvSpPr/>
          <p:nvPr/>
        </p:nvSpPr>
        <p:spPr>
          <a:xfrm>
            <a:off x="3004563" y="3115270"/>
            <a:ext cx="216406" cy="2284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9" name="Elipse 118">
            <a:extLst>
              <a:ext uri="{FF2B5EF4-FFF2-40B4-BE49-F238E27FC236}">
                <a16:creationId xmlns:a16="http://schemas.microsoft.com/office/drawing/2014/main" id="{8134FD8B-162C-4E67-99A5-FE2E62A4219D}"/>
              </a:ext>
            </a:extLst>
          </p:cNvPr>
          <p:cNvSpPr/>
          <p:nvPr/>
        </p:nvSpPr>
        <p:spPr>
          <a:xfrm>
            <a:off x="3307789" y="3343740"/>
            <a:ext cx="216406" cy="2284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0" name="Elipse 119">
            <a:extLst>
              <a:ext uri="{FF2B5EF4-FFF2-40B4-BE49-F238E27FC236}">
                <a16:creationId xmlns:a16="http://schemas.microsoft.com/office/drawing/2014/main" id="{FB905121-F7C8-410E-A426-DE9AAB1BA2DB}"/>
              </a:ext>
            </a:extLst>
          </p:cNvPr>
          <p:cNvSpPr/>
          <p:nvPr/>
        </p:nvSpPr>
        <p:spPr>
          <a:xfrm>
            <a:off x="3082134" y="3565163"/>
            <a:ext cx="216406" cy="2284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1" name="Elipse 120">
            <a:extLst>
              <a:ext uri="{FF2B5EF4-FFF2-40B4-BE49-F238E27FC236}">
                <a16:creationId xmlns:a16="http://schemas.microsoft.com/office/drawing/2014/main" id="{BC0E6AF3-AEE2-4B0D-A621-16162B638DE8}"/>
              </a:ext>
            </a:extLst>
          </p:cNvPr>
          <p:cNvSpPr/>
          <p:nvPr/>
        </p:nvSpPr>
        <p:spPr>
          <a:xfrm>
            <a:off x="2856479" y="3793633"/>
            <a:ext cx="216406" cy="2284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2" name="Elipse 121">
            <a:extLst>
              <a:ext uri="{FF2B5EF4-FFF2-40B4-BE49-F238E27FC236}">
                <a16:creationId xmlns:a16="http://schemas.microsoft.com/office/drawing/2014/main" id="{89AA6D97-4810-4DFA-AF12-7D00C080F0D8}"/>
              </a:ext>
            </a:extLst>
          </p:cNvPr>
          <p:cNvSpPr/>
          <p:nvPr/>
        </p:nvSpPr>
        <p:spPr>
          <a:xfrm>
            <a:off x="2622197" y="4022103"/>
            <a:ext cx="216406" cy="2284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3" name="Elipse 122">
            <a:extLst>
              <a:ext uri="{FF2B5EF4-FFF2-40B4-BE49-F238E27FC236}">
                <a16:creationId xmlns:a16="http://schemas.microsoft.com/office/drawing/2014/main" id="{E157BBB5-7AAE-4270-B245-5441787A124D}"/>
              </a:ext>
            </a:extLst>
          </p:cNvPr>
          <p:cNvSpPr/>
          <p:nvPr/>
        </p:nvSpPr>
        <p:spPr>
          <a:xfrm>
            <a:off x="3538728" y="3115270"/>
            <a:ext cx="216406" cy="2284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4" name="CaixaDeTexto 123">
                <a:extLst>
                  <a:ext uri="{FF2B5EF4-FFF2-40B4-BE49-F238E27FC236}">
                    <a16:creationId xmlns:a16="http://schemas.microsoft.com/office/drawing/2014/main" id="{4B313AB2-3D6E-4121-B0D1-AA094185DC52}"/>
                  </a:ext>
                </a:extLst>
              </p:cNvPr>
              <p:cNvSpPr txBox="1"/>
              <p:nvPr/>
            </p:nvSpPr>
            <p:spPr>
              <a:xfrm>
                <a:off x="107155" y="4025054"/>
                <a:ext cx="38258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pt-BR" sz="2400" dirty="0"/>
              </a:p>
            </p:txBody>
          </p:sp>
        </mc:Choice>
        <mc:Fallback>
          <p:sp>
            <p:nvSpPr>
              <p:cNvPr id="124" name="CaixaDeTexto 123">
                <a:extLst>
                  <a:ext uri="{FF2B5EF4-FFF2-40B4-BE49-F238E27FC236}">
                    <a16:creationId xmlns:a16="http://schemas.microsoft.com/office/drawing/2014/main" id="{4B313AB2-3D6E-4121-B0D1-AA094185DC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155" y="4025054"/>
                <a:ext cx="382588" cy="461665"/>
              </a:xfrm>
              <a:prstGeom prst="rect">
                <a:avLst/>
              </a:prstGeom>
              <a:blipFill>
                <a:blip r:embed="rId2"/>
                <a:stretch>
                  <a:fillRect r="-645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5" name="Conector reto 124">
            <a:extLst>
              <a:ext uri="{FF2B5EF4-FFF2-40B4-BE49-F238E27FC236}">
                <a16:creationId xmlns:a16="http://schemas.microsoft.com/office/drawing/2014/main" id="{5533E8C5-3C9C-4ECA-8A69-1AE90BEB0BED}"/>
              </a:ext>
            </a:extLst>
          </p:cNvPr>
          <p:cNvCxnSpPr>
            <a:cxnSpLocks/>
          </p:cNvCxnSpPr>
          <p:nvPr/>
        </p:nvCxnSpPr>
        <p:spPr>
          <a:xfrm flipV="1">
            <a:off x="547726" y="4294008"/>
            <a:ext cx="241909" cy="236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6" name="CaixaDeTexto 45">
                <a:extLst>
                  <a:ext uri="{FF2B5EF4-FFF2-40B4-BE49-F238E27FC236}">
                    <a16:creationId xmlns:a16="http://schemas.microsoft.com/office/drawing/2014/main" id="{1BF19B35-4A1F-4344-9B58-D0DB4930E33F}"/>
                  </a:ext>
                </a:extLst>
              </p:cNvPr>
              <p:cNvSpPr txBox="1"/>
              <p:nvPr/>
            </p:nvSpPr>
            <p:spPr>
              <a:xfrm>
                <a:off x="1520898" y="4206239"/>
                <a:ext cx="382588" cy="4914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pt-BR" sz="2400" b="0" i="0" smtClean="0">
                              <a:latin typeface="Cambria Math" panose="02040503050406030204" pitchFamily="18" charset="0"/>
                            </a:rPr>
                            <m:t>p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pt-BR" sz="2400" dirty="0"/>
              </a:p>
            </p:txBody>
          </p:sp>
        </mc:Choice>
        <mc:Fallback>
          <p:sp>
            <p:nvSpPr>
              <p:cNvPr id="46" name="CaixaDeTexto 45">
                <a:extLst>
                  <a:ext uri="{FF2B5EF4-FFF2-40B4-BE49-F238E27FC236}">
                    <a16:creationId xmlns:a16="http://schemas.microsoft.com/office/drawing/2014/main" id="{1BF19B35-4A1F-4344-9B58-D0DB4930E3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0898" y="4206239"/>
                <a:ext cx="382588" cy="491417"/>
              </a:xfrm>
              <a:prstGeom prst="rect">
                <a:avLst/>
              </a:prstGeom>
              <a:blipFill>
                <a:blip r:embed="rId3"/>
                <a:stretch>
                  <a:fillRect l="-4762" r="-22222" b="-987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CaixaDeTexto 46">
            <a:extLst>
              <a:ext uri="{FF2B5EF4-FFF2-40B4-BE49-F238E27FC236}">
                <a16:creationId xmlns:a16="http://schemas.microsoft.com/office/drawing/2014/main" id="{D3B241EE-A1CD-4CBC-8B6A-13C3638AB920}"/>
              </a:ext>
            </a:extLst>
          </p:cNvPr>
          <p:cNvSpPr txBox="1"/>
          <p:nvPr/>
        </p:nvSpPr>
        <p:spPr>
          <a:xfrm>
            <a:off x="1045735" y="4709372"/>
            <a:ext cx="47076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O </a:t>
            </a:r>
            <a:r>
              <a:rPr lang="pt-BR" sz="2400" b="1" dirty="0"/>
              <a:t>momento magnético </a:t>
            </a:r>
            <a:r>
              <a:rPr lang="pt-BR" sz="2400" dirty="0"/>
              <a:t>do j-</a:t>
            </a:r>
            <a:r>
              <a:rPr lang="pt-BR" sz="2400" dirty="0" err="1"/>
              <a:t>ésimo</a:t>
            </a:r>
            <a:r>
              <a:rPr lang="pt-BR" sz="2400" dirty="0"/>
              <a:t> dipolo, j= 1,...,M.</a:t>
            </a:r>
          </a:p>
        </p:txBody>
      </p:sp>
      <p:cxnSp>
        <p:nvCxnSpPr>
          <p:cNvPr id="48" name="Conector de Seta Reta 47">
            <a:extLst>
              <a:ext uri="{FF2B5EF4-FFF2-40B4-BE49-F238E27FC236}">
                <a16:creationId xmlns:a16="http://schemas.microsoft.com/office/drawing/2014/main" id="{D0BAC412-14A5-4EA2-9B89-008554A0551B}"/>
              </a:ext>
            </a:extLst>
          </p:cNvPr>
          <p:cNvCxnSpPr>
            <a:cxnSpLocks/>
          </p:cNvCxnSpPr>
          <p:nvPr/>
        </p:nvCxnSpPr>
        <p:spPr>
          <a:xfrm flipV="1">
            <a:off x="3082134" y="3333417"/>
            <a:ext cx="2094777" cy="56333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Elipse 3">
            <a:extLst>
              <a:ext uri="{FF2B5EF4-FFF2-40B4-BE49-F238E27FC236}">
                <a16:creationId xmlns:a16="http://schemas.microsoft.com/office/drawing/2014/main" id="{4E50A628-BD24-41B1-AFFB-ED791BAD2DEE}"/>
              </a:ext>
            </a:extLst>
          </p:cNvPr>
          <p:cNvSpPr/>
          <p:nvPr/>
        </p:nvSpPr>
        <p:spPr>
          <a:xfrm>
            <a:off x="5232900" y="2618865"/>
            <a:ext cx="1041009" cy="1174768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3" name="Arco 52">
            <a:extLst>
              <a:ext uri="{FF2B5EF4-FFF2-40B4-BE49-F238E27FC236}">
                <a16:creationId xmlns:a16="http://schemas.microsoft.com/office/drawing/2014/main" id="{FCFB492E-34E1-4A37-9C17-4C35B1C9F83D}"/>
              </a:ext>
            </a:extLst>
          </p:cNvPr>
          <p:cNvSpPr/>
          <p:nvPr/>
        </p:nvSpPr>
        <p:spPr>
          <a:xfrm>
            <a:off x="5176911" y="2973820"/>
            <a:ext cx="1162862" cy="811934"/>
          </a:xfrm>
          <a:prstGeom prst="arc">
            <a:avLst>
              <a:gd name="adj1" fmla="val 11801659"/>
              <a:gd name="adj2" fmla="val 20562504"/>
            </a:avLst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92E3B244-1D34-408A-91A2-72AEABFF6E4B}"/>
              </a:ext>
            </a:extLst>
          </p:cNvPr>
          <p:cNvCxnSpPr>
            <a:cxnSpLocks/>
          </p:cNvCxnSpPr>
          <p:nvPr/>
        </p:nvCxnSpPr>
        <p:spPr>
          <a:xfrm flipV="1">
            <a:off x="5646308" y="2862823"/>
            <a:ext cx="214192" cy="559478"/>
          </a:xfrm>
          <a:prstGeom prst="straightConnector1">
            <a:avLst/>
          </a:prstGeom>
          <a:ln w="476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Arco 4">
            <a:extLst>
              <a:ext uri="{FF2B5EF4-FFF2-40B4-BE49-F238E27FC236}">
                <a16:creationId xmlns:a16="http://schemas.microsoft.com/office/drawing/2014/main" id="{E6096742-A976-4E8F-841E-5132AA93410A}"/>
              </a:ext>
            </a:extLst>
          </p:cNvPr>
          <p:cNvSpPr/>
          <p:nvPr/>
        </p:nvSpPr>
        <p:spPr>
          <a:xfrm flipV="1">
            <a:off x="5176911" y="2719378"/>
            <a:ext cx="1162862" cy="709621"/>
          </a:xfrm>
          <a:prstGeom prst="arc">
            <a:avLst>
              <a:gd name="adj1" fmla="val 11801659"/>
              <a:gd name="adj2" fmla="val 20562504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8" name="CaixaDeTexto 57">
                <a:extLst>
                  <a:ext uri="{FF2B5EF4-FFF2-40B4-BE49-F238E27FC236}">
                    <a16:creationId xmlns:a16="http://schemas.microsoft.com/office/drawing/2014/main" id="{D1ED27A1-4859-4E9E-BD02-1E995C3465FD}"/>
                  </a:ext>
                </a:extLst>
              </p:cNvPr>
              <p:cNvSpPr txBox="1"/>
              <p:nvPr/>
            </p:nvSpPr>
            <p:spPr>
              <a:xfrm>
                <a:off x="5562110" y="2116961"/>
                <a:ext cx="38258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i="1" smtClean="0"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>
          <p:sp>
            <p:nvSpPr>
              <p:cNvPr id="58" name="CaixaDeTexto 57">
                <a:extLst>
                  <a:ext uri="{FF2B5EF4-FFF2-40B4-BE49-F238E27FC236}">
                    <a16:creationId xmlns:a16="http://schemas.microsoft.com/office/drawing/2014/main" id="{D1ED27A1-4859-4E9E-BD02-1E995C3465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2110" y="2116961"/>
                <a:ext cx="382588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9" name="CaixaDeTexto 58">
                <a:extLst>
                  <a:ext uri="{FF2B5EF4-FFF2-40B4-BE49-F238E27FC236}">
                    <a16:creationId xmlns:a16="http://schemas.microsoft.com/office/drawing/2014/main" id="{72D9CD48-BEB6-4E7E-B7EB-56CBF1CD0946}"/>
                  </a:ext>
                </a:extLst>
              </p:cNvPr>
              <p:cNvSpPr txBox="1"/>
              <p:nvPr/>
            </p:nvSpPr>
            <p:spPr>
              <a:xfrm>
                <a:off x="6196044" y="2937062"/>
                <a:ext cx="77966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1" i="0" smtClean="0">
                          <a:latin typeface="Cambria Math" panose="02040503050406030204" pitchFamily="18" charset="0"/>
                        </a:rPr>
                        <m:t>𝐦</m:t>
                      </m:r>
                    </m:oMath>
                  </m:oMathPara>
                </a14:m>
                <a:endParaRPr lang="pt-BR" sz="2400" b="1" dirty="0"/>
              </a:p>
            </p:txBody>
          </p:sp>
        </mc:Choice>
        <mc:Fallback>
          <p:sp>
            <p:nvSpPr>
              <p:cNvPr id="59" name="CaixaDeTexto 58">
                <a:extLst>
                  <a:ext uri="{FF2B5EF4-FFF2-40B4-BE49-F238E27FC236}">
                    <a16:creationId xmlns:a16="http://schemas.microsoft.com/office/drawing/2014/main" id="{72D9CD48-BEB6-4E7E-B7EB-56CBF1CD09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6044" y="2937062"/>
                <a:ext cx="779660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2" name="CaixaDeTexto 61">
                <a:extLst>
                  <a:ext uri="{FF2B5EF4-FFF2-40B4-BE49-F238E27FC236}">
                    <a16:creationId xmlns:a16="http://schemas.microsoft.com/office/drawing/2014/main" id="{BFDC984B-7984-4733-9D8A-70FF6BE78AA1}"/>
                  </a:ext>
                </a:extLst>
              </p:cNvPr>
              <p:cNvSpPr txBox="1"/>
              <p:nvPr/>
            </p:nvSpPr>
            <p:spPr>
              <a:xfrm>
                <a:off x="2964682" y="1119318"/>
                <a:ext cx="387591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sz="2400" i="1" smtClean="0"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</m:ctrlPr>
                        </m:sSup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 Light" panose="020F0302020204030204" pitchFamily="34" charset="0"/>
                            </a:rPr>
                            <m:t>∆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 Light" panose="020F0302020204030204" pitchFamily="34" charset="0"/>
                            </a:rPr>
                            <m:t>𝑇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pt-BR" sz="2400" b="0" i="0" smtClean="0"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  <m:t>p</m:t>
                          </m:r>
                        </m:sup>
                      </m:sSup>
                    </m:oMath>
                  </m:oMathPara>
                </a14:m>
                <a:endParaRPr lang="pt-BR" sz="2400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>
          <p:sp>
            <p:nvSpPr>
              <p:cNvPr id="62" name="CaixaDeTexto 61">
                <a:extLst>
                  <a:ext uri="{FF2B5EF4-FFF2-40B4-BE49-F238E27FC236}">
                    <a16:creationId xmlns:a16="http://schemas.microsoft.com/office/drawing/2014/main" id="{BFDC984B-7984-4733-9D8A-70FF6BE78A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4682" y="1119318"/>
                <a:ext cx="387591" cy="369332"/>
              </a:xfrm>
              <a:prstGeom prst="rect">
                <a:avLst/>
              </a:prstGeom>
              <a:blipFill>
                <a:blip r:embed="rId6"/>
                <a:stretch>
                  <a:fillRect l="-26563" r="-56250" b="-6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6" name="Conector de Seta Reta 85">
            <a:extLst>
              <a:ext uri="{FF2B5EF4-FFF2-40B4-BE49-F238E27FC236}">
                <a16:creationId xmlns:a16="http://schemas.microsoft.com/office/drawing/2014/main" id="{9FA0B5AA-E784-4533-9B92-94B2AA479BE9}"/>
              </a:ext>
            </a:extLst>
          </p:cNvPr>
          <p:cNvCxnSpPr>
            <a:cxnSpLocks/>
          </p:cNvCxnSpPr>
          <p:nvPr/>
        </p:nvCxnSpPr>
        <p:spPr>
          <a:xfrm flipH="1" flipV="1">
            <a:off x="3853528" y="490355"/>
            <a:ext cx="328788" cy="51891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8460CDF2-48FA-4840-9C97-77E3D0AC0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5CF5-DD80-4FB2-8D05-C9155122F025}" type="slidenum">
              <a:rPr lang="pt-BR" smtClean="0"/>
              <a:t>108</a:t>
            </a:fld>
            <a:endParaRPr lang="pt-B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2" name="CaixaDeTexto 91">
                <a:extLst>
                  <a:ext uri="{FF2B5EF4-FFF2-40B4-BE49-F238E27FC236}">
                    <a16:creationId xmlns:a16="http://schemas.microsoft.com/office/drawing/2014/main" id="{49181DCE-762A-4F50-AF16-C24134350A30}"/>
                  </a:ext>
                </a:extLst>
              </p:cNvPr>
              <p:cNvSpPr txBox="1"/>
              <p:nvPr/>
            </p:nvSpPr>
            <p:spPr>
              <a:xfrm>
                <a:off x="3974713" y="465896"/>
                <a:ext cx="623797" cy="3767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pt-BR" sz="1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1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𝑭</m:t>
                              </m:r>
                            </m:e>
                          </m:acc>
                        </m:e>
                        <m:sub>
                          <m:r>
                            <a:rPr lang="pt-BR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>
          <p:sp>
            <p:nvSpPr>
              <p:cNvPr id="92" name="CaixaDeTexto 91">
                <a:extLst>
                  <a:ext uri="{FF2B5EF4-FFF2-40B4-BE49-F238E27FC236}">
                    <a16:creationId xmlns:a16="http://schemas.microsoft.com/office/drawing/2014/main" id="{49181DCE-762A-4F50-AF16-C24134350A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4713" y="465896"/>
                <a:ext cx="623797" cy="376770"/>
              </a:xfrm>
              <a:prstGeom prst="rect">
                <a:avLst/>
              </a:prstGeom>
              <a:blipFill>
                <a:blip r:embed="rId7"/>
                <a:stretch>
                  <a:fillRect t="-1613" r="-12745" b="-161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73956988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3" name="Conector de Seta Reta 62">
            <a:extLst>
              <a:ext uri="{FF2B5EF4-FFF2-40B4-BE49-F238E27FC236}">
                <a16:creationId xmlns:a16="http://schemas.microsoft.com/office/drawing/2014/main" id="{58C36857-4B43-4DB2-8D22-1DA0B254EFE4}"/>
              </a:ext>
            </a:extLst>
          </p:cNvPr>
          <p:cNvCxnSpPr/>
          <p:nvPr/>
        </p:nvCxnSpPr>
        <p:spPr>
          <a:xfrm>
            <a:off x="657071" y="2488966"/>
            <a:ext cx="0" cy="2514087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ector de Seta Reta 63">
            <a:extLst>
              <a:ext uri="{FF2B5EF4-FFF2-40B4-BE49-F238E27FC236}">
                <a16:creationId xmlns:a16="http://schemas.microsoft.com/office/drawing/2014/main" id="{D83B72C8-460A-4A3E-BE01-55CE21073A08}"/>
              </a:ext>
            </a:extLst>
          </p:cNvPr>
          <p:cNvCxnSpPr>
            <a:cxnSpLocks/>
          </p:cNvCxnSpPr>
          <p:nvPr/>
        </p:nvCxnSpPr>
        <p:spPr>
          <a:xfrm>
            <a:off x="657071" y="2488966"/>
            <a:ext cx="3314325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ector de Seta Reta 64">
            <a:extLst>
              <a:ext uri="{FF2B5EF4-FFF2-40B4-BE49-F238E27FC236}">
                <a16:creationId xmlns:a16="http://schemas.microsoft.com/office/drawing/2014/main" id="{439678E2-3CB1-4B46-9328-E7F53104CD5A}"/>
              </a:ext>
            </a:extLst>
          </p:cNvPr>
          <p:cNvCxnSpPr>
            <a:cxnSpLocks/>
          </p:cNvCxnSpPr>
          <p:nvPr/>
        </p:nvCxnSpPr>
        <p:spPr>
          <a:xfrm flipV="1">
            <a:off x="657069" y="897496"/>
            <a:ext cx="1808927" cy="159147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CaixaDeTexto 65">
            <a:extLst>
              <a:ext uri="{FF2B5EF4-FFF2-40B4-BE49-F238E27FC236}">
                <a16:creationId xmlns:a16="http://schemas.microsoft.com/office/drawing/2014/main" id="{4C62B418-D991-460A-8375-0EEA13119B15}"/>
              </a:ext>
            </a:extLst>
          </p:cNvPr>
          <p:cNvSpPr txBox="1"/>
          <p:nvPr/>
        </p:nvSpPr>
        <p:spPr>
          <a:xfrm>
            <a:off x="2022497" y="541394"/>
            <a:ext cx="317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/>
              <a:t>x</a:t>
            </a:r>
          </a:p>
        </p:txBody>
      </p:sp>
      <p:sp>
        <p:nvSpPr>
          <p:cNvPr id="67" name="CaixaDeTexto 66">
            <a:extLst>
              <a:ext uri="{FF2B5EF4-FFF2-40B4-BE49-F238E27FC236}">
                <a16:creationId xmlns:a16="http://schemas.microsoft.com/office/drawing/2014/main" id="{82C0973E-A406-4F1B-8D07-F4E8AFEA4ED6}"/>
              </a:ext>
            </a:extLst>
          </p:cNvPr>
          <p:cNvSpPr txBox="1"/>
          <p:nvPr/>
        </p:nvSpPr>
        <p:spPr>
          <a:xfrm>
            <a:off x="3775876" y="2488549"/>
            <a:ext cx="3241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/>
              <a:t>y</a:t>
            </a:r>
          </a:p>
        </p:txBody>
      </p:sp>
      <p:sp>
        <p:nvSpPr>
          <p:cNvPr id="68" name="CaixaDeTexto 67">
            <a:extLst>
              <a:ext uri="{FF2B5EF4-FFF2-40B4-BE49-F238E27FC236}">
                <a16:creationId xmlns:a16="http://schemas.microsoft.com/office/drawing/2014/main" id="{990A4754-B0A2-450E-AC2B-1654DBCF6BBA}"/>
              </a:ext>
            </a:extLst>
          </p:cNvPr>
          <p:cNvSpPr txBox="1"/>
          <p:nvPr/>
        </p:nvSpPr>
        <p:spPr>
          <a:xfrm>
            <a:off x="336496" y="4772220"/>
            <a:ext cx="3064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/>
              <a:t>z</a:t>
            </a:r>
          </a:p>
        </p:txBody>
      </p:sp>
      <p:sp>
        <p:nvSpPr>
          <p:cNvPr id="69" name="Elipse 68">
            <a:extLst>
              <a:ext uri="{FF2B5EF4-FFF2-40B4-BE49-F238E27FC236}">
                <a16:creationId xmlns:a16="http://schemas.microsoft.com/office/drawing/2014/main" id="{89D2923F-A4FF-4487-99EA-A6E94FA22CAE}"/>
              </a:ext>
            </a:extLst>
          </p:cNvPr>
          <p:cNvSpPr/>
          <p:nvPr/>
        </p:nvSpPr>
        <p:spPr>
          <a:xfrm>
            <a:off x="2315336" y="1748052"/>
            <a:ext cx="150660" cy="1142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1" name="Elipse 70">
            <a:extLst>
              <a:ext uri="{FF2B5EF4-FFF2-40B4-BE49-F238E27FC236}">
                <a16:creationId xmlns:a16="http://schemas.microsoft.com/office/drawing/2014/main" id="{B5A92F0B-B689-4F31-B623-CD486D1873D3}"/>
              </a:ext>
            </a:extLst>
          </p:cNvPr>
          <p:cNvSpPr/>
          <p:nvPr/>
        </p:nvSpPr>
        <p:spPr>
          <a:xfrm>
            <a:off x="1561532" y="2059844"/>
            <a:ext cx="150660" cy="1142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2" name="Elipse 71">
            <a:extLst>
              <a:ext uri="{FF2B5EF4-FFF2-40B4-BE49-F238E27FC236}">
                <a16:creationId xmlns:a16="http://schemas.microsoft.com/office/drawing/2014/main" id="{2730B38C-67C7-482C-BCC6-369DF28575EF}"/>
              </a:ext>
            </a:extLst>
          </p:cNvPr>
          <p:cNvSpPr/>
          <p:nvPr/>
        </p:nvSpPr>
        <p:spPr>
          <a:xfrm>
            <a:off x="1871837" y="1693231"/>
            <a:ext cx="150660" cy="1142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3" name="Elipse 72">
            <a:extLst>
              <a:ext uri="{FF2B5EF4-FFF2-40B4-BE49-F238E27FC236}">
                <a16:creationId xmlns:a16="http://schemas.microsoft.com/office/drawing/2014/main" id="{F6D15744-DDD8-4185-B7FA-BFD3778AD1A3}"/>
              </a:ext>
            </a:extLst>
          </p:cNvPr>
          <p:cNvSpPr/>
          <p:nvPr/>
        </p:nvSpPr>
        <p:spPr>
          <a:xfrm>
            <a:off x="2141142" y="2087722"/>
            <a:ext cx="150660" cy="1142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4" name="Elipse 73">
            <a:extLst>
              <a:ext uri="{FF2B5EF4-FFF2-40B4-BE49-F238E27FC236}">
                <a16:creationId xmlns:a16="http://schemas.microsoft.com/office/drawing/2014/main" id="{B47B896B-9EEB-42C3-BE9E-FD222875A731}"/>
              </a:ext>
            </a:extLst>
          </p:cNvPr>
          <p:cNvSpPr/>
          <p:nvPr/>
        </p:nvSpPr>
        <p:spPr>
          <a:xfrm>
            <a:off x="2163573" y="1372428"/>
            <a:ext cx="150660" cy="1142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5" name="Elipse 74">
            <a:extLst>
              <a:ext uri="{FF2B5EF4-FFF2-40B4-BE49-F238E27FC236}">
                <a16:creationId xmlns:a16="http://schemas.microsoft.com/office/drawing/2014/main" id="{646BCA84-6FA3-42F1-A058-5070B194FAF4}"/>
              </a:ext>
            </a:extLst>
          </p:cNvPr>
          <p:cNvSpPr/>
          <p:nvPr/>
        </p:nvSpPr>
        <p:spPr>
          <a:xfrm>
            <a:off x="2615192" y="1381068"/>
            <a:ext cx="150660" cy="1142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6" name="Elipse 75">
            <a:extLst>
              <a:ext uri="{FF2B5EF4-FFF2-40B4-BE49-F238E27FC236}">
                <a16:creationId xmlns:a16="http://schemas.microsoft.com/office/drawing/2014/main" id="{BA85013D-E3A4-438F-9809-75855DA114C4}"/>
              </a:ext>
            </a:extLst>
          </p:cNvPr>
          <p:cNvSpPr/>
          <p:nvPr/>
        </p:nvSpPr>
        <p:spPr>
          <a:xfrm>
            <a:off x="2722323" y="2096189"/>
            <a:ext cx="150660" cy="1142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7" name="Elipse 76">
            <a:extLst>
              <a:ext uri="{FF2B5EF4-FFF2-40B4-BE49-F238E27FC236}">
                <a16:creationId xmlns:a16="http://schemas.microsoft.com/office/drawing/2014/main" id="{6E96DCCE-91ED-4913-B19A-36ACA6DF12CD}"/>
              </a:ext>
            </a:extLst>
          </p:cNvPr>
          <p:cNvSpPr/>
          <p:nvPr/>
        </p:nvSpPr>
        <p:spPr>
          <a:xfrm>
            <a:off x="2915049" y="1623230"/>
            <a:ext cx="150660" cy="1142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8" name="Elipse 77">
            <a:extLst>
              <a:ext uri="{FF2B5EF4-FFF2-40B4-BE49-F238E27FC236}">
                <a16:creationId xmlns:a16="http://schemas.microsoft.com/office/drawing/2014/main" id="{AF8E0A1F-6FD1-4CF2-90D8-9F466115C67F}"/>
              </a:ext>
            </a:extLst>
          </p:cNvPr>
          <p:cNvSpPr/>
          <p:nvPr/>
        </p:nvSpPr>
        <p:spPr>
          <a:xfrm>
            <a:off x="2689791" y="1029954"/>
            <a:ext cx="150660" cy="1142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9" name="Elipse 78">
            <a:extLst>
              <a:ext uri="{FF2B5EF4-FFF2-40B4-BE49-F238E27FC236}">
                <a16:creationId xmlns:a16="http://schemas.microsoft.com/office/drawing/2014/main" id="{8BB9EA8C-24EC-4D50-ACE9-C04A6B316A6B}"/>
              </a:ext>
            </a:extLst>
          </p:cNvPr>
          <p:cNvSpPr/>
          <p:nvPr/>
        </p:nvSpPr>
        <p:spPr>
          <a:xfrm>
            <a:off x="3336857" y="2038033"/>
            <a:ext cx="150660" cy="1142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0" name="Elipse 79">
            <a:extLst>
              <a:ext uri="{FF2B5EF4-FFF2-40B4-BE49-F238E27FC236}">
                <a16:creationId xmlns:a16="http://schemas.microsoft.com/office/drawing/2014/main" id="{73C07961-CE5A-47EC-A748-ECD1F7D368A8}"/>
              </a:ext>
            </a:extLst>
          </p:cNvPr>
          <p:cNvSpPr/>
          <p:nvPr/>
        </p:nvSpPr>
        <p:spPr>
          <a:xfrm>
            <a:off x="3604333" y="1338152"/>
            <a:ext cx="150660" cy="1142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1" name="Elipse 80">
            <a:extLst>
              <a:ext uri="{FF2B5EF4-FFF2-40B4-BE49-F238E27FC236}">
                <a16:creationId xmlns:a16="http://schemas.microsoft.com/office/drawing/2014/main" id="{71D39919-1BCB-462C-8A87-E724601EB67A}"/>
              </a:ext>
            </a:extLst>
          </p:cNvPr>
          <p:cNvSpPr/>
          <p:nvPr/>
        </p:nvSpPr>
        <p:spPr>
          <a:xfrm>
            <a:off x="3451134" y="1718379"/>
            <a:ext cx="150660" cy="1142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3" name="CaixaDeTexto 82">
            <a:extLst>
              <a:ext uri="{FF2B5EF4-FFF2-40B4-BE49-F238E27FC236}">
                <a16:creationId xmlns:a16="http://schemas.microsoft.com/office/drawing/2014/main" id="{12AA44C5-F197-444C-A87E-CB0B64D3053B}"/>
              </a:ext>
            </a:extLst>
          </p:cNvPr>
          <p:cNvSpPr txBox="1"/>
          <p:nvPr/>
        </p:nvSpPr>
        <p:spPr>
          <a:xfrm>
            <a:off x="414009" y="65545"/>
            <a:ext cx="29228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Camada equivalente</a:t>
            </a:r>
          </a:p>
        </p:txBody>
      </p:sp>
      <p:sp>
        <p:nvSpPr>
          <p:cNvPr id="84" name="Paralelogramo 83">
            <a:extLst>
              <a:ext uri="{FF2B5EF4-FFF2-40B4-BE49-F238E27FC236}">
                <a16:creationId xmlns:a16="http://schemas.microsoft.com/office/drawing/2014/main" id="{AEB74AE8-A37C-48CD-9A43-8752FEC788F0}"/>
              </a:ext>
            </a:extLst>
          </p:cNvPr>
          <p:cNvSpPr/>
          <p:nvPr/>
        </p:nvSpPr>
        <p:spPr>
          <a:xfrm>
            <a:off x="671154" y="3063418"/>
            <a:ext cx="3630722" cy="1235814"/>
          </a:xfrm>
          <a:prstGeom prst="parallelogram">
            <a:avLst>
              <a:gd name="adj" fmla="val 108464"/>
            </a:avLst>
          </a:prstGeom>
          <a:solidFill>
            <a:schemeClr val="accent1">
              <a:lumMod val="60000"/>
              <a:lumOff val="40000"/>
              <a:alpha val="53000"/>
            </a:schemeClr>
          </a:solidFill>
          <a:ln>
            <a:solidFill>
              <a:schemeClr val="tx1">
                <a:alpha val="6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8" name="Elipse 87">
            <a:extLst>
              <a:ext uri="{FF2B5EF4-FFF2-40B4-BE49-F238E27FC236}">
                <a16:creationId xmlns:a16="http://schemas.microsoft.com/office/drawing/2014/main" id="{5AEF0834-2F0F-46C3-951C-D1A825E2A477}"/>
              </a:ext>
            </a:extLst>
          </p:cNvPr>
          <p:cNvSpPr/>
          <p:nvPr/>
        </p:nvSpPr>
        <p:spPr>
          <a:xfrm>
            <a:off x="1731327" y="3333417"/>
            <a:ext cx="216406" cy="2284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9" name="Elipse 88">
            <a:extLst>
              <a:ext uri="{FF2B5EF4-FFF2-40B4-BE49-F238E27FC236}">
                <a16:creationId xmlns:a16="http://schemas.microsoft.com/office/drawing/2014/main" id="{00CBEBCB-22C8-472D-B677-61EAF08D14EB}"/>
              </a:ext>
            </a:extLst>
          </p:cNvPr>
          <p:cNvSpPr/>
          <p:nvPr/>
        </p:nvSpPr>
        <p:spPr>
          <a:xfrm>
            <a:off x="1505672" y="3554840"/>
            <a:ext cx="216406" cy="2284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0" name="Elipse 89">
            <a:extLst>
              <a:ext uri="{FF2B5EF4-FFF2-40B4-BE49-F238E27FC236}">
                <a16:creationId xmlns:a16="http://schemas.microsoft.com/office/drawing/2014/main" id="{0706C68E-9B52-4703-AF01-B83E850F8AAF}"/>
              </a:ext>
            </a:extLst>
          </p:cNvPr>
          <p:cNvSpPr/>
          <p:nvPr/>
        </p:nvSpPr>
        <p:spPr>
          <a:xfrm>
            <a:off x="1280017" y="3783310"/>
            <a:ext cx="216406" cy="2284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1" name="Elipse 90">
            <a:extLst>
              <a:ext uri="{FF2B5EF4-FFF2-40B4-BE49-F238E27FC236}">
                <a16:creationId xmlns:a16="http://schemas.microsoft.com/office/drawing/2014/main" id="{57081060-8867-40EC-9E40-4ECF4240EFF5}"/>
              </a:ext>
            </a:extLst>
          </p:cNvPr>
          <p:cNvSpPr/>
          <p:nvPr/>
        </p:nvSpPr>
        <p:spPr>
          <a:xfrm>
            <a:off x="1045735" y="4011780"/>
            <a:ext cx="216406" cy="2284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3" name="Elipse 92">
            <a:extLst>
              <a:ext uri="{FF2B5EF4-FFF2-40B4-BE49-F238E27FC236}">
                <a16:creationId xmlns:a16="http://schemas.microsoft.com/office/drawing/2014/main" id="{986F23B7-DEC0-4530-A13B-5FBC30AFD7A6}"/>
              </a:ext>
            </a:extLst>
          </p:cNvPr>
          <p:cNvSpPr/>
          <p:nvPr/>
        </p:nvSpPr>
        <p:spPr>
          <a:xfrm>
            <a:off x="1962266" y="3104947"/>
            <a:ext cx="216406" cy="2284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4" name="Elipse 93">
            <a:extLst>
              <a:ext uri="{FF2B5EF4-FFF2-40B4-BE49-F238E27FC236}">
                <a16:creationId xmlns:a16="http://schemas.microsoft.com/office/drawing/2014/main" id="{1918BEDB-8CFC-4BCF-B55E-CF93A9F865E4}"/>
              </a:ext>
            </a:extLst>
          </p:cNvPr>
          <p:cNvSpPr/>
          <p:nvPr/>
        </p:nvSpPr>
        <p:spPr>
          <a:xfrm>
            <a:off x="2239459" y="3343740"/>
            <a:ext cx="216406" cy="2284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5" name="Elipse 94">
            <a:extLst>
              <a:ext uri="{FF2B5EF4-FFF2-40B4-BE49-F238E27FC236}">
                <a16:creationId xmlns:a16="http://schemas.microsoft.com/office/drawing/2014/main" id="{03F9FEFF-D06A-4B48-B83E-FB54F878FF4A}"/>
              </a:ext>
            </a:extLst>
          </p:cNvPr>
          <p:cNvSpPr/>
          <p:nvPr/>
        </p:nvSpPr>
        <p:spPr>
          <a:xfrm>
            <a:off x="2013804" y="3565163"/>
            <a:ext cx="216406" cy="2284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6" name="Elipse 95">
            <a:extLst>
              <a:ext uri="{FF2B5EF4-FFF2-40B4-BE49-F238E27FC236}">
                <a16:creationId xmlns:a16="http://schemas.microsoft.com/office/drawing/2014/main" id="{45A93D4A-D665-4AC7-80C8-E49D4A242A49}"/>
              </a:ext>
            </a:extLst>
          </p:cNvPr>
          <p:cNvSpPr/>
          <p:nvPr/>
        </p:nvSpPr>
        <p:spPr>
          <a:xfrm>
            <a:off x="1788149" y="3793633"/>
            <a:ext cx="216406" cy="2284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7" name="Elipse 96">
            <a:extLst>
              <a:ext uri="{FF2B5EF4-FFF2-40B4-BE49-F238E27FC236}">
                <a16:creationId xmlns:a16="http://schemas.microsoft.com/office/drawing/2014/main" id="{DF84E13A-523F-4D21-8601-2630EA476BFB}"/>
              </a:ext>
            </a:extLst>
          </p:cNvPr>
          <p:cNvSpPr/>
          <p:nvPr/>
        </p:nvSpPr>
        <p:spPr>
          <a:xfrm>
            <a:off x="1553867" y="4022103"/>
            <a:ext cx="216406" cy="2284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8" name="Elipse 97">
            <a:extLst>
              <a:ext uri="{FF2B5EF4-FFF2-40B4-BE49-F238E27FC236}">
                <a16:creationId xmlns:a16="http://schemas.microsoft.com/office/drawing/2014/main" id="{42BA8C8B-3167-4587-AA28-3BC44293FAA6}"/>
              </a:ext>
            </a:extLst>
          </p:cNvPr>
          <p:cNvSpPr/>
          <p:nvPr/>
        </p:nvSpPr>
        <p:spPr>
          <a:xfrm>
            <a:off x="2470398" y="3115270"/>
            <a:ext cx="216406" cy="2284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4" name="Elipse 113">
            <a:extLst>
              <a:ext uri="{FF2B5EF4-FFF2-40B4-BE49-F238E27FC236}">
                <a16:creationId xmlns:a16="http://schemas.microsoft.com/office/drawing/2014/main" id="{20F5702A-7718-447F-8593-84928CBD5338}"/>
              </a:ext>
            </a:extLst>
          </p:cNvPr>
          <p:cNvSpPr/>
          <p:nvPr/>
        </p:nvSpPr>
        <p:spPr>
          <a:xfrm>
            <a:off x="2773624" y="3343740"/>
            <a:ext cx="216406" cy="2284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5" name="Elipse 114">
            <a:extLst>
              <a:ext uri="{FF2B5EF4-FFF2-40B4-BE49-F238E27FC236}">
                <a16:creationId xmlns:a16="http://schemas.microsoft.com/office/drawing/2014/main" id="{47C60678-9C4A-4FFC-AB4D-491C10A0DB48}"/>
              </a:ext>
            </a:extLst>
          </p:cNvPr>
          <p:cNvSpPr/>
          <p:nvPr/>
        </p:nvSpPr>
        <p:spPr>
          <a:xfrm>
            <a:off x="2547969" y="3565163"/>
            <a:ext cx="216406" cy="2284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6" name="Elipse 115">
            <a:extLst>
              <a:ext uri="{FF2B5EF4-FFF2-40B4-BE49-F238E27FC236}">
                <a16:creationId xmlns:a16="http://schemas.microsoft.com/office/drawing/2014/main" id="{50562605-D48B-4B0D-A911-0E229C16E9C9}"/>
              </a:ext>
            </a:extLst>
          </p:cNvPr>
          <p:cNvSpPr/>
          <p:nvPr/>
        </p:nvSpPr>
        <p:spPr>
          <a:xfrm>
            <a:off x="2322314" y="3793633"/>
            <a:ext cx="216406" cy="2284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7" name="Elipse 116">
            <a:extLst>
              <a:ext uri="{FF2B5EF4-FFF2-40B4-BE49-F238E27FC236}">
                <a16:creationId xmlns:a16="http://schemas.microsoft.com/office/drawing/2014/main" id="{23F821F7-788F-44B9-A6D2-DC6930FBB00B}"/>
              </a:ext>
            </a:extLst>
          </p:cNvPr>
          <p:cNvSpPr/>
          <p:nvPr/>
        </p:nvSpPr>
        <p:spPr>
          <a:xfrm>
            <a:off x="2088032" y="4022103"/>
            <a:ext cx="216406" cy="2284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8" name="Elipse 117">
            <a:extLst>
              <a:ext uri="{FF2B5EF4-FFF2-40B4-BE49-F238E27FC236}">
                <a16:creationId xmlns:a16="http://schemas.microsoft.com/office/drawing/2014/main" id="{2582B14D-65BA-447A-828D-07E939764D0F}"/>
              </a:ext>
            </a:extLst>
          </p:cNvPr>
          <p:cNvSpPr/>
          <p:nvPr/>
        </p:nvSpPr>
        <p:spPr>
          <a:xfrm>
            <a:off x="3004563" y="3115270"/>
            <a:ext cx="216406" cy="2284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9" name="Elipse 118">
            <a:extLst>
              <a:ext uri="{FF2B5EF4-FFF2-40B4-BE49-F238E27FC236}">
                <a16:creationId xmlns:a16="http://schemas.microsoft.com/office/drawing/2014/main" id="{8134FD8B-162C-4E67-99A5-FE2E62A4219D}"/>
              </a:ext>
            </a:extLst>
          </p:cNvPr>
          <p:cNvSpPr/>
          <p:nvPr/>
        </p:nvSpPr>
        <p:spPr>
          <a:xfrm>
            <a:off x="3307789" y="3343740"/>
            <a:ext cx="216406" cy="2284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0" name="Elipse 119">
            <a:extLst>
              <a:ext uri="{FF2B5EF4-FFF2-40B4-BE49-F238E27FC236}">
                <a16:creationId xmlns:a16="http://schemas.microsoft.com/office/drawing/2014/main" id="{FB905121-F7C8-410E-A426-DE9AAB1BA2DB}"/>
              </a:ext>
            </a:extLst>
          </p:cNvPr>
          <p:cNvSpPr/>
          <p:nvPr/>
        </p:nvSpPr>
        <p:spPr>
          <a:xfrm>
            <a:off x="3082134" y="3565163"/>
            <a:ext cx="216406" cy="2284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1" name="Elipse 120">
            <a:extLst>
              <a:ext uri="{FF2B5EF4-FFF2-40B4-BE49-F238E27FC236}">
                <a16:creationId xmlns:a16="http://schemas.microsoft.com/office/drawing/2014/main" id="{BC0E6AF3-AEE2-4B0D-A621-16162B638DE8}"/>
              </a:ext>
            </a:extLst>
          </p:cNvPr>
          <p:cNvSpPr/>
          <p:nvPr/>
        </p:nvSpPr>
        <p:spPr>
          <a:xfrm>
            <a:off x="2856479" y="3793633"/>
            <a:ext cx="216406" cy="2284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2" name="Elipse 121">
            <a:extLst>
              <a:ext uri="{FF2B5EF4-FFF2-40B4-BE49-F238E27FC236}">
                <a16:creationId xmlns:a16="http://schemas.microsoft.com/office/drawing/2014/main" id="{89AA6D97-4810-4DFA-AF12-7D00C080F0D8}"/>
              </a:ext>
            </a:extLst>
          </p:cNvPr>
          <p:cNvSpPr/>
          <p:nvPr/>
        </p:nvSpPr>
        <p:spPr>
          <a:xfrm>
            <a:off x="2622197" y="4022103"/>
            <a:ext cx="216406" cy="2284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3" name="Elipse 122">
            <a:extLst>
              <a:ext uri="{FF2B5EF4-FFF2-40B4-BE49-F238E27FC236}">
                <a16:creationId xmlns:a16="http://schemas.microsoft.com/office/drawing/2014/main" id="{E157BBB5-7AAE-4270-B245-5441787A124D}"/>
              </a:ext>
            </a:extLst>
          </p:cNvPr>
          <p:cNvSpPr/>
          <p:nvPr/>
        </p:nvSpPr>
        <p:spPr>
          <a:xfrm>
            <a:off x="3538728" y="3115270"/>
            <a:ext cx="216406" cy="2284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4" name="CaixaDeTexto 123">
                <a:extLst>
                  <a:ext uri="{FF2B5EF4-FFF2-40B4-BE49-F238E27FC236}">
                    <a16:creationId xmlns:a16="http://schemas.microsoft.com/office/drawing/2014/main" id="{4B313AB2-3D6E-4121-B0D1-AA094185DC52}"/>
                  </a:ext>
                </a:extLst>
              </p:cNvPr>
              <p:cNvSpPr txBox="1"/>
              <p:nvPr/>
            </p:nvSpPr>
            <p:spPr>
              <a:xfrm>
                <a:off x="107155" y="4025054"/>
                <a:ext cx="38258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pt-BR" sz="2400" dirty="0"/>
              </a:p>
            </p:txBody>
          </p:sp>
        </mc:Choice>
        <mc:Fallback>
          <p:sp>
            <p:nvSpPr>
              <p:cNvPr id="124" name="CaixaDeTexto 123">
                <a:extLst>
                  <a:ext uri="{FF2B5EF4-FFF2-40B4-BE49-F238E27FC236}">
                    <a16:creationId xmlns:a16="http://schemas.microsoft.com/office/drawing/2014/main" id="{4B313AB2-3D6E-4121-B0D1-AA094185DC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155" y="4025054"/>
                <a:ext cx="382588" cy="461665"/>
              </a:xfrm>
              <a:prstGeom prst="rect">
                <a:avLst/>
              </a:prstGeom>
              <a:blipFill>
                <a:blip r:embed="rId2"/>
                <a:stretch>
                  <a:fillRect r="-645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5" name="Conector reto 124">
            <a:extLst>
              <a:ext uri="{FF2B5EF4-FFF2-40B4-BE49-F238E27FC236}">
                <a16:creationId xmlns:a16="http://schemas.microsoft.com/office/drawing/2014/main" id="{5533E8C5-3C9C-4ECA-8A69-1AE90BEB0BED}"/>
              </a:ext>
            </a:extLst>
          </p:cNvPr>
          <p:cNvCxnSpPr>
            <a:cxnSpLocks/>
          </p:cNvCxnSpPr>
          <p:nvPr/>
        </p:nvCxnSpPr>
        <p:spPr>
          <a:xfrm flipV="1">
            <a:off x="547726" y="4294008"/>
            <a:ext cx="241909" cy="236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6" name="CaixaDeTexto 45">
                <a:extLst>
                  <a:ext uri="{FF2B5EF4-FFF2-40B4-BE49-F238E27FC236}">
                    <a16:creationId xmlns:a16="http://schemas.microsoft.com/office/drawing/2014/main" id="{1BF19B35-4A1F-4344-9B58-D0DB4930E33F}"/>
                  </a:ext>
                </a:extLst>
              </p:cNvPr>
              <p:cNvSpPr txBox="1"/>
              <p:nvPr/>
            </p:nvSpPr>
            <p:spPr>
              <a:xfrm>
                <a:off x="1520898" y="4206239"/>
                <a:ext cx="382588" cy="4914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pt-BR" sz="2400" b="0" i="0" smtClean="0">
                              <a:latin typeface="Cambria Math" panose="02040503050406030204" pitchFamily="18" charset="0"/>
                            </a:rPr>
                            <m:t>p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pt-BR" sz="2400" dirty="0"/>
              </a:p>
            </p:txBody>
          </p:sp>
        </mc:Choice>
        <mc:Fallback>
          <p:sp>
            <p:nvSpPr>
              <p:cNvPr id="46" name="CaixaDeTexto 45">
                <a:extLst>
                  <a:ext uri="{FF2B5EF4-FFF2-40B4-BE49-F238E27FC236}">
                    <a16:creationId xmlns:a16="http://schemas.microsoft.com/office/drawing/2014/main" id="{1BF19B35-4A1F-4344-9B58-D0DB4930E3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0898" y="4206239"/>
                <a:ext cx="382588" cy="491417"/>
              </a:xfrm>
              <a:prstGeom prst="rect">
                <a:avLst/>
              </a:prstGeom>
              <a:blipFill>
                <a:blip r:embed="rId3"/>
                <a:stretch>
                  <a:fillRect l="-4762" r="-22222" b="-987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CaixaDeTexto 46">
            <a:extLst>
              <a:ext uri="{FF2B5EF4-FFF2-40B4-BE49-F238E27FC236}">
                <a16:creationId xmlns:a16="http://schemas.microsoft.com/office/drawing/2014/main" id="{D3B241EE-A1CD-4CBC-8B6A-13C3638AB920}"/>
              </a:ext>
            </a:extLst>
          </p:cNvPr>
          <p:cNvSpPr txBox="1"/>
          <p:nvPr/>
        </p:nvSpPr>
        <p:spPr>
          <a:xfrm>
            <a:off x="1045735" y="4709372"/>
            <a:ext cx="47076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O </a:t>
            </a:r>
            <a:r>
              <a:rPr lang="pt-BR" sz="2400" b="1" dirty="0"/>
              <a:t>momento magnético </a:t>
            </a:r>
            <a:r>
              <a:rPr lang="pt-BR" sz="2400" dirty="0"/>
              <a:t>do j-</a:t>
            </a:r>
            <a:r>
              <a:rPr lang="pt-BR" sz="2400" dirty="0" err="1"/>
              <a:t>ésimo</a:t>
            </a:r>
            <a:r>
              <a:rPr lang="pt-BR" sz="2400" dirty="0"/>
              <a:t> dipolo, j= 1,...,M.</a:t>
            </a:r>
          </a:p>
        </p:txBody>
      </p:sp>
      <p:cxnSp>
        <p:nvCxnSpPr>
          <p:cNvPr id="48" name="Conector de Seta Reta 47">
            <a:extLst>
              <a:ext uri="{FF2B5EF4-FFF2-40B4-BE49-F238E27FC236}">
                <a16:creationId xmlns:a16="http://schemas.microsoft.com/office/drawing/2014/main" id="{D0BAC412-14A5-4EA2-9B89-008554A0551B}"/>
              </a:ext>
            </a:extLst>
          </p:cNvPr>
          <p:cNvCxnSpPr>
            <a:cxnSpLocks/>
          </p:cNvCxnSpPr>
          <p:nvPr/>
        </p:nvCxnSpPr>
        <p:spPr>
          <a:xfrm flipV="1">
            <a:off x="3082134" y="3333417"/>
            <a:ext cx="2094777" cy="56333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Elipse 3">
            <a:extLst>
              <a:ext uri="{FF2B5EF4-FFF2-40B4-BE49-F238E27FC236}">
                <a16:creationId xmlns:a16="http://schemas.microsoft.com/office/drawing/2014/main" id="{4E50A628-BD24-41B1-AFFB-ED791BAD2DEE}"/>
              </a:ext>
            </a:extLst>
          </p:cNvPr>
          <p:cNvSpPr/>
          <p:nvPr/>
        </p:nvSpPr>
        <p:spPr>
          <a:xfrm>
            <a:off x="5232900" y="2618865"/>
            <a:ext cx="1041009" cy="1174768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3" name="Arco 52">
            <a:extLst>
              <a:ext uri="{FF2B5EF4-FFF2-40B4-BE49-F238E27FC236}">
                <a16:creationId xmlns:a16="http://schemas.microsoft.com/office/drawing/2014/main" id="{FCFB492E-34E1-4A37-9C17-4C35B1C9F83D}"/>
              </a:ext>
            </a:extLst>
          </p:cNvPr>
          <p:cNvSpPr/>
          <p:nvPr/>
        </p:nvSpPr>
        <p:spPr>
          <a:xfrm>
            <a:off x="5176911" y="2973820"/>
            <a:ext cx="1162862" cy="811934"/>
          </a:xfrm>
          <a:prstGeom prst="arc">
            <a:avLst>
              <a:gd name="adj1" fmla="val 11801659"/>
              <a:gd name="adj2" fmla="val 20562504"/>
            </a:avLst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92E3B244-1D34-408A-91A2-72AEABFF6E4B}"/>
              </a:ext>
            </a:extLst>
          </p:cNvPr>
          <p:cNvCxnSpPr>
            <a:cxnSpLocks/>
          </p:cNvCxnSpPr>
          <p:nvPr/>
        </p:nvCxnSpPr>
        <p:spPr>
          <a:xfrm flipV="1">
            <a:off x="5646308" y="2862823"/>
            <a:ext cx="214192" cy="559478"/>
          </a:xfrm>
          <a:prstGeom prst="straightConnector1">
            <a:avLst/>
          </a:prstGeom>
          <a:ln w="476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Arco 4">
            <a:extLst>
              <a:ext uri="{FF2B5EF4-FFF2-40B4-BE49-F238E27FC236}">
                <a16:creationId xmlns:a16="http://schemas.microsoft.com/office/drawing/2014/main" id="{E6096742-A976-4E8F-841E-5132AA93410A}"/>
              </a:ext>
            </a:extLst>
          </p:cNvPr>
          <p:cNvSpPr/>
          <p:nvPr/>
        </p:nvSpPr>
        <p:spPr>
          <a:xfrm flipV="1">
            <a:off x="5176911" y="2719378"/>
            <a:ext cx="1162862" cy="709621"/>
          </a:xfrm>
          <a:prstGeom prst="arc">
            <a:avLst>
              <a:gd name="adj1" fmla="val 11801659"/>
              <a:gd name="adj2" fmla="val 20562504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8" name="CaixaDeTexto 57">
                <a:extLst>
                  <a:ext uri="{FF2B5EF4-FFF2-40B4-BE49-F238E27FC236}">
                    <a16:creationId xmlns:a16="http://schemas.microsoft.com/office/drawing/2014/main" id="{D1ED27A1-4859-4E9E-BD02-1E995C3465FD}"/>
                  </a:ext>
                </a:extLst>
              </p:cNvPr>
              <p:cNvSpPr txBox="1"/>
              <p:nvPr/>
            </p:nvSpPr>
            <p:spPr>
              <a:xfrm>
                <a:off x="5562110" y="2116961"/>
                <a:ext cx="38258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i="1" smtClean="0"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>
          <p:sp>
            <p:nvSpPr>
              <p:cNvPr id="58" name="CaixaDeTexto 57">
                <a:extLst>
                  <a:ext uri="{FF2B5EF4-FFF2-40B4-BE49-F238E27FC236}">
                    <a16:creationId xmlns:a16="http://schemas.microsoft.com/office/drawing/2014/main" id="{D1ED27A1-4859-4E9E-BD02-1E995C3465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2110" y="2116961"/>
                <a:ext cx="382588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9" name="CaixaDeTexto 58">
                <a:extLst>
                  <a:ext uri="{FF2B5EF4-FFF2-40B4-BE49-F238E27FC236}">
                    <a16:creationId xmlns:a16="http://schemas.microsoft.com/office/drawing/2014/main" id="{72D9CD48-BEB6-4E7E-B7EB-56CBF1CD0946}"/>
                  </a:ext>
                </a:extLst>
              </p:cNvPr>
              <p:cNvSpPr txBox="1"/>
              <p:nvPr/>
            </p:nvSpPr>
            <p:spPr>
              <a:xfrm>
                <a:off x="6196044" y="2937062"/>
                <a:ext cx="77966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1" i="0" smtClean="0">
                          <a:latin typeface="Cambria Math" panose="02040503050406030204" pitchFamily="18" charset="0"/>
                        </a:rPr>
                        <m:t>𝐦</m:t>
                      </m:r>
                    </m:oMath>
                  </m:oMathPara>
                </a14:m>
                <a:endParaRPr lang="pt-BR" sz="2400" b="1" dirty="0"/>
              </a:p>
            </p:txBody>
          </p:sp>
        </mc:Choice>
        <mc:Fallback>
          <p:sp>
            <p:nvSpPr>
              <p:cNvPr id="59" name="CaixaDeTexto 58">
                <a:extLst>
                  <a:ext uri="{FF2B5EF4-FFF2-40B4-BE49-F238E27FC236}">
                    <a16:creationId xmlns:a16="http://schemas.microsoft.com/office/drawing/2014/main" id="{72D9CD48-BEB6-4E7E-B7EB-56CBF1CD09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6044" y="2937062"/>
                <a:ext cx="779660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2" name="CaixaDeTexto 61">
                <a:extLst>
                  <a:ext uri="{FF2B5EF4-FFF2-40B4-BE49-F238E27FC236}">
                    <a16:creationId xmlns:a16="http://schemas.microsoft.com/office/drawing/2014/main" id="{BFDC984B-7984-4733-9D8A-70FF6BE78AA1}"/>
                  </a:ext>
                </a:extLst>
              </p:cNvPr>
              <p:cNvSpPr txBox="1"/>
              <p:nvPr/>
            </p:nvSpPr>
            <p:spPr>
              <a:xfrm>
                <a:off x="2964682" y="1119318"/>
                <a:ext cx="387591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sz="2400" i="1" smtClean="0"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</m:ctrlPr>
                        </m:sSup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 Light" panose="020F0302020204030204" pitchFamily="34" charset="0"/>
                            </a:rPr>
                            <m:t>∆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 Light" panose="020F0302020204030204" pitchFamily="34" charset="0"/>
                            </a:rPr>
                            <m:t>𝑇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pt-BR" sz="2400" b="0" i="0" smtClean="0"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  <m:t>p</m:t>
                          </m:r>
                        </m:sup>
                      </m:sSup>
                    </m:oMath>
                  </m:oMathPara>
                </a14:m>
                <a:endParaRPr lang="pt-BR" sz="2400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>
          <p:sp>
            <p:nvSpPr>
              <p:cNvPr id="62" name="CaixaDeTexto 61">
                <a:extLst>
                  <a:ext uri="{FF2B5EF4-FFF2-40B4-BE49-F238E27FC236}">
                    <a16:creationId xmlns:a16="http://schemas.microsoft.com/office/drawing/2014/main" id="{BFDC984B-7984-4733-9D8A-70FF6BE78A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4682" y="1119318"/>
                <a:ext cx="387591" cy="369332"/>
              </a:xfrm>
              <a:prstGeom prst="rect">
                <a:avLst/>
              </a:prstGeom>
              <a:blipFill>
                <a:blip r:embed="rId6"/>
                <a:stretch>
                  <a:fillRect l="-26563" r="-56250" b="-6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6" name="Conector de Seta Reta 85">
            <a:extLst>
              <a:ext uri="{FF2B5EF4-FFF2-40B4-BE49-F238E27FC236}">
                <a16:creationId xmlns:a16="http://schemas.microsoft.com/office/drawing/2014/main" id="{9FA0B5AA-E784-4533-9B92-94B2AA479BE9}"/>
              </a:ext>
            </a:extLst>
          </p:cNvPr>
          <p:cNvCxnSpPr>
            <a:cxnSpLocks/>
          </p:cNvCxnSpPr>
          <p:nvPr/>
        </p:nvCxnSpPr>
        <p:spPr>
          <a:xfrm flipH="1" flipV="1">
            <a:off x="3853528" y="490355"/>
            <a:ext cx="328788" cy="51891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8460CDF2-48FA-4840-9C97-77E3D0AC0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5CF5-DD80-4FB2-8D05-C9155122F025}" type="slidenum">
              <a:rPr lang="pt-BR" smtClean="0"/>
              <a:t>109</a:t>
            </a:fld>
            <a:endParaRPr lang="pt-B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2" name="CaixaDeTexto 91">
                <a:extLst>
                  <a:ext uri="{FF2B5EF4-FFF2-40B4-BE49-F238E27FC236}">
                    <a16:creationId xmlns:a16="http://schemas.microsoft.com/office/drawing/2014/main" id="{49181DCE-762A-4F50-AF16-C24134350A30}"/>
                  </a:ext>
                </a:extLst>
              </p:cNvPr>
              <p:cNvSpPr txBox="1"/>
              <p:nvPr/>
            </p:nvSpPr>
            <p:spPr>
              <a:xfrm>
                <a:off x="3974713" y="465896"/>
                <a:ext cx="623797" cy="3767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pt-BR" sz="1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1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𝑭</m:t>
                              </m:r>
                            </m:e>
                          </m:acc>
                        </m:e>
                        <m:sub>
                          <m:r>
                            <a:rPr lang="pt-BR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>
          <p:sp>
            <p:nvSpPr>
              <p:cNvPr id="92" name="CaixaDeTexto 91">
                <a:extLst>
                  <a:ext uri="{FF2B5EF4-FFF2-40B4-BE49-F238E27FC236}">
                    <a16:creationId xmlns:a16="http://schemas.microsoft.com/office/drawing/2014/main" id="{49181DCE-762A-4F50-AF16-C24134350A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4713" y="465896"/>
                <a:ext cx="623797" cy="376770"/>
              </a:xfrm>
              <a:prstGeom prst="rect">
                <a:avLst/>
              </a:prstGeom>
              <a:blipFill>
                <a:blip r:embed="rId7"/>
                <a:stretch>
                  <a:fillRect t="-1613" r="-12745" b="-161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0" name="CaixaDeTexto 99">
            <a:extLst>
              <a:ext uri="{FF2B5EF4-FFF2-40B4-BE49-F238E27FC236}">
                <a16:creationId xmlns:a16="http://schemas.microsoft.com/office/drawing/2014/main" id="{0E10D8A1-F49B-4BBD-AD06-F2E81F585BCC}"/>
              </a:ext>
            </a:extLst>
          </p:cNvPr>
          <p:cNvSpPr txBox="1"/>
          <p:nvPr/>
        </p:nvSpPr>
        <p:spPr>
          <a:xfrm>
            <a:off x="4812485" y="6233154"/>
            <a:ext cx="29228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chemeClr val="accent5">
                    <a:lumMod val="75000"/>
                  </a:schemeClr>
                </a:solidFill>
              </a:rPr>
              <a:t>Vetor de parâmetros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3" name="CaixaDeTexto 102">
                <a:extLst>
                  <a:ext uri="{FF2B5EF4-FFF2-40B4-BE49-F238E27FC236}">
                    <a16:creationId xmlns:a16="http://schemas.microsoft.com/office/drawing/2014/main" id="{D5CF32B2-3727-4E3B-A535-F8397DD7D086}"/>
                  </a:ext>
                </a:extLst>
              </p:cNvPr>
              <p:cNvSpPr txBox="1"/>
              <p:nvPr/>
            </p:nvSpPr>
            <p:spPr>
              <a:xfrm>
                <a:off x="5232900" y="4667982"/>
                <a:ext cx="2114461" cy="156517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pt-BR" sz="32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𝐩</m:t>
                    </m:r>
                    <m:r>
                      <a:rPr lang="pt-BR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pt-BR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pt-BR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pt-BR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BR" sz="3200">
                                      <a:latin typeface="Cambria Math" panose="02040503050406030204" pitchFamily="18" charset="0"/>
                                    </a:rPr>
                                    <m:t>p</m:t>
                                  </m:r>
                                </m:e>
                                <m:sup>
                                  <m:r>
                                    <a:rPr lang="pt-BR" sz="32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r>
                                <a:rPr lang="pt-B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lang="pt-BR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BR" sz="3200" b="0" i="0" smtClean="0">
                                      <a:latin typeface="Cambria Math" panose="02040503050406030204" pitchFamily="18" charset="0"/>
                                    </a:rPr>
                                    <m:t>p</m:t>
                                  </m:r>
                                </m:e>
                                <m:sup>
                                  <m:r>
                                    <a:rPr lang="pt-BR" sz="3200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sup>
                              </m:sSup>
                            </m:e>
                          </m:mr>
                        </m:m>
                      </m:e>
                    </m:d>
                  </m:oMath>
                </a14:m>
                <a:r>
                  <a:rPr lang="pt-BR" sz="4000" dirty="0">
                    <a:solidFill>
                      <a:schemeClr val="tx1"/>
                    </a:solidFill>
                  </a:rPr>
                  <a:t>          </a:t>
                </a:r>
                <a:endParaRPr lang="pt-BR" sz="4000" dirty="0"/>
              </a:p>
            </p:txBody>
          </p:sp>
        </mc:Choice>
        <mc:Fallback>
          <p:sp>
            <p:nvSpPr>
              <p:cNvPr id="103" name="CaixaDeTexto 102">
                <a:extLst>
                  <a:ext uri="{FF2B5EF4-FFF2-40B4-BE49-F238E27FC236}">
                    <a16:creationId xmlns:a16="http://schemas.microsoft.com/office/drawing/2014/main" id="{D5CF32B2-3727-4E3B-A535-F8397DD7D0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2900" y="4667982"/>
                <a:ext cx="2114461" cy="156517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462200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D22C0784-6C86-47B4-82C6-C3170008E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5CF5-DD80-4FB2-8D05-C9155122F025}" type="slidenum">
              <a:rPr lang="pt-BR" smtClean="0"/>
              <a:t>11</a:t>
            </a:fld>
            <a:endParaRPr lang="pt-BR" dirty="0"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E652F9B0-2DF4-4A37-BC22-180D0D835E36}"/>
              </a:ext>
            </a:extLst>
          </p:cNvPr>
          <p:cNvSpPr/>
          <p:nvPr/>
        </p:nvSpPr>
        <p:spPr>
          <a:xfrm>
            <a:off x="1042989" y="2550318"/>
            <a:ext cx="4200525" cy="1757363"/>
          </a:xfrm>
          <a:prstGeom prst="roundRect">
            <a:avLst/>
          </a:prstGeom>
          <a:solidFill>
            <a:schemeClr val="accent3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Retângulo: Cantos Arredondados 24">
            <a:extLst>
              <a:ext uri="{FF2B5EF4-FFF2-40B4-BE49-F238E27FC236}">
                <a16:creationId xmlns:a16="http://schemas.microsoft.com/office/drawing/2014/main" id="{5A07CBA6-1F15-4AB7-8AC4-B1E57860CB7D}"/>
              </a:ext>
            </a:extLst>
          </p:cNvPr>
          <p:cNvSpPr/>
          <p:nvPr/>
        </p:nvSpPr>
        <p:spPr>
          <a:xfrm>
            <a:off x="6938964" y="2550317"/>
            <a:ext cx="4200525" cy="1757363"/>
          </a:xfrm>
          <a:prstGeom prst="roundRect">
            <a:avLst/>
          </a:prstGeom>
          <a:solidFill>
            <a:schemeClr val="accent3">
              <a:lumMod val="5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Seta: em Forma de U 10">
            <a:extLst>
              <a:ext uri="{FF2B5EF4-FFF2-40B4-BE49-F238E27FC236}">
                <a16:creationId xmlns:a16="http://schemas.microsoft.com/office/drawing/2014/main" id="{484647CD-145B-4320-BE45-30355EFF7C59}"/>
              </a:ext>
            </a:extLst>
          </p:cNvPr>
          <p:cNvSpPr/>
          <p:nvPr/>
        </p:nvSpPr>
        <p:spPr>
          <a:xfrm>
            <a:off x="3314701" y="1714499"/>
            <a:ext cx="6243637" cy="642938"/>
          </a:xfrm>
          <a:prstGeom prst="utur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9" name="Seta: em Forma de U 28">
            <a:extLst>
              <a:ext uri="{FF2B5EF4-FFF2-40B4-BE49-F238E27FC236}">
                <a16:creationId xmlns:a16="http://schemas.microsoft.com/office/drawing/2014/main" id="{158D8454-0A39-45F1-AF92-6619BBBAB176}"/>
              </a:ext>
            </a:extLst>
          </p:cNvPr>
          <p:cNvSpPr/>
          <p:nvPr/>
        </p:nvSpPr>
        <p:spPr>
          <a:xfrm rot="10800000">
            <a:off x="3314700" y="4582318"/>
            <a:ext cx="6243637" cy="642938"/>
          </a:xfrm>
          <a:prstGeom prst="utur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ítulo 1">
                <a:extLst>
                  <a:ext uri="{FF2B5EF4-FFF2-40B4-BE49-F238E27FC236}">
                    <a16:creationId xmlns:a16="http://schemas.microsoft.com/office/drawing/2014/main" id="{28735138-4ACA-4B5B-A5A8-96C87781AC7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832168" y="3018489"/>
                <a:ext cx="726169" cy="635638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sz="4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40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𝐝</m:t>
                          </m:r>
                        </m:e>
                        <m:sup>
                          <m:r>
                            <a:rPr lang="pt-BR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p>
                      </m:sSup>
                    </m:oMath>
                  </m:oMathPara>
                </a14:m>
                <a:endParaRPr lang="pt-BR" sz="4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0" name="Título 1">
                <a:extLst>
                  <a:ext uri="{FF2B5EF4-FFF2-40B4-BE49-F238E27FC236}">
                    <a16:creationId xmlns:a16="http://schemas.microsoft.com/office/drawing/2014/main" id="{28735138-4ACA-4B5B-A5A8-96C87781AC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2168" y="3018489"/>
                <a:ext cx="726169" cy="63563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ítulo 1">
            <a:extLst>
              <a:ext uri="{FF2B5EF4-FFF2-40B4-BE49-F238E27FC236}">
                <a16:creationId xmlns:a16="http://schemas.microsoft.com/office/drawing/2014/main" id="{D18DE7AE-879E-416D-836F-65B37AA84FA0}"/>
              </a:ext>
            </a:extLst>
          </p:cNvPr>
          <p:cNvSpPr txBox="1">
            <a:spLocks/>
          </p:cNvSpPr>
          <p:nvPr/>
        </p:nvSpPr>
        <p:spPr>
          <a:xfrm>
            <a:off x="2569580" y="989805"/>
            <a:ext cx="7798310" cy="64293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800" b="1" dirty="0"/>
              <a:t>Problema direto</a:t>
            </a:r>
            <a:r>
              <a:rPr lang="pt-BR" sz="1800" dirty="0"/>
              <a:t>: </a:t>
            </a:r>
            <a:r>
              <a:rPr lang="pt-BR" sz="1800" i="1" dirty="0">
                <a:solidFill>
                  <a:srgbClr val="0070C0"/>
                </a:solidFill>
              </a:rPr>
              <a:t>“Sintoniza” manualmente </a:t>
            </a:r>
            <a:r>
              <a:rPr lang="pt-BR" sz="1800" dirty="0"/>
              <a:t>o conjunto de parâmetros e compara com os dados observados.</a:t>
            </a: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8B704028-E6D5-4AAE-97F1-B8AAA97E3665}"/>
              </a:ext>
            </a:extLst>
          </p:cNvPr>
          <p:cNvSpPr txBox="1">
            <a:spLocks/>
          </p:cNvSpPr>
          <p:nvPr/>
        </p:nvSpPr>
        <p:spPr>
          <a:xfrm>
            <a:off x="2537363" y="5314909"/>
            <a:ext cx="7798310" cy="64293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800" b="1" dirty="0"/>
              <a:t>Problema inverso:</a:t>
            </a:r>
            <a:r>
              <a:rPr lang="pt-BR" sz="1800" dirty="0"/>
              <a:t> </a:t>
            </a:r>
            <a:r>
              <a:rPr lang="pt-BR" sz="1800" i="1" dirty="0">
                <a:solidFill>
                  <a:srgbClr val="0070C0"/>
                </a:solidFill>
              </a:rPr>
              <a:t>estima automaticamente </a:t>
            </a:r>
            <a:r>
              <a:rPr lang="pt-BR" sz="1800" dirty="0"/>
              <a:t>o conjunto de parâmetros a partir dos dados observados.</a:t>
            </a:r>
          </a:p>
        </p:txBody>
      </p:sp>
      <p:sp>
        <p:nvSpPr>
          <p:cNvPr id="13" name="Título 1">
            <a:extLst>
              <a:ext uri="{FF2B5EF4-FFF2-40B4-BE49-F238E27FC236}">
                <a16:creationId xmlns:a16="http://schemas.microsoft.com/office/drawing/2014/main" id="{A35C78BD-ADCF-4F39-AAF9-D250619D8F06}"/>
              </a:ext>
            </a:extLst>
          </p:cNvPr>
          <p:cNvSpPr txBox="1">
            <a:spLocks/>
          </p:cNvSpPr>
          <p:nvPr/>
        </p:nvSpPr>
        <p:spPr>
          <a:xfrm>
            <a:off x="0" y="4370570"/>
            <a:ext cx="2656624" cy="126580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800" b="1" dirty="0"/>
              <a:t>Dados preditos:</a:t>
            </a:r>
            <a:r>
              <a:rPr lang="pt-BR" sz="1800" dirty="0"/>
              <a:t> dados gerados pelo modelo, que é dada pela </a:t>
            </a:r>
            <a:r>
              <a:rPr lang="pt-BR" sz="1800" dirty="0">
                <a:solidFill>
                  <a:srgbClr val="0070C0"/>
                </a:solidFill>
              </a:rPr>
              <a:t>relação física e matemática</a:t>
            </a:r>
            <a:r>
              <a:rPr lang="pt-BR" sz="1800" dirty="0"/>
              <a:t> do problema a ser resolvido.</a:t>
            </a:r>
          </a:p>
        </p:txBody>
      </p:sp>
      <p:sp>
        <p:nvSpPr>
          <p:cNvPr id="14" name="Título 1">
            <a:extLst>
              <a:ext uri="{FF2B5EF4-FFF2-40B4-BE49-F238E27FC236}">
                <a16:creationId xmlns:a16="http://schemas.microsoft.com/office/drawing/2014/main" id="{B69A145E-1954-43AC-809C-5075C8CCC85B}"/>
              </a:ext>
            </a:extLst>
          </p:cNvPr>
          <p:cNvSpPr txBox="1">
            <a:spLocks/>
          </p:cNvSpPr>
          <p:nvPr/>
        </p:nvSpPr>
        <p:spPr>
          <a:xfrm>
            <a:off x="9771263" y="1673942"/>
            <a:ext cx="2380823" cy="85833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800" b="1" dirty="0"/>
              <a:t>Dados observados:</a:t>
            </a:r>
            <a:r>
              <a:rPr lang="pt-BR" sz="1800" dirty="0"/>
              <a:t> dados </a:t>
            </a:r>
            <a:r>
              <a:rPr lang="pt-BR" sz="1800" dirty="0">
                <a:solidFill>
                  <a:srgbClr val="0070C0"/>
                </a:solidFill>
              </a:rPr>
              <a:t>medidos</a:t>
            </a:r>
            <a:r>
              <a:rPr lang="pt-BR" sz="1800" dirty="0"/>
              <a:t> na superfície da Terra.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2D9FEE8C-7B24-4E46-8C77-8773129F6AA2}"/>
                  </a:ext>
                </a:extLst>
              </p:cNvPr>
              <p:cNvSpPr txBox="1"/>
              <p:nvPr/>
            </p:nvSpPr>
            <p:spPr>
              <a:xfrm>
                <a:off x="1944812" y="3038574"/>
                <a:ext cx="2396875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pt-BR" sz="4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sz="4000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𝐝</m:t>
                        </m:r>
                      </m:e>
                      <m:sup>
                        <m:r>
                          <a:rPr lang="pt-BR" sz="4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p>
                    <m:r>
                      <a:rPr lang="pt-BR" sz="4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sz="4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pt-BR" sz="4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sz="40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𝐩</m:t>
                    </m:r>
                    <m:r>
                      <a:rPr lang="pt-BR" sz="4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sz="4000" dirty="0">
                    <a:solidFill>
                      <a:schemeClr val="bg1"/>
                    </a:solidFill>
                  </a:rPr>
                  <a:t> </a:t>
                </a:r>
                <a:endParaRPr lang="pt-BR" sz="4000" dirty="0"/>
              </a:p>
            </p:txBody>
          </p:sp>
        </mc:Choice>
        <mc:Fallback xmlns=""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2D9FEE8C-7B24-4E46-8C77-8773129F6A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4812" y="3038574"/>
                <a:ext cx="2396875" cy="61555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ítulo 1">
            <a:extLst>
              <a:ext uri="{FF2B5EF4-FFF2-40B4-BE49-F238E27FC236}">
                <a16:creationId xmlns:a16="http://schemas.microsoft.com/office/drawing/2014/main" id="{67CF4C6B-0668-4272-84E1-1103154A724D}"/>
              </a:ext>
            </a:extLst>
          </p:cNvPr>
          <p:cNvSpPr txBox="1">
            <a:spLocks/>
          </p:cNvSpPr>
          <p:nvPr/>
        </p:nvSpPr>
        <p:spPr>
          <a:xfrm>
            <a:off x="1756739" y="3698953"/>
            <a:ext cx="2773022" cy="53048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dirty="0">
                <a:solidFill>
                  <a:schemeClr val="bg1"/>
                </a:solidFill>
              </a:rPr>
              <a:t>Dados preditos</a:t>
            </a:r>
          </a:p>
        </p:txBody>
      </p:sp>
      <p:sp>
        <p:nvSpPr>
          <p:cNvPr id="17" name="Título 1">
            <a:extLst>
              <a:ext uri="{FF2B5EF4-FFF2-40B4-BE49-F238E27FC236}">
                <a16:creationId xmlns:a16="http://schemas.microsoft.com/office/drawing/2014/main" id="{E7C17109-E244-498A-ABE0-0F145E8D2CB6}"/>
              </a:ext>
            </a:extLst>
          </p:cNvPr>
          <p:cNvSpPr txBox="1">
            <a:spLocks/>
          </p:cNvSpPr>
          <p:nvPr/>
        </p:nvSpPr>
        <p:spPr>
          <a:xfrm>
            <a:off x="7556854" y="3663521"/>
            <a:ext cx="3276796" cy="53048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dirty="0">
                <a:solidFill>
                  <a:schemeClr val="bg1"/>
                </a:solidFill>
              </a:rPr>
              <a:t>Dados observados</a:t>
            </a:r>
          </a:p>
        </p:txBody>
      </p:sp>
    </p:spTree>
    <p:extLst>
      <p:ext uri="{BB962C8B-B14F-4D97-AF65-F5344CB8AC3E}">
        <p14:creationId xmlns:p14="http://schemas.microsoft.com/office/powerpoint/2010/main" val="1425835613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3" name="Conector de Seta Reta 62">
            <a:extLst>
              <a:ext uri="{FF2B5EF4-FFF2-40B4-BE49-F238E27FC236}">
                <a16:creationId xmlns:a16="http://schemas.microsoft.com/office/drawing/2014/main" id="{58C36857-4B43-4DB2-8D22-1DA0B254EFE4}"/>
              </a:ext>
            </a:extLst>
          </p:cNvPr>
          <p:cNvCxnSpPr/>
          <p:nvPr/>
        </p:nvCxnSpPr>
        <p:spPr>
          <a:xfrm>
            <a:off x="657071" y="2488966"/>
            <a:ext cx="0" cy="2514087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ector de Seta Reta 63">
            <a:extLst>
              <a:ext uri="{FF2B5EF4-FFF2-40B4-BE49-F238E27FC236}">
                <a16:creationId xmlns:a16="http://schemas.microsoft.com/office/drawing/2014/main" id="{D83B72C8-460A-4A3E-BE01-55CE21073A08}"/>
              </a:ext>
            </a:extLst>
          </p:cNvPr>
          <p:cNvCxnSpPr>
            <a:cxnSpLocks/>
          </p:cNvCxnSpPr>
          <p:nvPr/>
        </p:nvCxnSpPr>
        <p:spPr>
          <a:xfrm>
            <a:off x="657071" y="2488966"/>
            <a:ext cx="3314325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ector de Seta Reta 64">
            <a:extLst>
              <a:ext uri="{FF2B5EF4-FFF2-40B4-BE49-F238E27FC236}">
                <a16:creationId xmlns:a16="http://schemas.microsoft.com/office/drawing/2014/main" id="{439678E2-3CB1-4B46-9328-E7F53104CD5A}"/>
              </a:ext>
            </a:extLst>
          </p:cNvPr>
          <p:cNvCxnSpPr>
            <a:cxnSpLocks/>
          </p:cNvCxnSpPr>
          <p:nvPr/>
        </p:nvCxnSpPr>
        <p:spPr>
          <a:xfrm flipV="1">
            <a:off x="657069" y="897496"/>
            <a:ext cx="1808927" cy="159147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CaixaDeTexto 65">
            <a:extLst>
              <a:ext uri="{FF2B5EF4-FFF2-40B4-BE49-F238E27FC236}">
                <a16:creationId xmlns:a16="http://schemas.microsoft.com/office/drawing/2014/main" id="{4C62B418-D991-460A-8375-0EEA13119B15}"/>
              </a:ext>
            </a:extLst>
          </p:cNvPr>
          <p:cNvSpPr txBox="1"/>
          <p:nvPr/>
        </p:nvSpPr>
        <p:spPr>
          <a:xfrm>
            <a:off x="2022497" y="541394"/>
            <a:ext cx="317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/>
              <a:t>x</a:t>
            </a:r>
          </a:p>
        </p:txBody>
      </p:sp>
      <p:sp>
        <p:nvSpPr>
          <p:cNvPr id="67" name="CaixaDeTexto 66">
            <a:extLst>
              <a:ext uri="{FF2B5EF4-FFF2-40B4-BE49-F238E27FC236}">
                <a16:creationId xmlns:a16="http://schemas.microsoft.com/office/drawing/2014/main" id="{82C0973E-A406-4F1B-8D07-F4E8AFEA4ED6}"/>
              </a:ext>
            </a:extLst>
          </p:cNvPr>
          <p:cNvSpPr txBox="1"/>
          <p:nvPr/>
        </p:nvSpPr>
        <p:spPr>
          <a:xfrm>
            <a:off x="3775876" y="2488549"/>
            <a:ext cx="3241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/>
              <a:t>y</a:t>
            </a:r>
          </a:p>
        </p:txBody>
      </p:sp>
      <p:sp>
        <p:nvSpPr>
          <p:cNvPr id="68" name="CaixaDeTexto 67">
            <a:extLst>
              <a:ext uri="{FF2B5EF4-FFF2-40B4-BE49-F238E27FC236}">
                <a16:creationId xmlns:a16="http://schemas.microsoft.com/office/drawing/2014/main" id="{990A4754-B0A2-450E-AC2B-1654DBCF6BBA}"/>
              </a:ext>
            </a:extLst>
          </p:cNvPr>
          <p:cNvSpPr txBox="1"/>
          <p:nvPr/>
        </p:nvSpPr>
        <p:spPr>
          <a:xfrm>
            <a:off x="336496" y="4772220"/>
            <a:ext cx="3064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/>
              <a:t>z</a:t>
            </a:r>
          </a:p>
        </p:txBody>
      </p:sp>
      <p:sp>
        <p:nvSpPr>
          <p:cNvPr id="69" name="Elipse 68">
            <a:extLst>
              <a:ext uri="{FF2B5EF4-FFF2-40B4-BE49-F238E27FC236}">
                <a16:creationId xmlns:a16="http://schemas.microsoft.com/office/drawing/2014/main" id="{89D2923F-A4FF-4487-99EA-A6E94FA22CAE}"/>
              </a:ext>
            </a:extLst>
          </p:cNvPr>
          <p:cNvSpPr/>
          <p:nvPr/>
        </p:nvSpPr>
        <p:spPr>
          <a:xfrm>
            <a:off x="2315336" y="1748052"/>
            <a:ext cx="150660" cy="1142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1" name="Elipse 70">
            <a:extLst>
              <a:ext uri="{FF2B5EF4-FFF2-40B4-BE49-F238E27FC236}">
                <a16:creationId xmlns:a16="http://schemas.microsoft.com/office/drawing/2014/main" id="{B5A92F0B-B689-4F31-B623-CD486D1873D3}"/>
              </a:ext>
            </a:extLst>
          </p:cNvPr>
          <p:cNvSpPr/>
          <p:nvPr/>
        </p:nvSpPr>
        <p:spPr>
          <a:xfrm>
            <a:off x="1561532" y="2059844"/>
            <a:ext cx="150660" cy="1142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2" name="Elipse 71">
            <a:extLst>
              <a:ext uri="{FF2B5EF4-FFF2-40B4-BE49-F238E27FC236}">
                <a16:creationId xmlns:a16="http://schemas.microsoft.com/office/drawing/2014/main" id="{2730B38C-67C7-482C-BCC6-369DF28575EF}"/>
              </a:ext>
            </a:extLst>
          </p:cNvPr>
          <p:cNvSpPr/>
          <p:nvPr/>
        </p:nvSpPr>
        <p:spPr>
          <a:xfrm>
            <a:off x="1871837" y="1693231"/>
            <a:ext cx="150660" cy="1142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3" name="Elipse 72">
            <a:extLst>
              <a:ext uri="{FF2B5EF4-FFF2-40B4-BE49-F238E27FC236}">
                <a16:creationId xmlns:a16="http://schemas.microsoft.com/office/drawing/2014/main" id="{F6D15744-DDD8-4185-B7FA-BFD3778AD1A3}"/>
              </a:ext>
            </a:extLst>
          </p:cNvPr>
          <p:cNvSpPr/>
          <p:nvPr/>
        </p:nvSpPr>
        <p:spPr>
          <a:xfrm>
            <a:off x="2141142" y="2087722"/>
            <a:ext cx="150660" cy="1142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4" name="Elipse 73">
            <a:extLst>
              <a:ext uri="{FF2B5EF4-FFF2-40B4-BE49-F238E27FC236}">
                <a16:creationId xmlns:a16="http://schemas.microsoft.com/office/drawing/2014/main" id="{B47B896B-9EEB-42C3-BE9E-FD222875A731}"/>
              </a:ext>
            </a:extLst>
          </p:cNvPr>
          <p:cNvSpPr/>
          <p:nvPr/>
        </p:nvSpPr>
        <p:spPr>
          <a:xfrm>
            <a:off x="2163573" y="1372428"/>
            <a:ext cx="150660" cy="1142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5" name="Elipse 74">
            <a:extLst>
              <a:ext uri="{FF2B5EF4-FFF2-40B4-BE49-F238E27FC236}">
                <a16:creationId xmlns:a16="http://schemas.microsoft.com/office/drawing/2014/main" id="{646BCA84-6FA3-42F1-A058-5070B194FAF4}"/>
              </a:ext>
            </a:extLst>
          </p:cNvPr>
          <p:cNvSpPr/>
          <p:nvPr/>
        </p:nvSpPr>
        <p:spPr>
          <a:xfrm>
            <a:off x="2615192" y="1381068"/>
            <a:ext cx="150660" cy="1142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6" name="Elipse 75">
            <a:extLst>
              <a:ext uri="{FF2B5EF4-FFF2-40B4-BE49-F238E27FC236}">
                <a16:creationId xmlns:a16="http://schemas.microsoft.com/office/drawing/2014/main" id="{BA85013D-E3A4-438F-9809-75855DA114C4}"/>
              </a:ext>
            </a:extLst>
          </p:cNvPr>
          <p:cNvSpPr/>
          <p:nvPr/>
        </p:nvSpPr>
        <p:spPr>
          <a:xfrm>
            <a:off x="2722323" y="2096189"/>
            <a:ext cx="150660" cy="1142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7" name="Elipse 76">
            <a:extLst>
              <a:ext uri="{FF2B5EF4-FFF2-40B4-BE49-F238E27FC236}">
                <a16:creationId xmlns:a16="http://schemas.microsoft.com/office/drawing/2014/main" id="{6E96DCCE-91ED-4913-B19A-36ACA6DF12CD}"/>
              </a:ext>
            </a:extLst>
          </p:cNvPr>
          <p:cNvSpPr/>
          <p:nvPr/>
        </p:nvSpPr>
        <p:spPr>
          <a:xfrm>
            <a:off x="2915049" y="1623230"/>
            <a:ext cx="150660" cy="1142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8" name="Elipse 77">
            <a:extLst>
              <a:ext uri="{FF2B5EF4-FFF2-40B4-BE49-F238E27FC236}">
                <a16:creationId xmlns:a16="http://schemas.microsoft.com/office/drawing/2014/main" id="{AF8E0A1F-6FD1-4CF2-90D8-9F466115C67F}"/>
              </a:ext>
            </a:extLst>
          </p:cNvPr>
          <p:cNvSpPr/>
          <p:nvPr/>
        </p:nvSpPr>
        <p:spPr>
          <a:xfrm>
            <a:off x="2689791" y="1029954"/>
            <a:ext cx="150660" cy="1142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9" name="Elipse 78">
            <a:extLst>
              <a:ext uri="{FF2B5EF4-FFF2-40B4-BE49-F238E27FC236}">
                <a16:creationId xmlns:a16="http://schemas.microsoft.com/office/drawing/2014/main" id="{8BB9EA8C-24EC-4D50-ACE9-C04A6B316A6B}"/>
              </a:ext>
            </a:extLst>
          </p:cNvPr>
          <p:cNvSpPr/>
          <p:nvPr/>
        </p:nvSpPr>
        <p:spPr>
          <a:xfrm>
            <a:off x="3336857" y="2038033"/>
            <a:ext cx="150660" cy="1142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0" name="Elipse 79">
            <a:extLst>
              <a:ext uri="{FF2B5EF4-FFF2-40B4-BE49-F238E27FC236}">
                <a16:creationId xmlns:a16="http://schemas.microsoft.com/office/drawing/2014/main" id="{73C07961-CE5A-47EC-A748-ECD1F7D368A8}"/>
              </a:ext>
            </a:extLst>
          </p:cNvPr>
          <p:cNvSpPr/>
          <p:nvPr/>
        </p:nvSpPr>
        <p:spPr>
          <a:xfrm>
            <a:off x="3604333" y="1338152"/>
            <a:ext cx="150660" cy="1142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1" name="Elipse 80">
            <a:extLst>
              <a:ext uri="{FF2B5EF4-FFF2-40B4-BE49-F238E27FC236}">
                <a16:creationId xmlns:a16="http://schemas.microsoft.com/office/drawing/2014/main" id="{71D39919-1BCB-462C-8A87-E724601EB67A}"/>
              </a:ext>
            </a:extLst>
          </p:cNvPr>
          <p:cNvSpPr/>
          <p:nvPr/>
        </p:nvSpPr>
        <p:spPr>
          <a:xfrm>
            <a:off x="3451134" y="1718379"/>
            <a:ext cx="150660" cy="1142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3" name="CaixaDeTexto 82">
            <a:extLst>
              <a:ext uri="{FF2B5EF4-FFF2-40B4-BE49-F238E27FC236}">
                <a16:creationId xmlns:a16="http://schemas.microsoft.com/office/drawing/2014/main" id="{12AA44C5-F197-444C-A87E-CB0B64D3053B}"/>
              </a:ext>
            </a:extLst>
          </p:cNvPr>
          <p:cNvSpPr txBox="1"/>
          <p:nvPr/>
        </p:nvSpPr>
        <p:spPr>
          <a:xfrm>
            <a:off x="414009" y="65545"/>
            <a:ext cx="29228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Camada equivalente</a:t>
            </a:r>
          </a:p>
        </p:txBody>
      </p:sp>
      <p:sp>
        <p:nvSpPr>
          <p:cNvPr id="84" name="Paralelogramo 83">
            <a:extLst>
              <a:ext uri="{FF2B5EF4-FFF2-40B4-BE49-F238E27FC236}">
                <a16:creationId xmlns:a16="http://schemas.microsoft.com/office/drawing/2014/main" id="{AEB74AE8-A37C-48CD-9A43-8752FEC788F0}"/>
              </a:ext>
            </a:extLst>
          </p:cNvPr>
          <p:cNvSpPr/>
          <p:nvPr/>
        </p:nvSpPr>
        <p:spPr>
          <a:xfrm>
            <a:off x="671154" y="3063418"/>
            <a:ext cx="3630722" cy="1235814"/>
          </a:xfrm>
          <a:prstGeom prst="parallelogram">
            <a:avLst>
              <a:gd name="adj" fmla="val 108464"/>
            </a:avLst>
          </a:prstGeom>
          <a:solidFill>
            <a:schemeClr val="accent1">
              <a:lumMod val="60000"/>
              <a:lumOff val="40000"/>
              <a:alpha val="53000"/>
            </a:schemeClr>
          </a:solidFill>
          <a:ln>
            <a:solidFill>
              <a:schemeClr val="tx1">
                <a:alpha val="6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8" name="Elipse 87">
            <a:extLst>
              <a:ext uri="{FF2B5EF4-FFF2-40B4-BE49-F238E27FC236}">
                <a16:creationId xmlns:a16="http://schemas.microsoft.com/office/drawing/2014/main" id="{5AEF0834-2F0F-46C3-951C-D1A825E2A477}"/>
              </a:ext>
            </a:extLst>
          </p:cNvPr>
          <p:cNvSpPr/>
          <p:nvPr/>
        </p:nvSpPr>
        <p:spPr>
          <a:xfrm>
            <a:off x="1731327" y="3333417"/>
            <a:ext cx="216406" cy="2284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9" name="Elipse 88">
            <a:extLst>
              <a:ext uri="{FF2B5EF4-FFF2-40B4-BE49-F238E27FC236}">
                <a16:creationId xmlns:a16="http://schemas.microsoft.com/office/drawing/2014/main" id="{00CBEBCB-22C8-472D-B677-61EAF08D14EB}"/>
              </a:ext>
            </a:extLst>
          </p:cNvPr>
          <p:cNvSpPr/>
          <p:nvPr/>
        </p:nvSpPr>
        <p:spPr>
          <a:xfrm>
            <a:off x="1505672" y="3554840"/>
            <a:ext cx="216406" cy="2284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0" name="Elipse 89">
            <a:extLst>
              <a:ext uri="{FF2B5EF4-FFF2-40B4-BE49-F238E27FC236}">
                <a16:creationId xmlns:a16="http://schemas.microsoft.com/office/drawing/2014/main" id="{0706C68E-9B52-4703-AF01-B83E850F8AAF}"/>
              </a:ext>
            </a:extLst>
          </p:cNvPr>
          <p:cNvSpPr/>
          <p:nvPr/>
        </p:nvSpPr>
        <p:spPr>
          <a:xfrm>
            <a:off x="1280017" y="3783310"/>
            <a:ext cx="216406" cy="2284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1" name="Elipse 90">
            <a:extLst>
              <a:ext uri="{FF2B5EF4-FFF2-40B4-BE49-F238E27FC236}">
                <a16:creationId xmlns:a16="http://schemas.microsoft.com/office/drawing/2014/main" id="{57081060-8867-40EC-9E40-4ECF4240EFF5}"/>
              </a:ext>
            </a:extLst>
          </p:cNvPr>
          <p:cNvSpPr/>
          <p:nvPr/>
        </p:nvSpPr>
        <p:spPr>
          <a:xfrm>
            <a:off x="1045735" y="4011780"/>
            <a:ext cx="216406" cy="2284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3" name="Elipse 92">
            <a:extLst>
              <a:ext uri="{FF2B5EF4-FFF2-40B4-BE49-F238E27FC236}">
                <a16:creationId xmlns:a16="http://schemas.microsoft.com/office/drawing/2014/main" id="{986F23B7-DEC0-4530-A13B-5FBC30AFD7A6}"/>
              </a:ext>
            </a:extLst>
          </p:cNvPr>
          <p:cNvSpPr/>
          <p:nvPr/>
        </p:nvSpPr>
        <p:spPr>
          <a:xfrm>
            <a:off x="1962266" y="3104947"/>
            <a:ext cx="216406" cy="2284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4" name="Elipse 93">
            <a:extLst>
              <a:ext uri="{FF2B5EF4-FFF2-40B4-BE49-F238E27FC236}">
                <a16:creationId xmlns:a16="http://schemas.microsoft.com/office/drawing/2014/main" id="{1918BEDB-8CFC-4BCF-B55E-CF93A9F865E4}"/>
              </a:ext>
            </a:extLst>
          </p:cNvPr>
          <p:cNvSpPr/>
          <p:nvPr/>
        </p:nvSpPr>
        <p:spPr>
          <a:xfrm>
            <a:off x="2239459" y="3343740"/>
            <a:ext cx="216406" cy="2284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5" name="Elipse 94">
            <a:extLst>
              <a:ext uri="{FF2B5EF4-FFF2-40B4-BE49-F238E27FC236}">
                <a16:creationId xmlns:a16="http://schemas.microsoft.com/office/drawing/2014/main" id="{03F9FEFF-D06A-4B48-B83E-FB54F878FF4A}"/>
              </a:ext>
            </a:extLst>
          </p:cNvPr>
          <p:cNvSpPr/>
          <p:nvPr/>
        </p:nvSpPr>
        <p:spPr>
          <a:xfrm>
            <a:off x="2013804" y="3565163"/>
            <a:ext cx="216406" cy="2284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6" name="Elipse 95">
            <a:extLst>
              <a:ext uri="{FF2B5EF4-FFF2-40B4-BE49-F238E27FC236}">
                <a16:creationId xmlns:a16="http://schemas.microsoft.com/office/drawing/2014/main" id="{45A93D4A-D665-4AC7-80C8-E49D4A242A49}"/>
              </a:ext>
            </a:extLst>
          </p:cNvPr>
          <p:cNvSpPr/>
          <p:nvPr/>
        </p:nvSpPr>
        <p:spPr>
          <a:xfrm>
            <a:off x="1788149" y="3793633"/>
            <a:ext cx="216406" cy="2284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7" name="Elipse 96">
            <a:extLst>
              <a:ext uri="{FF2B5EF4-FFF2-40B4-BE49-F238E27FC236}">
                <a16:creationId xmlns:a16="http://schemas.microsoft.com/office/drawing/2014/main" id="{DF84E13A-523F-4D21-8601-2630EA476BFB}"/>
              </a:ext>
            </a:extLst>
          </p:cNvPr>
          <p:cNvSpPr/>
          <p:nvPr/>
        </p:nvSpPr>
        <p:spPr>
          <a:xfrm>
            <a:off x="1553867" y="4022103"/>
            <a:ext cx="216406" cy="2284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8" name="Elipse 97">
            <a:extLst>
              <a:ext uri="{FF2B5EF4-FFF2-40B4-BE49-F238E27FC236}">
                <a16:creationId xmlns:a16="http://schemas.microsoft.com/office/drawing/2014/main" id="{42BA8C8B-3167-4587-AA28-3BC44293FAA6}"/>
              </a:ext>
            </a:extLst>
          </p:cNvPr>
          <p:cNvSpPr/>
          <p:nvPr/>
        </p:nvSpPr>
        <p:spPr>
          <a:xfrm>
            <a:off x="2470398" y="3115270"/>
            <a:ext cx="216406" cy="2284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4" name="Elipse 113">
            <a:extLst>
              <a:ext uri="{FF2B5EF4-FFF2-40B4-BE49-F238E27FC236}">
                <a16:creationId xmlns:a16="http://schemas.microsoft.com/office/drawing/2014/main" id="{20F5702A-7718-447F-8593-84928CBD5338}"/>
              </a:ext>
            </a:extLst>
          </p:cNvPr>
          <p:cNvSpPr/>
          <p:nvPr/>
        </p:nvSpPr>
        <p:spPr>
          <a:xfrm>
            <a:off x="2773624" y="3343740"/>
            <a:ext cx="216406" cy="2284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5" name="Elipse 114">
            <a:extLst>
              <a:ext uri="{FF2B5EF4-FFF2-40B4-BE49-F238E27FC236}">
                <a16:creationId xmlns:a16="http://schemas.microsoft.com/office/drawing/2014/main" id="{47C60678-9C4A-4FFC-AB4D-491C10A0DB48}"/>
              </a:ext>
            </a:extLst>
          </p:cNvPr>
          <p:cNvSpPr/>
          <p:nvPr/>
        </p:nvSpPr>
        <p:spPr>
          <a:xfrm>
            <a:off x="2547969" y="3565163"/>
            <a:ext cx="216406" cy="2284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6" name="Elipse 115">
            <a:extLst>
              <a:ext uri="{FF2B5EF4-FFF2-40B4-BE49-F238E27FC236}">
                <a16:creationId xmlns:a16="http://schemas.microsoft.com/office/drawing/2014/main" id="{50562605-D48B-4B0D-A911-0E229C16E9C9}"/>
              </a:ext>
            </a:extLst>
          </p:cNvPr>
          <p:cNvSpPr/>
          <p:nvPr/>
        </p:nvSpPr>
        <p:spPr>
          <a:xfrm>
            <a:off x="2322314" y="3793633"/>
            <a:ext cx="216406" cy="2284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7" name="Elipse 116">
            <a:extLst>
              <a:ext uri="{FF2B5EF4-FFF2-40B4-BE49-F238E27FC236}">
                <a16:creationId xmlns:a16="http://schemas.microsoft.com/office/drawing/2014/main" id="{23F821F7-788F-44B9-A6D2-DC6930FBB00B}"/>
              </a:ext>
            </a:extLst>
          </p:cNvPr>
          <p:cNvSpPr/>
          <p:nvPr/>
        </p:nvSpPr>
        <p:spPr>
          <a:xfrm>
            <a:off x="2088032" y="4022103"/>
            <a:ext cx="216406" cy="2284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8" name="Elipse 117">
            <a:extLst>
              <a:ext uri="{FF2B5EF4-FFF2-40B4-BE49-F238E27FC236}">
                <a16:creationId xmlns:a16="http://schemas.microsoft.com/office/drawing/2014/main" id="{2582B14D-65BA-447A-828D-07E939764D0F}"/>
              </a:ext>
            </a:extLst>
          </p:cNvPr>
          <p:cNvSpPr/>
          <p:nvPr/>
        </p:nvSpPr>
        <p:spPr>
          <a:xfrm>
            <a:off x="3004563" y="3115270"/>
            <a:ext cx="216406" cy="2284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9" name="Elipse 118">
            <a:extLst>
              <a:ext uri="{FF2B5EF4-FFF2-40B4-BE49-F238E27FC236}">
                <a16:creationId xmlns:a16="http://schemas.microsoft.com/office/drawing/2014/main" id="{8134FD8B-162C-4E67-99A5-FE2E62A4219D}"/>
              </a:ext>
            </a:extLst>
          </p:cNvPr>
          <p:cNvSpPr/>
          <p:nvPr/>
        </p:nvSpPr>
        <p:spPr>
          <a:xfrm>
            <a:off x="3307789" y="3343740"/>
            <a:ext cx="216406" cy="2284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0" name="Elipse 119">
            <a:extLst>
              <a:ext uri="{FF2B5EF4-FFF2-40B4-BE49-F238E27FC236}">
                <a16:creationId xmlns:a16="http://schemas.microsoft.com/office/drawing/2014/main" id="{FB905121-F7C8-410E-A426-DE9AAB1BA2DB}"/>
              </a:ext>
            </a:extLst>
          </p:cNvPr>
          <p:cNvSpPr/>
          <p:nvPr/>
        </p:nvSpPr>
        <p:spPr>
          <a:xfrm>
            <a:off x="3082134" y="3565163"/>
            <a:ext cx="216406" cy="2284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1" name="Elipse 120">
            <a:extLst>
              <a:ext uri="{FF2B5EF4-FFF2-40B4-BE49-F238E27FC236}">
                <a16:creationId xmlns:a16="http://schemas.microsoft.com/office/drawing/2014/main" id="{BC0E6AF3-AEE2-4B0D-A621-16162B638DE8}"/>
              </a:ext>
            </a:extLst>
          </p:cNvPr>
          <p:cNvSpPr/>
          <p:nvPr/>
        </p:nvSpPr>
        <p:spPr>
          <a:xfrm>
            <a:off x="2856479" y="3793633"/>
            <a:ext cx="216406" cy="2284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2" name="Elipse 121">
            <a:extLst>
              <a:ext uri="{FF2B5EF4-FFF2-40B4-BE49-F238E27FC236}">
                <a16:creationId xmlns:a16="http://schemas.microsoft.com/office/drawing/2014/main" id="{89AA6D97-4810-4DFA-AF12-7D00C080F0D8}"/>
              </a:ext>
            </a:extLst>
          </p:cNvPr>
          <p:cNvSpPr/>
          <p:nvPr/>
        </p:nvSpPr>
        <p:spPr>
          <a:xfrm>
            <a:off x="2622197" y="4022103"/>
            <a:ext cx="216406" cy="2284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3" name="Elipse 122">
            <a:extLst>
              <a:ext uri="{FF2B5EF4-FFF2-40B4-BE49-F238E27FC236}">
                <a16:creationId xmlns:a16="http://schemas.microsoft.com/office/drawing/2014/main" id="{E157BBB5-7AAE-4270-B245-5441787A124D}"/>
              </a:ext>
            </a:extLst>
          </p:cNvPr>
          <p:cNvSpPr/>
          <p:nvPr/>
        </p:nvSpPr>
        <p:spPr>
          <a:xfrm>
            <a:off x="3538728" y="3115270"/>
            <a:ext cx="216406" cy="2284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4" name="CaixaDeTexto 123">
                <a:extLst>
                  <a:ext uri="{FF2B5EF4-FFF2-40B4-BE49-F238E27FC236}">
                    <a16:creationId xmlns:a16="http://schemas.microsoft.com/office/drawing/2014/main" id="{4B313AB2-3D6E-4121-B0D1-AA094185DC52}"/>
                  </a:ext>
                </a:extLst>
              </p:cNvPr>
              <p:cNvSpPr txBox="1"/>
              <p:nvPr/>
            </p:nvSpPr>
            <p:spPr>
              <a:xfrm>
                <a:off x="107155" y="4025054"/>
                <a:ext cx="38258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pt-BR" sz="2400" dirty="0"/>
              </a:p>
            </p:txBody>
          </p:sp>
        </mc:Choice>
        <mc:Fallback>
          <p:sp>
            <p:nvSpPr>
              <p:cNvPr id="124" name="CaixaDeTexto 123">
                <a:extLst>
                  <a:ext uri="{FF2B5EF4-FFF2-40B4-BE49-F238E27FC236}">
                    <a16:creationId xmlns:a16="http://schemas.microsoft.com/office/drawing/2014/main" id="{4B313AB2-3D6E-4121-B0D1-AA094185DC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155" y="4025054"/>
                <a:ext cx="382588" cy="461665"/>
              </a:xfrm>
              <a:prstGeom prst="rect">
                <a:avLst/>
              </a:prstGeom>
              <a:blipFill>
                <a:blip r:embed="rId2"/>
                <a:stretch>
                  <a:fillRect r="-645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5" name="Conector reto 124">
            <a:extLst>
              <a:ext uri="{FF2B5EF4-FFF2-40B4-BE49-F238E27FC236}">
                <a16:creationId xmlns:a16="http://schemas.microsoft.com/office/drawing/2014/main" id="{5533E8C5-3C9C-4ECA-8A69-1AE90BEB0BED}"/>
              </a:ext>
            </a:extLst>
          </p:cNvPr>
          <p:cNvCxnSpPr>
            <a:cxnSpLocks/>
          </p:cNvCxnSpPr>
          <p:nvPr/>
        </p:nvCxnSpPr>
        <p:spPr>
          <a:xfrm flipV="1">
            <a:off x="547726" y="4294008"/>
            <a:ext cx="241909" cy="236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6" name="CaixaDeTexto 45">
                <a:extLst>
                  <a:ext uri="{FF2B5EF4-FFF2-40B4-BE49-F238E27FC236}">
                    <a16:creationId xmlns:a16="http://schemas.microsoft.com/office/drawing/2014/main" id="{1BF19B35-4A1F-4344-9B58-D0DB4930E33F}"/>
                  </a:ext>
                </a:extLst>
              </p:cNvPr>
              <p:cNvSpPr txBox="1"/>
              <p:nvPr/>
            </p:nvSpPr>
            <p:spPr>
              <a:xfrm>
                <a:off x="1520898" y="4206239"/>
                <a:ext cx="382588" cy="4914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pt-BR" sz="2400" b="0" i="0" smtClean="0">
                              <a:latin typeface="Cambria Math" panose="02040503050406030204" pitchFamily="18" charset="0"/>
                            </a:rPr>
                            <m:t>p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pt-BR" sz="2400" dirty="0"/>
              </a:p>
            </p:txBody>
          </p:sp>
        </mc:Choice>
        <mc:Fallback>
          <p:sp>
            <p:nvSpPr>
              <p:cNvPr id="46" name="CaixaDeTexto 45">
                <a:extLst>
                  <a:ext uri="{FF2B5EF4-FFF2-40B4-BE49-F238E27FC236}">
                    <a16:creationId xmlns:a16="http://schemas.microsoft.com/office/drawing/2014/main" id="{1BF19B35-4A1F-4344-9B58-D0DB4930E3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0898" y="4206239"/>
                <a:ext cx="382588" cy="491417"/>
              </a:xfrm>
              <a:prstGeom prst="rect">
                <a:avLst/>
              </a:prstGeom>
              <a:blipFill>
                <a:blip r:embed="rId3"/>
                <a:stretch>
                  <a:fillRect l="-4762" r="-22222" b="-987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CaixaDeTexto 46">
            <a:extLst>
              <a:ext uri="{FF2B5EF4-FFF2-40B4-BE49-F238E27FC236}">
                <a16:creationId xmlns:a16="http://schemas.microsoft.com/office/drawing/2014/main" id="{D3B241EE-A1CD-4CBC-8B6A-13C3638AB920}"/>
              </a:ext>
            </a:extLst>
          </p:cNvPr>
          <p:cNvSpPr txBox="1"/>
          <p:nvPr/>
        </p:nvSpPr>
        <p:spPr>
          <a:xfrm>
            <a:off x="1045735" y="4709372"/>
            <a:ext cx="47076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O </a:t>
            </a:r>
            <a:r>
              <a:rPr lang="pt-BR" sz="2400" b="1" dirty="0"/>
              <a:t>momento magnético </a:t>
            </a:r>
            <a:r>
              <a:rPr lang="pt-BR" sz="2400" dirty="0"/>
              <a:t>do j-</a:t>
            </a:r>
            <a:r>
              <a:rPr lang="pt-BR" sz="2400" dirty="0" err="1"/>
              <a:t>ésimo</a:t>
            </a:r>
            <a:r>
              <a:rPr lang="pt-BR" sz="2400" dirty="0"/>
              <a:t> dipolo, j= 1,...,M.</a:t>
            </a:r>
          </a:p>
        </p:txBody>
      </p:sp>
      <p:cxnSp>
        <p:nvCxnSpPr>
          <p:cNvPr id="48" name="Conector de Seta Reta 47">
            <a:extLst>
              <a:ext uri="{FF2B5EF4-FFF2-40B4-BE49-F238E27FC236}">
                <a16:creationId xmlns:a16="http://schemas.microsoft.com/office/drawing/2014/main" id="{D0BAC412-14A5-4EA2-9B89-008554A0551B}"/>
              </a:ext>
            </a:extLst>
          </p:cNvPr>
          <p:cNvCxnSpPr>
            <a:cxnSpLocks/>
          </p:cNvCxnSpPr>
          <p:nvPr/>
        </p:nvCxnSpPr>
        <p:spPr>
          <a:xfrm flipV="1">
            <a:off x="3082134" y="3333417"/>
            <a:ext cx="2094777" cy="56333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Elipse 3">
            <a:extLst>
              <a:ext uri="{FF2B5EF4-FFF2-40B4-BE49-F238E27FC236}">
                <a16:creationId xmlns:a16="http://schemas.microsoft.com/office/drawing/2014/main" id="{4E50A628-BD24-41B1-AFFB-ED791BAD2DEE}"/>
              </a:ext>
            </a:extLst>
          </p:cNvPr>
          <p:cNvSpPr/>
          <p:nvPr/>
        </p:nvSpPr>
        <p:spPr>
          <a:xfrm>
            <a:off x="5232900" y="2618865"/>
            <a:ext cx="1041009" cy="1174768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3" name="Arco 52">
            <a:extLst>
              <a:ext uri="{FF2B5EF4-FFF2-40B4-BE49-F238E27FC236}">
                <a16:creationId xmlns:a16="http://schemas.microsoft.com/office/drawing/2014/main" id="{FCFB492E-34E1-4A37-9C17-4C35B1C9F83D}"/>
              </a:ext>
            </a:extLst>
          </p:cNvPr>
          <p:cNvSpPr/>
          <p:nvPr/>
        </p:nvSpPr>
        <p:spPr>
          <a:xfrm>
            <a:off x="5176911" y="2973820"/>
            <a:ext cx="1162862" cy="811934"/>
          </a:xfrm>
          <a:prstGeom prst="arc">
            <a:avLst>
              <a:gd name="adj1" fmla="val 11801659"/>
              <a:gd name="adj2" fmla="val 20562504"/>
            </a:avLst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92E3B244-1D34-408A-91A2-72AEABFF6E4B}"/>
              </a:ext>
            </a:extLst>
          </p:cNvPr>
          <p:cNvCxnSpPr>
            <a:cxnSpLocks/>
          </p:cNvCxnSpPr>
          <p:nvPr/>
        </p:nvCxnSpPr>
        <p:spPr>
          <a:xfrm flipV="1">
            <a:off x="5646308" y="2862823"/>
            <a:ext cx="214192" cy="559478"/>
          </a:xfrm>
          <a:prstGeom prst="straightConnector1">
            <a:avLst/>
          </a:prstGeom>
          <a:ln w="476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Arco 4">
            <a:extLst>
              <a:ext uri="{FF2B5EF4-FFF2-40B4-BE49-F238E27FC236}">
                <a16:creationId xmlns:a16="http://schemas.microsoft.com/office/drawing/2014/main" id="{E6096742-A976-4E8F-841E-5132AA93410A}"/>
              </a:ext>
            </a:extLst>
          </p:cNvPr>
          <p:cNvSpPr/>
          <p:nvPr/>
        </p:nvSpPr>
        <p:spPr>
          <a:xfrm flipV="1">
            <a:off x="5176911" y="2719378"/>
            <a:ext cx="1162862" cy="709621"/>
          </a:xfrm>
          <a:prstGeom prst="arc">
            <a:avLst>
              <a:gd name="adj1" fmla="val 11801659"/>
              <a:gd name="adj2" fmla="val 20562504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8" name="CaixaDeTexto 57">
                <a:extLst>
                  <a:ext uri="{FF2B5EF4-FFF2-40B4-BE49-F238E27FC236}">
                    <a16:creationId xmlns:a16="http://schemas.microsoft.com/office/drawing/2014/main" id="{D1ED27A1-4859-4E9E-BD02-1E995C3465FD}"/>
                  </a:ext>
                </a:extLst>
              </p:cNvPr>
              <p:cNvSpPr txBox="1"/>
              <p:nvPr/>
            </p:nvSpPr>
            <p:spPr>
              <a:xfrm>
                <a:off x="5562110" y="2116961"/>
                <a:ext cx="38258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i="1" smtClean="0"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>
          <p:sp>
            <p:nvSpPr>
              <p:cNvPr id="58" name="CaixaDeTexto 57">
                <a:extLst>
                  <a:ext uri="{FF2B5EF4-FFF2-40B4-BE49-F238E27FC236}">
                    <a16:creationId xmlns:a16="http://schemas.microsoft.com/office/drawing/2014/main" id="{D1ED27A1-4859-4E9E-BD02-1E995C3465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2110" y="2116961"/>
                <a:ext cx="382588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9" name="CaixaDeTexto 58">
                <a:extLst>
                  <a:ext uri="{FF2B5EF4-FFF2-40B4-BE49-F238E27FC236}">
                    <a16:creationId xmlns:a16="http://schemas.microsoft.com/office/drawing/2014/main" id="{72D9CD48-BEB6-4E7E-B7EB-56CBF1CD0946}"/>
                  </a:ext>
                </a:extLst>
              </p:cNvPr>
              <p:cNvSpPr txBox="1"/>
              <p:nvPr/>
            </p:nvSpPr>
            <p:spPr>
              <a:xfrm>
                <a:off x="6196044" y="2937062"/>
                <a:ext cx="77966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1" i="0" smtClean="0">
                          <a:latin typeface="Cambria Math" panose="02040503050406030204" pitchFamily="18" charset="0"/>
                        </a:rPr>
                        <m:t>𝐦</m:t>
                      </m:r>
                    </m:oMath>
                  </m:oMathPara>
                </a14:m>
                <a:endParaRPr lang="pt-BR" sz="2400" b="1" dirty="0"/>
              </a:p>
            </p:txBody>
          </p:sp>
        </mc:Choice>
        <mc:Fallback>
          <p:sp>
            <p:nvSpPr>
              <p:cNvPr id="59" name="CaixaDeTexto 58">
                <a:extLst>
                  <a:ext uri="{FF2B5EF4-FFF2-40B4-BE49-F238E27FC236}">
                    <a16:creationId xmlns:a16="http://schemas.microsoft.com/office/drawing/2014/main" id="{72D9CD48-BEB6-4E7E-B7EB-56CBF1CD09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6044" y="2937062"/>
                <a:ext cx="779660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2" name="CaixaDeTexto 61">
                <a:extLst>
                  <a:ext uri="{FF2B5EF4-FFF2-40B4-BE49-F238E27FC236}">
                    <a16:creationId xmlns:a16="http://schemas.microsoft.com/office/drawing/2014/main" id="{BFDC984B-7984-4733-9D8A-70FF6BE78AA1}"/>
                  </a:ext>
                </a:extLst>
              </p:cNvPr>
              <p:cNvSpPr txBox="1"/>
              <p:nvPr/>
            </p:nvSpPr>
            <p:spPr>
              <a:xfrm>
                <a:off x="2964682" y="1119318"/>
                <a:ext cx="387591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sz="2400" i="1" smtClean="0"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</m:ctrlPr>
                        </m:sSup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 Light" panose="020F0302020204030204" pitchFamily="34" charset="0"/>
                            </a:rPr>
                            <m:t>∆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 Light" panose="020F0302020204030204" pitchFamily="34" charset="0"/>
                            </a:rPr>
                            <m:t>𝑇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pt-BR" sz="2400" b="0" i="0" smtClean="0"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  <m:t>p</m:t>
                          </m:r>
                        </m:sup>
                      </m:sSup>
                    </m:oMath>
                  </m:oMathPara>
                </a14:m>
                <a:endParaRPr lang="pt-BR" sz="2400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>
          <p:sp>
            <p:nvSpPr>
              <p:cNvPr id="62" name="CaixaDeTexto 61">
                <a:extLst>
                  <a:ext uri="{FF2B5EF4-FFF2-40B4-BE49-F238E27FC236}">
                    <a16:creationId xmlns:a16="http://schemas.microsoft.com/office/drawing/2014/main" id="{BFDC984B-7984-4733-9D8A-70FF6BE78A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4682" y="1119318"/>
                <a:ext cx="387591" cy="369332"/>
              </a:xfrm>
              <a:prstGeom prst="rect">
                <a:avLst/>
              </a:prstGeom>
              <a:blipFill>
                <a:blip r:embed="rId6"/>
                <a:stretch>
                  <a:fillRect l="-26563" r="-56250" b="-6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6" name="Conector de Seta Reta 85">
            <a:extLst>
              <a:ext uri="{FF2B5EF4-FFF2-40B4-BE49-F238E27FC236}">
                <a16:creationId xmlns:a16="http://schemas.microsoft.com/office/drawing/2014/main" id="{9FA0B5AA-E784-4533-9B92-94B2AA479BE9}"/>
              </a:ext>
            </a:extLst>
          </p:cNvPr>
          <p:cNvCxnSpPr>
            <a:cxnSpLocks/>
          </p:cNvCxnSpPr>
          <p:nvPr/>
        </p:nvCxnSpPr>
        <p:spPr>
          <a:xfrm flipH="1" flipV="1">
            <a:off x="3853528" y="490355"/>
            <a:ext cx="328788" cy="51891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8460CDF2-48FA-4840-9C97-77E3D0AC0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5CF5-DD80-4FB2-8D05-C9155122F025}" type="slidenum">
              <a:rPr lang="pt-BR" smtClean="0"/>
              <a:t>110</a:t>
            </a:fld>
            <a:endParaRPr lang="pt-BR"/>
          </a:p>
        </p:txBody>
      </p:sp>
      <p:sp>
        <p:nvSpPr>
          <p:cNvPr id="70" name="CaixaDeTexto 69">
            <a:extLst>
              <a:ext uri="{FF2B5EF4-FFF2-40B4-BE49-F238E27FC236}">
                <a16:creationId xmlns:a16="http://schemas.microsoft.com/office/drawing/2014/main" id="{175322DE-58BF-4D8C-B11B-D637A11AB3D0}"/>
              </a:ext>
            </a:extLst>
          </p:cNvPr>
          <p:cNvSpPr txBox="1"/>
          <p:nvPr/>
        </p:nvSpPr>
        <p:spPr>
          <a:xfrm>
            <a:off x="7015160" y="180739"/>
            <a:ext cx="49056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O efeito produzido por esse conjunto de fontes no </a:t>
            </a:r>
            <a:r>
              <a:rPr lang="pt-BR" sz="2400" b="1" dirty="0"/>
              <a:t>i-</a:t>
            </a:r>
            <a:r>
              <a:rPr lang="pt-BR" sz="2400" b="1" dirty="0" err="1"/>
              <a:t>ésimo</a:t>
            </a:r>
            <a:r>
              <a:rPr lang="pt-BR" sz="2400" b="1" dirty="0"/>
              <a:t> ponto de observação</a:t>
            </a:r>
            <a:r>
              <a:rPr lang="pt-BR" sz="2400" dirty="0"/>
              <a:t> é dado por </a:t>
            </a:r>
            <a:endParaRPr lang="pt-BR" sz="24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7" name="CaixaDeTexto 86">
                <a:extLst>
                  <a:ext uri="{FF2B5EF4-FFF2-40B4-BE49-F238E27FC236}">
                    <a16:creationId xmlns:a16="http://schemas.microsoft.com/office/drawing/2014/main" id="{32786263-60CD-4086-81E5-16339778B02C}"/>
                  </a:ext>
                </a:extLst>
              </p:cNvPr>
              <p:cNvSpPr txBox="1"/>
              <p:nvPr/>
            </p:nvSpPr>
            <p:spPr>
              <a:xfrm>
                <a:off x="8084635" y="1675713"/>
                <a:ext cx="226825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∆</m:t>
                        </m:r>
                        <m:r>
                          <a:rPr lang="pt-BR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𝑇</m:t>
                        </m:r>
                      </m:e>
                      <m:sub>
                        <m:r>
                          <a:rPr lang="pt-BR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pt-BR" sz="28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sz="2800" b="1" i="0" smtClean="0">
                            <a:latin typeface="Cambria Math" panose="02040503050406030204" pitchFamily="18" charset="0"/>
                          </a:rPr>
                          <m:t>𝐩</m:t>
                        </m:r>
                      </m:e>
                    </m:d>
                    <m:r>
                      <a:rPr lang="pt-BR" sz="2800" b="0" i="1" smtClean="0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pt-BR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pt-BR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800" b="1" i="0" smtClean="0">
                                <a:latin typeface="Cambria Math" panose="02040503050406030204" pitchFamily="18" charset="0"/>
                              </a:rPr>
                              <m:t>𝐠</m:t>
                            </m:r>
                          </m:e>
                          <m:sub>
                            <m:r>
                              <a:rPr lang="pt-BR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  <m:sup>
                        <m:r>
                          <a:rPr lang="pt-BR" sz="28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pt-BR" sz="2800" b="1" dirty="0"/>
                  <a:t>p</a:t>
                </a:r>
              </a:p>
            </p:txBody>
          </p:sp>
        </mc:Choice>
        <mc:Fallback>
          <p:sp>
            <p:nvSpPr>
              <p:cNvPr id="87" name="CaixaDeTexto 86">
                <a:extLst>
                  <a:ext uri="{FF2B5EF4-FFF2-40B4-BE49-F238E27FC236}">
                    <a16:creationId xmlns:a16="http://schemas.microsoft.com/office/drawing/2014/main" id="{32786263-60CD-4086-81E5-16339778B0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4635" y="1675713"/>
                <a:ext cx="2268250" cy="430887"/>
              </a:xfrm>
              <a:prstGeom prst="rect">
                <a:avLst/>
              </a:prstGeom>
              <a:blipFill>
                <a:blip r:embed="rId7"/>
                <a:stretch>
                  <a:fillRect t="-23944" r="-8602" b="-4929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2" name="CaixaDeTexto 91">
                <a:extLst>
                  <a:ext uri="{FF2B5EF4-FFF2-40B4-BE49-F238E27FC236}">
                    <a16:creationId xmlns:a16="http://schemas.microsoft.com/office/drawing/2014/main" id="{49181DCE-762A-4F50-AF16-C24134350A30}"/>
                  </a:ext>
                </a:extLst>
              </p:cNvPr>
              <p:cNvSpPr txBox="1"/>
              <p:nvPr/>
            </p:nvSpPr>
            <p:spPr>
              <a:xfrm>
                <a:off x="3974713" y="465896"/>
                <a:ext cx="623797" cy="3767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pt-BR" sz="1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1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𝑭</m:t>
                              </m:r>
                            </m:e>
                          </m:acc>
                        </m:e>
                        <m:sub>
                          <m:r>
                            <a:rPr lang="pt-BR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>
          <p:sp>
            <p:nvSpPr>
              <p:cNvPr id="92" name="CaixaDeTexto 91">
                <a:extLst>
                  <a:ext uri="{FF2B5EF4-FFF2-40B4-BE49-F238E27FC236}">
                    <a16:creationId xmlns:a16="http://schemas.microsoft.com/office/drawing/2014/main" id="{49181DCE-762A-4F50-AF16-C24134350A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4713" y="465896"/>
                <a:ext cx="623797" cy="376770"/>
              </a:xfrm>
              <a:prstGeom prst="rect">
                <a:avLst/>
              </a:prstGeom>
              <a:blipFill>
                <a:blip r:embed="rId8"/>
                <a:stretch>
                  <a:fillRect t="-1613" r="-12745" b="-161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0" name="CaixaDeTexto 99">
            <a:extLst>
              <a:ext uri="{FF2B5EF4-FFF2-40B4-BE49-F238E27FC236}">
                <a16:creationId xmlns:a16="http://schemas.microsoft.com/office/drawing/2014/main" id="{0E10D8A1-F49B-4BBD-AD06-F2E81F585BCC}"/>
              </a:ext>
            </a:extLst>
          </p:cNvPr>
          <p:cNvSpPr txBox="1"/>
          <p:nvPr/>
        </p:nvSpPr>
        <p:spPr>
          <a:xfrm>
            <a:off x="4812485" y="6233154"/>
            <a:ext cx="29228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chemeClr val="accent5">
                    <a:lumMod val="75000"/>
                  </a:schemeClr>
                </a:solidFill>
              </a:rPr>
              <a:t>Vetor de parâmetros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3" name="CaixaDeTexto 102">
                <a:extLst>
                  <a:ext uri="{FF2B5EF4-FFF2-40B4-BE49-F238E27FC236}">
                    <a16:creationId xmlns:a16="http://schemas.microsoft.com/office/drawing/2014/main" id="{D5CF32B2-3727-4E3B-A535-F8397DD7D086}"/>
                  </a:ext>
                </a:extLst>
              </p:cNvPr>
              <p:cNvSpPr txBox="1"/>
              <p:nvPr/>
            </p:nvSpPr>
            <p:spPr>
              <a:xfrm>
                <a:off x="5232900" y="4667982"/>
                <a:ext cx="2114461" cy="156517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pt-BR" sz="32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𝐩</m:t>
                    </m:r>
                    <m:r>
                      <a:rPr lang="pt-BR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pt-BR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pt-BR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pt-BR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BR" sz="3200">
                                      <a:latin typeface="Cambria Math" panose="02040503050406030204" pitchFamily="18" charset="0"/>
                                    </a:rPr>
                                    <m:t>p</m:t>
                                  </m:r>
                                </m:e>
                                <m:sup>
                                  <m:r>
                                    <a:rPr lang="pt-BR" sz="32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r>
                                <a:rPr lang="pt-B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lang="pt-BR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BR" sz="3200" b="0" i="0" smtClean="0">
                                      <a:latin typeface="Cambria Math" panose="02040503050406030204" pitchFamily="18" charset="0"/>
                                    </a:rPr>
                                    <m:t>p</m:t>
                                  </m:r>
                                </m:e>
                                <m:sup>
                                  <m:r>
                                    <a:rPr lang="pt-BR" sz="3200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sup>
                              </m:sSup>
                            </m:e>
                          </m:mr>
                        </m:m>
                      </m:e>
                    </m:d>
                  </m:oMath>
                </a14:m>
                <a:r>
                  <a:rPr lang="pt-BR" sz="4000" dirty="0">
                    <a:solidFill>
                      <a:schemeClr val="tx1"/>
                    </a:solidFill>
                  </a:rPr>
                  <a:t>          </a:t>
                </a:r>
                <a:endParaRPr lang="pt-BR" sz="4000" dirty="0"/>
              </a:p>
            </p:txBody>
          </p:sp>
        </mc:Choice>
        <mc:Fallback>
          <p:sp>
            <p:nvSpPr>
              <p:cNvPr id="103" name="CaixaDeTexto 102">
                <a:extLst>
                  <a:ext uri="{FF2B5EF4-FFF2-40B4-BE49-F238E27FC236}">
                    <a16:creationId xmlns:a16="http://schemas.microsoft.com/office/drawing/2014/main" id="{D5CF32B2-3727-4E3B-A535-F8397DD7D0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2900" y="4667982"/>
                <a:ext cx="2114461" cy="156517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2444910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3" name="Conector de Seta Reta 62">
            <a:extLst>
              <a:ext uri="{FF2B5EF4-FFF2-40B4-BE49-F238E27FC236}">
                <a16:creationId xmlns:a16="http://schemas.microsoft.com/office/drawing/2014/main" id="{58C36857-4B43-4DB2-8D22-1DA0B254EFE4}"/>
              </a:ext>
            </a:extLst>
          </p:cNvPr>
          <p:cNvCxnSpPr/>
          <p:nvPr/>
        </p:nvCxnSpPr>
        <p:spPr>
          <a:xfrm>
            <a:off x="657071" y="2488966"/>
            <a:ext cx="0" cy="2514087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ector de Seta Reta 63">
            <a:extLst>
              <a:ext uri="{FF2B5EF4-FFF2-40B4-BE49-F238E27FC236}">
                <a16:creationId xmlns:a16="http://schemas.microsoft.com/office/drawing/2014/main" id="{D83B72C8-460A-4A3E-BE01-55CE21073A08}"/>
              </a:ext>
            </a:extLst>
          </p:cNvPr>
          <p:cNvCxnSpPr>
            <a:cxnSpLocks/>
          </p:cNvCxnSpPr>
          <p:nvPr/>
        </p:nvCxnSpPr>
        <p:spPr>
          <a:xfrm>
            <a:off x="657071" y="2488966"/>
            <a:ext cx="3314325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ector de Seta Reta 64">
            <a:extLst>
              <a:ext uri="{FF2B5EF4-FFF2-40B4-BE49-F238E27FC236}">
                <a16:creationId xmlns:a16="http://schemas.microsoft.com/office/drawing/2014/main" id="{439678E2-3CB1-4B46-9328-E7F53104CD5A}"/>
              </a:ext>
            </a:extLst>
          </p:cNvPr>
          <p:cNvCxnSpPr>
            <a:cxnSpLocks/>
          </p:cNvCxnSpPr>
          <p:nvPr/>
        </p:nvCxnSpPr>
        <p:spPr>
          <a:xfrm flipV="1">
            <a:off x="657069" y="897496"/>
            <a:ext cx="1808927" cy="159147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CaixaDeTexto 65">
            <a:extLst>
              <a:ext uri="{FF2B5EF4-FFF2-40B4-BE49-F238E27FC236}">
                <a16:creationId xmlns:a16="http://schemas.microsoft.com/office/drawing/2014/main" id="{4C62B418-D991-460A-8375-0EEA13119B15}"/>
              </a:ext>
            </a:extLst>
          </p:cNvPr>
          <p:cNvSpPr txBox="1"/>
          <p:nvPr/>
        </p:nvSpPr>
        <p:spPr>
          <a:xfrm>
            <a:off x="2022497" y="541394"/>
            <a:ext cx="317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/>
              <a:t>x</a:t>
            </a:r>
          </a:p>
        </p:txBody>
      </p:sp>
      <p:sp>
        <p:nvSpPr>
          <p:cNvPr id="67" name="CaixaDeTexto 66">
            <a:extLst>
              <a:ext uri="{FF2B5EF4-FFF2-40B4-BE49-F238E27FC236}">
                <a16:creationId xmlns:a16="http://schemas.microsoft.com/office/drawing/2014/main" id="{82C0973E-A406-4F1B-8D07-F4E8AFEA4ED6}"/>
              </a:ext>
            </a:extLst>
          </p:cNvPr>
          <p:cNvSpPr txBox="1"/>
          <p:nvPr/>
        </p:nvSpPr>
        <p:spPr>
          <a:xfrm>
            <a:off x="3775876" y="2488549"/>
            <a:ext cx="3241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/>
              <a:t>y</a:t>
            </a:r>
          </a:p>
        </p:txBody>
      </p:sp>
      <p:sp>
        <p:nvSpPr>
          <p:cNvPr id="68" name="CaixaDeTexto 67">
            <a:extLst>
              <a:ext uri="{FF2B5EF4-FFF2-40B4-BE49-F238E27FC236}">
                <a16:creationId xmlns:a16="http://schemas.microsoft.com/office/drawing/2014/main" id="{990A4754-B0A2-450E-AC2B-1654DBCF6BBA}"/>
              </a:ext>
            </a:extLst>
          </p:cNvPr>
          <p:cNvSpPr txBox="1"/>
          <p:nvPr/>
        </p:nvSpPr>
        <p:spPr>
          <a:xfrm>
            <a:off x="336496" y="4772220"/>
            <a:ext cx="3064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/>
              <a:t>z</a:t>
            </a:r>
          </a:p>
        </p:txBody>
      </p:sp>
      <p:sp>
        <p:nvSpPr>
          <p:cNvPr id="69" name="Elipse 68">
            <a:extLst>
              <a:ext uri="{FF2B5EF4-FFF2-40B4-BE49-F238E27FC236}">
                <a16:creationId xmlns:a16="http://schemas.microsoft.com/office/drawing/2014/main" id="{89D2923F-A4FF-4487-99EA-A6E94FA22CAE}"/>
              </a:ext>
            </a:extLst>
          </p:cNvPr>
          <p:cNvSpPr/>
          <p:nvPr/>
        </p:nvSpPr>
        <p:spPr>
          <a:xfrm>
            <a:off x="2315336" y="1748052"/>
            <a:ext cx="150660" cy="1142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1" name="Elipse 70">
            <a:extLst>
              <a:ext uri="{FF2B5EF4-FFF2-40B4-BE49-F238E27FC236}">
                <a16:creationId xmlns:a16="http://schemas.microsoft.com/office/drawing/2014/main" id="{B5A92F0B-B689-4F31-B623-CD486D1873D3}"/>
              </a:ext>
            </a:extLst>
          </p:cNvPr>
          <p:cNvSpPr/>
          <p:nvPr/>
        </p:nvSpPr>
        <p:spPr>
          <a:xfrm>
            <a:off x="1561532" y="2059844"/>
            <a:ext cx="150660" cy="1142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2" name="Elipse 71">
            <a:extLst>
              <a:ext uri="{FF2B5EF4-FFF2-40B4-BE49-F238E27FC236}">
                <a16:creationId xmlns:a16="http://schemas.microsoft.com/office/drawing/2014/main" id="{2730B38C-67C7-482C-BCC6-369DF28575EF}"/>
              </a:ext>
            </a:extLst>
          </p:cNvPr>
          <p:cNvSpPr/>
          <p:nvPr/>
        </p:nvSpPr>
        <p:spPr>
          <a:xfrm>
            <a:off x="1871837" y="1693231"/>
            <a:ext cx="150660" cy="1142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3" name="Elipse 72">
            <a:extLst>
              <a:ext uri="{FF2B5EF4-FFF2-40B4-BE49-F238E27FC236}">
                <a16:creationId xmlns:a16="http://schemas.microsoft.com/office/drawing/2014/main" id="{F6D15744-DDD8-4185-B7FA-BFD3778AD1A3}"/>
              </a:ext>
            </a:extLst>
          </p:cNvPr>
          <p:cNvSpPr/>
          <p:nvPr/>
        </p:nvSpPr>
        <p:spPr>
          <a:xfrm>
            <a:off x="2141142" y="2087722"/>
            <a:ext cx="150660" cy="1142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4" name="Elipse 73">
            <a:extLst>
              <a:ext uri="{FF2B5EF4-FFF2-40B4-BE49-F238E27FC236}">
                <a16:creationId xmlns:a16="http://schemas.microsoft.com/office/drawing/2014/main" id="{B47B896B-9EEB-42C3-BE9E-FD222875A731}"/>
              </a:ext>
            </a:extLst>
          </p:cNvPr>
          <p:cNvSpPr/>
          <p:nvPr/>
        </p:nvSpPr>
        <p:spPr>
          <a:xfrm>
            <a:off x="2163573" y="1372428"/>
            <a:ext cx="150660" cy="1142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5" name="Elipse 74">
            <a:extLst>
              <a:ext uri="{FF2B5EF4-FFF2-40B4-BE49-F238E27FC236}">
                <a16:creationId xmlns:a16="http://schemas.microsoft.com/office/drawing/2014/main" id="{646BCA84-6FA3-42F1-A058-5070B194FAF4}"/>
              </a:ext>
            </a:extLst>
          </p:cNvPr>
          <p:cNvSpPr/>
          <p:nvPr/>
        </p:nvSpPr>
        <p:spPr>
          <a:xfrm>
            <a:off x="2615192" y="1381068"/>
            <a:ext cx="150660" cy="1142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6" name="Elipse 75">
            <a:extLst>
              <a:ext uri="{FF2B5EF4-FFF2-40B4-BE49-F238E27FC236}">
                <a16:creationId xmlns:a16="http://schemas.microsoft.com/office/drawing/2014/main" id="{BA85013D-E3A4-438F-9809-75855DA114C4}"/>
              </a:ext>
            </a:extLst>
          </p:cNvPr>
          <p:cNvSpPr/>
          <p:nvPr/>
        </p:nvSpPr>
        <p:spPr>
          <a:xfrm>
            <a:off x="2722323" y="2096189"/>
            <a:ext cx="150660" cy="1142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7" name="Elipse 76">
            <a:extLst>
              <a:ext uri="{FF2B5EF4-FFF2-40B4-BE49-F238E27FC236}">
                <a16:creationId xmlns:a16="http://schemas.microsoft.com/office/drawing/2014/main" id="{6E96DCCE-91ED-4913-B19A-36ACA6DF12CD}"/>
              </a:ext>
            </a:extLst>
          </p:cNvPr>
          <p:cNvSpPr/>
          <p:nvPr/>
        </p:nvSpPr>
        <p:spPr>
          <a:xfrm>
            <a:off x="2915049" y="1623230"/>
            <a:ext cx="150660" cy="1142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8" name="Elipse 77">
            <a:extLst>
              <a:ext uri="{FF2B5EF4-FFF2-40B4-BE49-F238E27FC236}">
                <a16:creationId xmlns:a16="http://schemas.microsoft.com/office/drawing/2014/main" id="{AF8E0A1F-6FD1-4CF2-90D8-9F466115C67F}"/>
              </a:ext>
            </a:extLst>
          </p:cNvPr>
          <p:cNvSpPr/>
          <p:nvPr/>
        </p:nvSpPr>
        <p:spPr>
          <a:xfrm>
            <a:off x="2689791" y="1029954"/>
            <a:ext cx="150660" cy="1142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9" name="Elipse 78">
            <a:extLst>
              <a:ext uri="{FF2B5EF4-FFF2-40B4-BE49-F238E27FC236}">
                <a16:creationId xmlns:a16="http://schemas.microsoft.com/office/drawing/2014/main" id="{8BB9EA8C-24EC-4D50-ACE9-C04A6B316A6B}"/>
              </a:ext>
            </a:extLst>
          </p:cNvPr>
          <p:cNvSpPr/>
          <p:nvPr/>
        </p:nvSpPr>
        <p:spPr>
          <a:xfrm>
            <a:off x="3336857" y="2038033"/>
            <a:ext cx="150660" cy="1142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0" name="Elipse 79">
            <a:extLst>
              <a:ext uri="{FF2B5EF4-FFF2-40B4-BE49-F238E27FC236}">
                <a16:creationId xmlns:a16="http://schemas.microsoft.com/office/drawing/2014/main" id="{73C07961-CE5A-47EC-A748-ECD1F7D368A8}"/>
              </a:ext>
            </a:extLst>
          </p:cNvPr>
          <p:cNvSpPr/>
          <p:nvPr/>
        </p:nvSpPr>
        <p:spPr>
          <a:xfrm>
            <a:off x="3604333" y="1338152"/>
            <a:ext cx="150660" cy="1142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1" name="Elipse 80">
            <a:extLst>
              <a:ext uri="{FF2B5EF4-FFF2-40B4-BE49-F238E27FC236}">
                <a16:creationId xmlns:a16="http://schemas.microsoft.com/office/drawing/2014/main" id="{71D39919-1BCB-462C-8A87-E724601EB67A}"/>
              </a:ext>
            </a:extLst>
          </p:cNvPr>
          <p:cNvSpPr/>
          <p:nvPr/>
        </p:nvSpPr>
        <p:spPr>
          <a:xfrm>
            <a:off x="3451134" y="1718379"/>
            <a:ext cx="150660" cy="1142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3" name="CaixaDeTexto 82">
            <a:extLst>
              <a:ext uri="{FF2B5EF4-FFF2-40B4-BE49-F238E27FC236}">
                <a16:creationId xmlns:a16="http://schemas.microsoft.com/office/drawing/2014/main" id="{12AA44C5-F197-444C-A87E-CB0B64D3053B}"/>
              </a:ext>
            </a:extLst>
          </p:cNvPr>
          <p:cNvSpPr txBox="1"/>
          <p:nvPr/>
        </p:nvSpPr>
        <p:spPr>
          <a:xfrm>
            <a:off x="414009" y="65545"/>
            <a:ext cx="29228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Camada equivalente</a:t>
            </a:r>
          </a:p>
        </p:txBody>
      </p:sp>
      <p:sp>
        <p:nvSpPr>
          <p:cNvPr id="84" name="Paralelogramo 83">
            <a:extLst>
              <a:ext uri="{FF2B5EF4-FFF2-40B4-BE49-F238E27FC236}">
                <a16:creationId xmlns:a16="http://schemas.microsoft.com/office/drawing/2014/main" id="{AEB74AE8-A37C-48CD-9A43-8752FEC788F0}"/>
              </a:ext>
            </a:extLst>
          </p:cNvPr>
          <p:cNvSpPr/>
          <p:nvPr/>
        </p:nvSpPr>
        <p:spPr>
          <a:xfrm>
            <a:off x="671154" y="3063418"/>
            <a:ext cx="3630722" cy="1235814"/>
          </a:xfrm>
          <a:prstGeom prst="parallelogram">
            <a:avLst>
              <a:gd name="adj" fmla="val 108464"/>
            </a:avLst>
          </a:prstGeom>
          <a:solidFill>
            <a:schemeClr val="accent1">
              <a:lumMod val="60000"/>
              <a:lumOff val="40000"/>
              <a:alpha val="53000"/>
            </a:schemeClr>
          </a:solidFill>
          <a:ln>
            <a:solidFill>
              <a:schemeClr val="tx1">
                <a:alpha val="6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8" name="Elipse 87">
            <a:extLst>
              <a:ext uri="{FF2B5EF4-FFF2-40B4-BE49-F238E27FC236}">
                <a16:creationId xmlns:a16="http://schemas.microsoft.com/office/drawing/2014/main" id="{5AEF0834-2F0F-46C3-951C-D1A825E2A477}"/>
              </a:ext>
            </a:extLst>
          </p:cNvPr>
          <p:cNvSpPr/>
          <p:nvPr/>
        </p:nvSpPr>
        <p:spPr>
          <a:xfrm>
            <a:off x="1731327" y="3333417"/>
            <a:ext cx="216406" cy="2284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9" name="Elipse 88">
            <a:extLst>
              <a:ext uri="{FF2B5EF4-FFF2-40B4-BE49-F238E27FC236}">
                <a16:creationId xmlns:a16="http://schemas.microsoft.com/office/drawing/2014/main" id="{00CBEBCB-22C8-472D-B677-61EAF08D14EB}"/>
              </a:ext>
            </a:extLst>
          </p:cNvPr>
          <p:cNvSpPr/>
          <p:nvPr/>
        </p:nvSpPr>
        <p:spPr>
          <a:xfrm>
            <a:off x="1505672" y="3554840"/>
            <a:ext cx="216406" cy="2284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0" name="Elipse 89">
            <a:extLst>
              <a:ext uri="{FF2B5EF4-FFF2-40B4-BE49-F238E27FC236}">
                <a16:creationId xmlns:a16="http://schemas.microsoft.com/office/drawing/2014/main" id="{0706C68E-9B52-4703-AF01-B83E850F8AAF}"/>
              </a:ext>
            </a:extLst>
          </p:cNvPr>
          <p:cNvSpPr/>
          <p:nvPr/>
        </p:nvSpPr>
        <p:spPr>
          <a:xfrm>
            <a:off x="1280017" y="3783310"/>
            <a:ext cx="216406" cy="2284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1" name="Elipse 90">
            <a:extLst>
              <a:ext uri="{FF2B5EF4-FFF2-40B4-BE49-F238E27FC236}">
                <a16:creationId xmlns:a16="http://schemas.microsoft.com/office/drawing/2014/main" id="{57081060-8867-40EC-9E40-4ECF4240EFF5}"/>
              </a:ext>
            </a:extLst>
          </p:cNvPr>
          <p:cNvSpPr/>
          <p:nvPr/>
        </p:nvSpPr>
        <p:spPr>
          <a:xfrm>
            <a:off x="1045735" y="4011780"/>
            <a:ext cx="216406" cy="2284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3" name="Elipse 92">
            <a:extLst>
              <a:ext uri="{FF2B5EF4-FFF2-40B4-BE49-F238E27FC236}">
                <a16:creationId xmlns:a16="http://schemas.microsoft.com/office/drawing/2014/main" id="{986F23B7-DEC0-4530-A13B-5FBC30AFD7A6}"/>
              </a:ext>
            </a:extLst>
          </p:cNvPr>
          <p:cNvSpPr/>
          <p:nvPr/>
        </p:nvSpPr>
        <p:spPr>
          <a:xfrm>
            <a:off x="1962266" y="3104947"/>
            <a:ext cx="216406" cy="2284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4" name="Elipse 93">
            <a:extLst>
              <a:ext uri="{FF2B5EF4-FFF2-40B4-BE49-F238E27FC236}">
                <a16:creationId xmlns:a16="http://schemas.microsoft.com/office/drawing/2014/main" id="{1918BEDB-8CFC-4BCF-B55E-CF93A9F865E4}"/>
              </a:ext>
            </a:extLst>
          </p:cNvPr>
          <p:cNvSpPr/>
          <p:nvPr/>
        </p:nvSpPr>
        <p:spPr>
          <a:xfrm>
            <a:off x="2239459" y="3343740"/>
            <a:ext cx="216406" cy="2284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5" name="Elipse 94">
            <a:extLst>
              <a:ext uri="{FF2B5EF4-FFF2-40B4-BE49-F238E27FC236}">
                <a16:creationId xmlns:a16="http://schemas.microsoft.com/office/drawing/2014/main" id="{03F9FEFF-D06A-4B48-B83E-FB54F878FF4A}"/>
              </a:ext>
            </a:extLst>
          </p:cNvPr>
          <p:cNvSpPr/>
          <p:nvPr/>
        </p:nvSpPr>
        <p:spPr>
          <a:xfrm>
            <a:off x="2013804" y="3565163"/>
            <a:ext cx="216406" cy="2284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6" name="Elipse 95">
            <a:extLst>
              <a:ext uri="{FF2B5EF4-FFF2-40B4-BE49-F238E27FC236}">
                <a16:creationId xmlns:a16="http://schemas.microsoft.com/office/drawing/2014/main" id="{45A93D4A-D665-4AC7-80C8-E49D4A242A49}"/>
              </a:ext>
            </a:extLst>
          </p:cNvPr>
          <p:cNvSpPr/>
          <p:nvPr/>
        </p:nvSpPr>
        <p:spPr>
          <a:xfrm>
            <a:off x="1788149" y="3793633"/>
            <a:ext cx="216406" cy="2284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7" name="Elipse 96">
            <a:extLst>
              <a:ext uri="{FF2B5EF4-FFF2-40B4-BE49-F238E27FC236}">
                <a16:creationId xmlns:a16="http://schemas.microsoft.com/office/drawing/2014/main" id="{DF84E13A-523F-4D21-8601-2630EA476BFB}"/>
              </a:ext>
            </a:extLst>
          </p:cNvPr>
          <p:cNvSpPr/>
          <p:nvPr/>
        </p:nvSpPr>
        <p:spPr>
          <a:xfrm>
            <a:off x="1553867" y="4022103"/>
            <a:ext cx="216406" cy="2284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8" name="Elipse 97">
            <a:extLst>
              <a:ext uri="{FF2B5EF4-FFF2-40B4-BE49-F238E27FC236}">
                <a16:creationId xmlns:a16="http://schemas.microsoft.com/office/drawing/2014/main" id="{42BA8C8B-3167-4587-AA28-3BC44293FAA6}"/>
              </a:ext>
            </a:extLst>
          </p:cNvPr>
          <p:cNvSpPr/>
          <p:nvPr/>
        </p:nvSpPr>
        <p:spPr>
          <a:xfrm>
            <a:off x="2470398" y="3115270"/>
            <a:ext cx="216406" cy="2284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4" name="Elipse 113">
            <a:extLst>
              <a:ext uri="{FF2B5EF4-FFF2-40B4-BE49-F238E27FC236}">
                <a16:creationId xmlns:a16="http://schemas.microsoft.com/office/drawing/2014/main" id="{20F5702A-7718-447F-8593-84928CBD5338}"/>
              </a:ext>
            </a:extLst>
          </p:cNvPr>
          <p:cNvSpPr/>
          <p:nvPr/>
        </p:nvSpPr>
        <p:spPr>
          <a:xfrm>
            <a:off x="2773624" y="3343740"/>
            <a:ext cx="216406" cy="2284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5" name="Elipse 114">
            <a:extLst>
              <a:ext uri="{FF2B5EF4-FFF2-40B4-BE49-F238E27FC236}">
                <a16:creationId xmlns:a16="http://schemas.microsoft.com/office/drawing/2014/main" id="{47C60678-9C4A-4FFC-AB4D-491C10A0DB48}"/>
              </a:ext>
            </a:extLst>
          </p:cNvPr>
          <p:cNvSpPr/>
          <p:nvPr/>
        </p:nvSpPr>
        <p:spPr>
          <a:xfrm>
            <a:off x="2547969" y="3565163"/>
            <a:ext cx="216406" cy="2284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6" name="Elipse 115">
            <a:extLst>
              <a:ext uri="{FF2B5EF4-FFF2-40B4-BE49-F238E27FC236}">
                <a16:creationId xmlns:a16="http://schemas.microsoft.com/office/drawing/2014/main" id="{50562605-D48B-4B0D-A911-0E229C16E9C9}"/>
              </a:ext>
            </a:extLst>
          </p:cNvPr>
          <p:cNvSpPr/>
          <p:nvPr/>
        </p:nvSpPr>
        <p:spPr>
          <a:xfrm>
            <a:off x="2322314" y="3793633"/>
            <a:ext cx="216406" cy="2284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7" name="Elipse 116">
            <a:extLst>
              <a:ext uri="{FF2B5EF4-FFF2-40B4-BE49-F238E27FC236}">
                <a16:creationId xmlns:a16="http://schemas.microsoft.com/office/drawing/2014/main" id="{23F821F7-788F-44B9-A6D2-DC6930FBB00B}"/>
              </a:ext>
            </a:extLst>
          </p:cNvPr>
          <p:cNvSpPr/>
          <p:nvPr/>
        </p:nvSpPr>
        <p:spPr>
          <a:xfrm>
            <a:off x="2088032" y="4022103"/>
            <a:ext cx="216406" cy="2284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8" name="Elipse 117">
            <a:extLst>
              <a:ext uri="{FF2B5EF4-FFF2-40B4-BE49-F238E27FC236}">
                <a16:creationId xmlns:a16="http://schemas.microsoft.com/office/drawing/2014/main" id="{2582B14D-65BA-447A-828D-07E939764D0F}"/>
              </a:ext>
            </a:extLst>
          </p:cNvPr>
          <p:cNvSpPr/>
          <p:nvPr/>
        </p:nvSpPr>
        <p:spPr>
          <a:xfrm>
            <a:off x="3004563" y="3115270"/>
            <a:ext cx="216406" cy="2284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9" name="Elipse 118">
            <a:extLst>
              <a:ext uri="{FF2B5EF4-FFF2-40B4-BE49-F238E27FC236}">
                <a16:creationId xmlns:a16="http://schemas.microsoft.com/office/drawing/2014/main" id="{8134FD8B-162C-4E67-99A5-FE2E62A4219D}"/>
              </a:ext>
            </a:extLst>
          </p:cNvPr>
          <p:cNvSpPr/>
          <p:nvPr/>
        </p:nvSpPr>
        <p:spPr>
          <a:xfrm>
            <a:off x="3307789" y="3343740"/>
            <a:ext cx="216406" cy="2284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0" name="Elipse 119">
            <a:extLst>
              <a:ext uri="{FF2B5EF4-FFF2-40B4-BE49-F238E27FC236}">
                <a16:creationId xmlns:a16="http://schemas.microsoft.com/office/drawing/2014/main" id="{FB905121-F7C8-410E-A426-DE9AAB1BA2DB}"/>
              </a:ext>
            </a:extLst>
          </p:cNvPr>
          <p:cNvSpPr/>
          <p:nvPr/>
        </p:nvSpPr>
        <p:spPr>
          <a:xfrm>
            <a:off x="3082134" y="3565163"/>
            <a:ext cx="216406" cy="2284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1" name="Elipse 120">
            <a:extLst>
              <a:ext uri="{FF2B5EF4-FFF2-40B4-BE49-F238E27FC236}">
                <a16:creationId xmlns:a16="http://schemas.microsoft.com/office/drawing/2014/main" id="{BC0E6AF3-AEE2-4B0D-A621-16162B638DE8}"/>
              </a:ext>
            </a:extLst>
          </p:cNvPr>
          <p:cNvSpPr/>
          <p:nvPr/>
        </p:nvSpPr>
        <p:spPr>
          <a:xfrm>
            <a:off x="2856479" y="3793633"/>
            <a:ext cx="216406" cy="2284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2" name="Elipse 121">
            <a:extLst>
              <a:ext uri="{FF2B5EF4-FFF2-40B4-BE49-F238E27FC236}">
                <a16:creationId xmlns:a16="http://schemas.microsoft.com/office/drawing/2014/main" id="{89AA6D97-4810-4DFA-AF12-7D00C080F0D8}"/>
              </a:ext>
            </a:extLst>
          </p:cNvPr>
          <p:cNvSpPr/>
          <p:nvPr/>
        </p:nvSpPr>
        <p:spPr>
          <a:xfrm>
            <a:off x="2622197" y="4022103"/>
            <a:ext cx="216406" cy="2284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3" name="Elipse 122">
            <a:extLst>
              <a:ext uri="{FF2B5EF4-FFF2-40B4-BE49-F238E27FC236}">
                <a16:creationId xmlns:a16="http://schemas.microsoft.com/office/drawing/2014/main" id="{E157BBB5-7AAE-4270-B245-5441787A124D}"/>
              </a:ext>
            </a:extLst>
          </p:cNvPr>
          <p:cNvSpPr/>
          <p:nvPr/>
        </p:nvSpPr>
        <p:spPr>
          <a:xfrm>
            <a:off x="3538728" y="3115270"/>
            <a:ext cx="216406" cy="2284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4" name="CaixaDeTexto 123">
                <a:extLst>
                  <a:ext uri="{FF2B5EF4-FFF2-40B4-BE49-F238E27FC236}">
                    <a16:creationId xmlns:a16="http://schemas.microsoft.com/office/drawing/2014/main" id="{4B313AB2-3D6E-4121-B0D1-AA094185DC52}"/>
                  </a:ext>
                </a:extLst>
              </p:cNvPr>
              <p:cNvSpPr txBox="1"/>
              <p:nvPr/>
            </p:nvSpPr>
            <p:spPr>
              <a:xfrm>
                <a:off x="107155" y="4025054"/>
                <a:ext cx="38258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pt-BR" sz="2400" dirty="0"/>
              </a:p>
            </p:txBody>
          </p:sp>
        </mc:Choice>
        <mc:Fallback>
          <p:sp>
            <p:nvSpPr>
              <p:cNvPr id="124" name="CaixaDeTexto 123">
                <a:extLst>
                  <a:ext uri="{FF2B5EF4-FFF2-40B4-BE49-F238E27FC236}">
                    <a16:creationId xmlns:a16="http://schemas.microsoft.com/office/drawing/2014/main" id="{4B313AB2-3D6E-4121-B0D1-AA094185DC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155" y="4025054"/>
                <a:ext cx="382588" cy="461665"/>
              </a:xfrm>
              <a:prstGeom prst="rect">
                <a:avLst/>
              </a:prstGeom>
              <a:blipFill>
                <a:blip r:embed="rId2"/>
                <a:stretch>
                  <a:fillRect r="-645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5" name="Conector reto 124">
            <a:extLst>
              <a:ext uri="{FF2B5EF4-FFF2-40B4-BE49-F238E27FC236}">
                <a16:creationId xmlns:a16="http://schemas.microsoft.com/office/drawing/2014/main" id="{5533E8C5-3C9C-4ECA-8A69-1AE90BEB0BED}"/>
              </a:ext>
            </a:extLst>
          </p:cNvPr>
          <p:cNvCxnSpPr>
            <a:cxnSpLocks/>
          </p:cNvCxnSpPr>
          <p:nvPr/>
        </p:nvCxnSpPr>
        <p:spPr>
          <a:xfrm flipV="1">
            <a:off x="547726" y="4294008"/>
            <a:ext cx="241909" cy="236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6" name="CaixaDeTexto 45">
                <a:extLst>
                  <a:ext uri="{FF2B5EF4-FFF2-40B4-BE49-F238E27FC236}">
                    <a16:creationId xmlns:a16="http://schemas.microsoft.com/office/drawing/2014/main" id="{1BF19B35-4A1F-4344-9B58-D0DB4930E33F}"/>
                  </a:ext>
                </a:extLst>
              </p:cNvPr>
              <p:cNvSpPr txBox="1"/>
              <p:nvPr/>
            </p:nvSpPr>
            <p:spPr>
              <a:xfrm>
                <a:off x="1520898" y="4206239"/>
                <a:ext cx="382588" cy="4914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pt-BR" sz="2400" b="0" i="0" smtClean="0">
                              <a:latin typeface="Cambria Math" panose="02040503050406030204" pitchFamily="18" charset="0"/>
                            </a:rPr>
                            <m:t>p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pt-BR" sz="2400" dirty="0"/>
              </a:p>
            </p:txBody>
          </p:sp>
        </mc:Choice>
        <mc:Fallback>
          <p:sp>
            <p:nvSpPr>
              <p:cNvPr id="46" name="CaixaDeTexto 45">
                <a:extLst>
                  <a:ext uri="{FF2B5EF4-FFF2-40B4-BE49-F238E27FC236}">
                    <a16:creationId xmlns:a16="http://schemas.microsoft.com/office/drawing/2014/main" id="{1BF19B35-4A1F-4344-9B58-D0DB4930E3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0898" y="4206239"/>
                <a:ext cx="382588" cy="491417"/>
              </a:xfrm>
              <a:prstGeom prst="rect">
                <a:avLst/>
              </a:prstGeom>
              <a:blipFill>
                <a:blip r:embed="rId3"/>
                <a:stretch>
                  <a:fillRect l="-4762" r="-22222" b="-987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CaixaDeTexto 46">
            <a:extLst>
              <a:ext uri="{FF2B5EF4-FFF2-40B4-BE49-F238E27FC236}">
                <a16:creationId xmlns:a16="http://schemas.microsoft.com/office/drawing/2014/main" id="{D3B241EE-A1CD-4CBC-8B6A-13C3638AB920}"/>
              </a:ext>
            </a:extLst>
          </p:cNvPr>
          <p:cNvSpPr txBox="1"/>
          <p:nvPr/>
        </p:nvSpPr>
        <p:spPr>
          <a:xfrm>
            <a:off x="1045735" y="4709372"/>
            <a:ext cx="47076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O </a:t>
            </a:r>
            <a:r>
              <a:rPr lang="pt-BR" sz="2400" b="1" dirty="0"/>
              <a:t>momento magnético </a:t>
            </a:r>
            <a:r>
              <a:rPr lang="pt-BR" sz="2400" dirty="0"/>
              <a:t>do j-</a:t>
            </a:r>
            <a:r>
              <a:rPr lang="pt-BR" sz="2400" dirty="0" err="1"/>
              <a:t>ésimo</a:t>
            </a:r>
            <a:r>
              <a:rPr lang="pt-BR" sz="2400" dirty="0"/>
              <a:t> dipolo, j= 1,...,M.</a:t>
            </a:r>
          </a:p>
        </p:txBody>
      </p:sp>
      <p:cxnSp>
        <p:nvCxnSpPr>
          <p:cNvPr id="48" name="Conector de Seta Reta 47">
            <a:extLst>
              <a:ext uri="{FF2B5EF4-FFF2-40B4-BE49-F238E27FC236}">
                <a16:creationId xmlns:a16="http://schemas.microsoft.com/office/drawing/2014/main" id="{D0BAC412-14A5-4EA2-9B89-008554A0551B}"/>
              </a:ext>
            </a:extLst>
          </p:cNvPr>
          <p:cNvCxnSpPr>
            <a:cxnSpLocks/>
          </p:cNvCxnSpPr>
          <p:nvPr/>
        </p:nvCxnSpPr>
        <p:spPr>
          <a:xfrm flipV="1">
            <a:off x="3082134" y="3333417"/>
            <a:ext cx="2094777" cy="56333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Elipse 3">
            <a:extLst>
              <a:ext uri="{FF2B5EF4-FFF2-40B4-BE49-F238E27FC236}">
                <a16:creationId xmlns:a16="http://schemas.microsoft.com/office/drawing/2014/main" id="{4E50A628-BD24-41B1-AFFB-ED791BAD2DEE}"/>
              </a:ext>
            </a:extLst>
          </p:cNvPr>
          <p:cNvSpPr/>
          <p:nvPr/>
        </p:nvSpPr>
        <p:spPr>
          <a:xfrm>
            <a:off x="5232900" y="2618865"/>
            <a:ext cx="1041009" cy="1174768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3" name="Arco 52">
            <a:extLst>
              <a:ext uri="{FF2B5EF4-FFF2-40B4-BE49-F238E27FC236}">
                <a16:creationId xmlns:a16="http://schemas.microsoft.com/office/drawing/2014/main" id="{FCFB492E-34E1-4A37-9C17-4C35B1C9F83D}"/>
              </a:ext>
            </a:extLst>
          </p:cNvPr>
          <p:cNvSpPr/>
          <p:nvPr/>
        </p:nvSpPr>
        <p:spPr>
          <a:xfrm>
            <a:off x="5176911" y="2973820"/>
            <a:ext cx="1162862" cy="811934"/>
          </a:xfrm>
          <a:prstGeom prst="arc">
            <a:avLst>
              <a:gd name="adj1" fmla="val 11801659"/>
              <a:gd name="adj2" fmla="val 20562504"/>
            </a:avLst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92E3B244-1D34-408A-91A2-72AEABFF6E4B}"/>
              </a:ext>
            </a:extLst>
          </p:cNvPr>
          <p:cNvCxnSpPr>
            <a:cxnSpLocks/>
          </p:cNvCxnSpPr>
          <p:nvPr/>
        </p:nvCxnSpPr>
        <p:spPr>
          <a:xfrm flipV="1">
            <a:off x="5646308" y="2862823"/>
            <a:ext cx="214192" cy="559478"/>
          </a:xfrm>
          <a:prstGeom prst="straightConnector1">
            <a:avLst/>
          </a:prstGeom>
          <a:ln w="476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Arco 4">
            <a:extLst>
              <a:ext uri="{FF2B5EF4-FFF2-40B4-BE49-F238E27FC236}">
                <a16:creationId xmlns:a16="http://schemas.microsoft.com/office/drawing/2014/main" id="{E6096742-A976-4E8F-841E-5132AA93410A}"/>
              </a:ext>
            </a:extLst>
          </p:cNvPr>
          <p:cNvSpPr/>
          <p:nvPr/>
        </p:nvSpPr>
        <p:spPr>
          <a:xfrm flipV="1">
            <a:off x="5176911" y="2719378"/>
            <a:ext cx="1162862" cy="709621"/>
          </a:xfrm>
          <a:prstGeom prst="arc">
            <a:avLst>
              <a:gd name="adj1" fmla="val 11801659"/>
              <a:gd name="adj2" fmla="val 20562504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8" name="CaixaDeTexto 57">
                <a:extLst>
                  <a:ext uri="{FF2B5EF4-FFF2-40B4-BE49-F238E27FC236}">
                    <a16:creationId xmlns:a16="http://schemas.microsoft.com/office/drawing/2014/main" id="{D1ED27A1-4859-4E9E-BD02-1E995C3465FD}"/>
                  </a:ext>
                </a:extLst>
              </p:cNvPr>
              <p:cNvSpPr txBox="1"/>
              <p:nvPr/>
            </p:nvSpPr>
            <p:spPr>
              <a:xfrm>
                <a:off x="5562110" y="2116961"/>
                <a:ext cx="38258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i="1" smtClean="0"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>
          <p:sp>
            <p:nvSpPr>
              <p:cNvPr id="58" name="CaixaDeTexto 57">
                <a:extLst>
                  <a:ext uri="{FF2B5EF4-FFF2-40B4-BE49-F238E27FC236}">
                    <a16:creationId xmlns:a16="http://schemas.microsoft.com/office/drawing/2014/main" id="{D1ED27A1-4859-4E9E-BD02-1E995C3465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2110" y="2116961"/>
                <a:ext cx="382588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9" name="CaixaDeTexto 58">
                <a:extLst>
                  <a:ext uri="{FF2B5EF4-FFF2-40B4-BE49-F238E27FC236}">
                    <a16:creationId xmlns:a16="http://schemas.microsoft.com/office/drawing/2014/main" id="{72D9CD48-BEB6-4E7E-B7EB-56CBF1CD0946}"/>
                  </a:ext>
                </a:extLst>
              </p:cNvPr>
              <p:cNvSpPr txBox="1"/>
              <p:nvPr/>
            </p:nvSpPr>
            <p:spPr>
              <a:xfrm>
                <a:off x="6196044" y="2937062"/>
                <a:ext cx="77966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1" i="0" smtClean="0">
                          <a:latin typeface="Cambria Math" panose="02040503050406030204" pitchFamily="18" charset="0"/>
                        </a:rPr>
                        <m:t>𝐦</m:t>
                      </m:r>
                    </m:oMath>
                  </m:oMathPara>
                </a14:m>
                <a:endParaRPr lang="pt-BR" sz="2400" b="1" dirty="0"/>
              </a:p>
            </p:txBody>
          </p:sp>
        </mc:Choice>
        <mc:Fallback>
          <p:sp>
            <p:nvSpPr>
              <p:cNvPr id="59" name="CaixaDeTexto 58">
                <a:extLst>
                  <a:ext uri="{FF2B5EF4-FFF2-40B4-BE49-F238E27FC236}">
                    <a16:creationId xmlns:a16="http://schemas.microsoft.com/office/drawing/2014/main" id="{72D9CD48-BEB6-4E7E-B7EB-56CBF1CD09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6044" y="2937062"/>
                <a:ext cx="779660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2" name="CaixaDeTexto 61">
                <a:extLst>
                  <a:ext uri="{FF2B5EF4-FFF2-40B4-BE49-F238E27FC236}">
                    <a16:creationId xmlns:a16="http://schemas.microsoft.com/office/drawing/2014/main" id="{BFDC984B-7984-4733-9D8A-70FF6BE78AA1}"/>
                  </a:ext>
                </a:extLst>
              </p:cNvPr>
              <p:cNvSpPr txBox="1"/>
              <p:nvPr/>
            </p:nvSpPr>
            <p:spPr>
              <a:xfrm>
                <a:off x="2964682" y="1119318"/>
                <a:ext cx="387591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sz="2400" i="1" smtClean="0"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</m:ctrlPr>
                        </m:sSup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 Light" panose="020F0302020204030204" pitchFamily="34" charset="0"/>
                            </a:rPr>
                            <m:t>∆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 Light" panose="020F0302020204030204" pitchFamily="34" charset="0"/>
                            </a:rPr>
                            <m:t>𝑇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pt-BR" sz="2400" b="0" i="0" smtClean="0"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  <m:t>p</m:t>
                          </m:r>
                        </m:sup>
                      </m:sSup>
                    </m:oMath>
                  </m:oMathPara>
                </a14:m>
                <a:endParaRPr lang="pt-BR" sz="2400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>
          <p:sp>
            <p:nvSpPr>
              <p:cNvPr id="62" name="CaixaDeTexto 61">
                <a:extLst>
                  <a:ext uri="{FF2B5EF4-FFF2-40B4-BE49-F238E27FC236}">
                    <a16:creationId xmlns:a16="http://schemas.microsoft.com/office/drawing/2014/main" id="{BFDC984B-7984-4733-9D8A-70FF6BE78A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4682" y="1119318"/>
                <a:ext cx="387591" cy="369332"/>
              </a:xfrm>
              <a:prstGeom prst="rect">
                <a:avLst/>
              </a:prstGeom>
              <a:blipFill>
                <a:blip r:embed="rId6"/>
                <a:stretch>
                  <a:fillRect l="-26563" r="-56250" b="-6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6" name="Conector de Seta Reta 85">
            <a:extLst>
              <a:ext uri="{FF2B5EF4-FFF2-40B4-BE49-F238E27FC236}">
                <a16:creationId xmlns:a16="http://schemas.microsoft.com/office/drawing/2014/main" id="{9FA0B5AA-E784-4533-9B92-94B2AA479BE9}"/>
              </a:ext>
            </a:extLst>
          </p:cNvPr>
          <p:cNvCxnSpPr>
            <a:cxnSpLocks/>
          </p:cNvCxnSpPr>
          <p:nvPr/>
        </p:nvCxnSpPr>
        <p:spPr>
          <a:xfrm flipH="1" flipV="1">
            <a:off x="3853528" y="490355"/>
            <a:ext cx="328788" cy="51891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8460CDF2-48FA-4840-9C97-77E3D0AC0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5CF5-DD80-4FB2-8D05-C9155122F025}" type="slidenum">
              <a:rPr lang="pt-BR" smtClean="0"/>
              <a:t>111</a:t>
            </a:fld>
            <a:endParaRPr lang="pt-BR"/>
          </a:p>
        </p:txBody>
      </p:sp>
      <p:sp>
        <p:nvSpPr>
          <p:cNvPr id="70" name="CaixaDeTexto 69">
            <a:extLst>
              <a:ext uri="{FF2B5EF4-FFF2-40B4-BE49-F238E27FC236}">
                <a16:creationId xmlns:a16="http://schemas.microsoft.com/office/drawing/2014/main" id="{175322DE-58BF-4D8C-B11B-D637A11AB3D0}"/>
              </a:ext>
            </a:extLst>
          </p:cNvPr>
          <p:cNvSpPr txBox="1"/>
          <p:nvPr/>
        </p:nvSpPr>
        <p:spPr>
          <a:xfrm>
            <a:off x="7015160" y="180739"/>
            <a:ext cx="49056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O efeito produzido por esse conjunto de fontes no </a:t>
            </a:r>
            <a:r>
              <a:rPr lang="pt-BR" sz="2400" b="1" dirty="0"/>
              <a:t>i-</a:t>
            </a:r>
            <a:r>
              <a:rPr lang="pt-BR" sz="2400" b="1" dirty="0" err="1"/>
              <a:t>ésimo</a:t>
            </a:r>
            <a:r>
              <a:rPr lang="pt-BR" sz="2400" b="1" dirty="0"/>
              <a:t> ponto de observação</a:t>
            </a:r>
            <a:r>
              <a:rPr lang="pt-BR" sz="2400" dirty="0"/>
              <a:t> é dado por </a:t>
            </a:r>
            <a:endParaRPr lang="pt-BR" sz="24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7" name="CaixaDeTexto 86">
                <a:extLst>
                  <a:ext uri="{FF2B5EF4-FFF2-40B4-BE49-F238E27FC236}">
                    <a16:creationId xmlns:a16="http://schemas.microsoft.com/office/drawing/2014/main" id="{32786263-60CD-4086-81E5-16339778B02C}"/>
                  </a:ext>
                </a:extLst>
              </p:cNvPr>
              <p:cNvSpPr txBox="1"/>
              <p:nvPr/>
            </p:nvSpPr>
            <p:spPr>
              <a:xfrm>
                <a:off x="8084635" y="1675713"/>
                <a:ext cx="226825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∆</m:t>
                        </m:r>
                        <m:r>
                          <a:rPr lang="pt-BR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𝑇</m:t>
                        </m:r>
                      </m:e>
                      <m:sub>
                        <m:r>
                          <a:rPr lang="pt-BR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pt-BR" sz="28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sz="2800" b="1" i="0" smtClean="0">
                            <a:latin typeface="Cambria Math" panose="02040503050406030204" pitchFamily="18" charset="0"/>
                          </a:rPr>
                          <m:t>𝐩</m:t>
                        </m:r>
                      </m:e>
                    </m:d>
                    <m:r>
                      <a:rPr lang="pt-BR" sz="2800" b="0" i="1" smtClean="0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pt-BR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pt-BR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800" b="1" i="0" smtClean="0">
                                <a:latin typeface="Cambria Math" panose="02040503050406030204" pitchFamily="18" charset="0"/>
                              </a:rPr>
                              <m:t>𝐠</m:t>
                            </m:r>
                          </m:e>
                          <m:sub>
                            <m:r>
                              <a:rPr lang="pt-BR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  <m:sup>
                        <m:r>
                          <a:rPr lang="pt-BR" sz="28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pt-BR" sz="2800" b="1" dirty="0"/>
                  <a:t>p</a:t>
                </a:r>
              </a:p>
            </p:txBody>
          </p:sp>
        </mc:Choice>
        <mc:Fallback>
          <p:sp>
            <p:nvSpPr>
              <p:cNvPr id="87" name="CaixaDeTexto 86">
                <a:extLst>
                  <a:ext uri="{FF2B5EF4-FFF2-40B4-BE49-F238E27FC236}">
                    <a16:creationId xmlns:a16="http://schemas.microsoft.com/office/drawing/2014/main" id="{32786263-60CD-4086-81E5-16339778B0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4635" y="1675713"/>
                <a:ext cx="2268250" cy="430887"/>
              </a:xfrm>
              <a:prstGeom prst="rect">
                <a:avLst/>
              </a:prstGeom>
              <a:blipFill>
                <a:blip r:embed="rId7"/>
                <a:stretch>
                  <a:fillRect t="-23944" r="-8602" b="-4929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2" name="CaixaDeTexto 91">
                <a:extLst>
                  <a:ext uri="{FF2B5EF4-FFF2-40B4-BE49-F238E27FC236}">
                    <a16:creationId xmlns:a16="http://schemas.microsoft.com/office/drawing/2014/main" id="{49181DCE-762A-4F50-AF16-C24134350A30}"/>
                  </a:ext>
                </a:extLst>
              </p:cNvPr>
              <p:cNvSpPr txBox="1"/>
              <p:nvPr/>
            </p:nvSpPr>
            <p:spPr>
              <a:xfrm>
                <a:off x="3974713" y="465896"/>
                <a:ext cx="623797" cy="3767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pt-BR" sz="1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1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𝑭</m:t>
                              </m:r>
                            </m:e>
                          </m:acc>
                        </m:e>
                        <m:sub>
                          <m:r>
                            <a:rPr lang="pt-BR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>
          <p:sp>
            <p:nvSpPr>
              <p:cNvPr id="92" name="CaixaDeTexto 91">
                <a:extLst>
                  <a:ext uri="{FF2B5EF4-FFF2-40B4-BE49-F238E27FC236}">
                    <a16:creationId xmlns:a16="http://schemas.microsoft.com/office/drawing/2014/main" id="{49181DCE-762A-4F50-AF16-C24134350A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4713" y="465896"/>
                <a:ext cx="623797" cy="376770"/>
              </a:xfrm>
              <a:prstGeom prst="rect">
                <a:avLst/>
              </a:prstGeom>
              <a:blipFill>
                <a:blip r:embed="rId8"/>
                <a:stretch>
                  <a:fillRect t="-1613" r="-12745" b="-161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0" name="CaixaDeTexto 99">
            <a:extLst>
              <a:ext uri="{FF2B5EF4-FFF2-40B4-BE49-F238E27FC236}">
                <a16:creationId xmlns:a16="http://schemas.microsoft.com/office/drawing/2014/main" id="{0E10D8A1-F49B-4BBD-AD06-F2E81F585BCC}"/>
              </a:ext>
            </a:extLst>
          </p:cNvPr>
          <p:cNvSpPr txBox="1"/>
          <p:nvPr/>
        </p:nvSpPr>
        <p:spPr>
          <a:xfrm>
            <a:off x="4812485" y="6233154"/>
            <a:ext cx="29228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chemeClr val="accent5">
                    <a:lumMod val="75000"/>
                  </a:schemeClr>
                </a:solidFill>
              </a:rPr>
              <a:t>Vetor de parâmetros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1" name="CaixaDeTexto 100">
                <a:extLst>
                  <a:ext uri="{FF2B5EF4-FFF2-40B4-BE49-F238E27FC236}">
                    <a16:creationId xmlns:a16="http://schemas.microsoft.com/office/drawing/2014/main" id="{812DF834-F8C2-467D-9D65-ADFE248E82CC}"/>
                  </a:ext>
                </a:extLst>
              </p:cNvPr>
              <p:cNvSpPr txBox="1"/>
              <p:nvPr/>
            </p:nvSpPr>
            <p:spPr>
              <a:xfrm>
                <a:off x="7397990" y="2496339"/>
                <a:ext cx="4905671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2400" dirty="0"/>
                  <a:t>em que o </a:t>
                </a:r>
                <a:r>
                  <a:rPr lang="pt-BR" sz="2400" b="1" dirty="0"/>
                  <a:t>j-</a:t>
                </a:r>
                <a:r>
                  <a:rPr lang="pt-BR" sz="2400" b="1" dirty="0" err="1"/>
                  <a:t>ésimo</a:t>
                </a:r>
                <a:r>
                  <a:rPr lang="pt-BR" sz="2400" b="1" dirty="0"/>
                  <a:t> </a:t>
                </a:r>
                <a:r>
                  <a:rPr lang="pt-BR" sz="2400" dirty="0"/>
                  <a:t>elemento do vetor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b="1">
                            <a:latin typeface="Cambria Math" panose="02040503050406030204" pitchFamily="18" charset="0"/>
                          </a:rPr>
                          <m:t>𝐠</m:t>
                        </m:r>
                      </m:e>
                      <m:sub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pt-BR" sz="2400" dirty="0"/>
                  <a:t> é dado por </a:t>
                </a:r>
                <a:endParaRPr lang="pt-BR" sz="2400" b="1" dirty="0"/>
              </a:p>
            </p:txBody>
          </p:sp>
        </mc:Choice>
        <mc:Fallback>
          <p:sp>
            <p:nvSpPr>
              <p:cNvPr id="101" name="CaixaDeTexto 100">
                <a:extLst>
                  <a:ext uri="{FF2B5EF4-FFF2-40B4-BE49-F238E27FC236}">
                    <a16:creationId xmlns:a16="http://schemas.microsoft.com/office/drawing/2014/main" id="{812DF834-F8C2-467D-9D65-ADFE248E82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7990" y="2496339"/>
                <a:ext cx="4905671" cy="830997"/>
              </a:xfrm>
              <a:prstGeom prst="rect">
                <a:avLst/>
              </a:prstGeom>
              <a:blipFill>
                <a:blip r:embed="rId9"/>
                <a:stretch>
                  <a:fillRect l="-1990" t="-5882" b="-1617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2" name="CaixaDeTexto 101">
                <a:extLst>
                  <a:ext uri="{FF2B5EF4-FFF2-40B4-BE49-F238E27FC236}">
                    <a16:creationId xmlns:a16="http://schemas.microsoft.com/office/drawing/2014/main" id="{77644015-53A6-4C66-A6AD-FC4928C20693}"/>
                  </a:ext>
                </a:extLst>
              </p:cNvPr>
              <p:cNvSpPr txBox="1"/>
              <p:nvPr/>
            </p:nvSpPr>
            <p:spPr>
              <a:xfrm>
                <a:off x="8355803" y="3622359"/>
                <a:ext cx="2667333" cy="48705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pt-BR" sz="2800" b="0" i="1">
                            <a:latin typeface="Cambria Math" panose="02040503050406030204" pitchFamily="18" charset="0"/>
                          </a:rPr>
                          <m:t>g</m:t>
                        </m:r>
                      </m:e>
                      <m:sub>
                        <m:r>
                          <a:rPr lang="pt-BR" sz="28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pt-BR" sz="28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pt-BR" sz="28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pt-BR" sz="2800" dirty="0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pt-BR" sz="28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pt-BR" sz="2800" b="0" i="0" smtClean="0">
                            <a:latin typeface="Cambria Math" panose="02040503050406030204" pitchFamily="18" charset="0"/>
                          </a:rPr>
                          <m:t>m</m:t>
                        </m:r>
                      </m:sub>
                    </m:sSub>
                  </m:oMath>
                </a14:m>
                <a:r>
                  <a:rPr lang="pt-BR" sz="280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pt-BR" sz="28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pt-BR" sz="2800" b="1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sz="2800" b="1" i="1" smtClean="0">
                                <a:latin typeface="Cambria Math" panose="02040503050406030204" pitchFamily="18" charset="0"/>
                              </a:rPr>
                              <m:t>𝑭</m:t>
                            </m:r>
                          </m:e>
                        </m:acc>
                      </m:e>
                      <m:sub>
                        <m:r>
                          <a:rPr lang="pt-BR" sz="2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pt-BR" sz="28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lang="pt-BR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800" b="1">
                            <a:latin typeface="Cambria Math" panose="02040503050406030204" pitchFamily="18" charset="0"/>
                          </a:rPr>
                          <m:t>𝐌</m:t>
                        </m:r>
                      </m:e>
                      <m:sub>
                        <m:r>
                          <a:rPr lang="pt-BR" sz="2800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pt-BR" sz="2800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pt-BR" sz="2800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pt-BR" sz="2800" b="1" i="0" smtClean="0">
                            <a:latin typeface="Cambria Math" panose="02040503050406030204" pitchFamily="18" charset="0"/>
                          </a:rPr>
                          <m:t>𝐦</m:t>
                        </m:r>
                      </m:e>
                    </m:acc>
                  </m:oMath>
                </a14:m>
                <a:endParaRPr lang="pt-BR" sz="2800" b="1" dirty="0"/>
              </a:p>
            </p:txBody>
          </p:sp>
        </mc:Choice>
        <mc:Fallback>
          <p:sp>
            <p:nvSpPr>
              <p:cNvPr id="102" name="CaixaDeTexto 101">
                <a:extLst>
                  <a:ext uri="{FF2B5EF4-FFF2-40B4-BE49-F238E27FC236}">
                    <a16:creationId xmlns:a16="http://schemas.microsoft.com/office/drawing/2014/main" id="{77644015-53A6-4C66-A6AD-FC4928C206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5803" y="3622359"/>
                <a:ext cx="2667333" cy="487056"/>
              </a:xfrm>
              <a:prstGeom prst="rect">
                <a:avLst/>
              </a:prstGeom>
              <a:blipFill>
                <a:blip r:embed="rId10"/>
                <a:stretch>
                  <a:fillRect t="-16250" b="-3875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3" name="CaixaDeTexto 102">
                <a:extLst>
                  <a:ext uri="{FF2B5EF4-FFF2-40B4-BE49-F238E27FC236}">
                    <a16:creationId xmlns:a16="http://schemas.microsoft.com/office/drawing/2014/main" id="{D5CF32B2-3727-4E3B-A535-F8397DD7D086}"/>
                  </a:ext>
                </a:extLst>
              </p:cNvPr>
              <p:cNvSpPr txBox="1"/>
              <p:nvPr/>
            </p:nvSpPr>
            <p:spPr>
              <a:xfrm>
                <a:off x="5232900" y="4667982"/>
                <a:ext cx="2114461" cy="156517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pt-BR" sz="32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𝐩</m:t>
                    </m:r>
                    <m:r>
                      <a:rPr lang="pt-BR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pt-BR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pt-BR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pt-BR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BR" sz="3200">
                                      <a:latin typeface="Cambria Math" panose="02040503050406030204" pitchFamily="18" charset="0"/>
                                    </a:rPr>
                                    <m:t>p</m:t>
                                  </m:r>
                                </m:e>
                                <m:sup>
                                  <m:r>
                                    <a:rPr lang="pt-BR" sz="32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r>
                                <a:rPr lang="pt-B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lang="pt-BR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BR" sz="3200" b="0" i="0" smtClean="0">
                                      <a:latin typeface="Cambria Math" panose="02040503050406030204" pitchFamily="18" charset="0"/>
                                    </a:rPr>
                                    <m:t>p</m:t>
                                  </m:r>
                                </m:e>
                                <m:sup>
                                  <m:r>
                                    <a:rPr lang="pt-BR" sz="3200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sup>
                              </m:sSup>
                            </m:e>
                          </m:mr>
                        </m:m>
                      </m:e>
                    </m:d>
                  </m:oMath>
                </a14:m>
                <a:r>
                  <a:rPr lang="pt-BR" sz="4000" dirty="0">
                    <a:solidFill>
                      <a:schemeClr val="tx1"/>
                    </a:solidFill>
                  </a:rPr>
                  <a:t>          </a:t>
                </a:r>
                <a:endParaRPr lang="pt-BR" sz="4000" dirty="0"/>
              </a:p>
            </p:txBody>
          </p:sp>
        </mc:Choice>
        <mc:Fallback>
          <p:sp>
            <p:nvSpPr>
              <p:cNvPr id="103" name="CaixaDeTexto 102">
                <a:extLst>
                  <a:ext uri="{FF2B5EF4-FFF2-40B4-BE49-F238E27FC236}">
                    <a16:creationId xmlns:a16="http://schemas.microsoft.com/office/drawing/2014/main" id="{D5CF32B2-3727-4E3B-A535-F8397DD7D0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2900" y="4667982"/>
                <a:ext cx="2114461" cy="156517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66505883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3" name="Conector de Seta Reta 62">
            <a:extLst>
              <a:ext uri="{FF2B5EF4-FFF2-40B4-BE49-F238E27FC236}">
                <a16:creationId xmlns:a16="http://schemas.microsoft.com/office/drawing/2014/main" id="{58C36857-4B43-4DB2-8D22-1DA0B254EFE4}"/>
              </a:ext>
            </a:extLst>
          </p:cNvPr>
          <p:cNvCxnSpPr/>
          <p:nvPr/>
        </p:nvCxnSpPr>
        <p:spPr>
          <a:xfrm>
            <a:off x="657071" y="2488966"/>
            <a:ext cx="0" cy="2514087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ector de Seta Reta 63">
            <a:extLst>
              <a:ext uri="{FF2B5EF4-FFF2-40B4-BE49-F238E27FC236}">
                <a16:creationId xmlns:a16="http://schemas.microsoft.com/office/drawing/2014/main" id="{D83B72C8-460A-4A3E-BE01-55CE21073A08}"/>
              </a:ext>
            </a:extLst>
          </p:cNvPr>
          <p:cNvCxnSpPr>
            <a:cxnSpLocks/>
          </p:cNvCxnSpPr>
          <p:nvPr/>
        </p:nvCxnSpPr>
        <p:spPr>
          <a:xfrm>
            <a:off x="657071" y="2488966"/>
            <a:ext cx="3314325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ector de Seta Reta 64">
            <a:extLst>
              <a:ext uri="{FF2B5EF4-FFF2-40B4-BE49-F238E27FC236}">
                <a16:creationId xmlns:a16="http://schemas.microsoft.com/office/drawing/2014/main" id="{439678E2-3CB1-4B46-9328-E7F53104CD5A}"/>
              </a:ext>
            </a:extLst>
          </p:cNvPr>
          <p:cNvCxnSpPr>
            <a:cxnSpLocks/>
          </p:cNvCxnSpPr>
          <p:nvPr/>
        </p:nvCxnSpPr>
        <p:spPr>
          <a:xfrm flipV="1">
            <a:off x="657069" y="897496"/>
            <a:ext cx="1808927" cy="159147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CaixaDeTexto 65">
            <a:extLst>
              <a:ext uri="{FF2B5EF4-FFF2-40B4-BE49-F238E27FC236}">
                <a16:creationId xmlns:a16="http://schemas.microsoft.com/office/drawing/2014/main" id="{4C62B418-D991-460A-8375-0EEA13119B15}"/>
              </a:ext>
            </a:extLst>
          </p:cNvPr>
          <p:cNvSpPr txBox="1"/>
          <p:nvPr/>
        </p:nvSpPr>
        <p:spPr>
          <a:xfrm>
            <a:off x="2022497" y="541394"/>
            <a:ext cx="317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/>
              <a:t>x</a:t>
            </a:r>
          </a:p>
        </p:txBody>
      </p:sp>
      <p:sp>
        <p:nvSpPr>
          <p:cNvPr id="67" name="CaixaDeTexto 66">
            <a:extLst>
              <a:ext uri="{FF2B5EF4-FFF2-40B4-BE49-F238E27FC236}">
                <a16:creationId xmlns:a16="http://schemas.microsoft.com/office/drawing/2014/main" id="{82C0973E-A406-4F1B-8D07-F4E8AFEA4ED6}"/>
              </a:ext>
            </a:extLst>
          </p:cNvPr>
          <p:cNvSpPr txBox="1"/>
          <p:nvPr/>
        </p:nvSpPr>
        <p:spPr>
          <a:xfrm>
            <a:off x="3775876" y="2488549"/>
            <a:ext cx="3241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/>
              <a:t>y</a:t>
            </a:r>
          </a:p>
        </p:txBody>
      </p:sp>
      <p:sp>
        <p:nvSpPr>
          <p:cNvPr id="68" name="CaixaDeTexto 67">
            <a:extLst>
              <a:ext uri="{FF2B5EF4-FFF2-40B4-BE49-F238E27FC236}">
                <a16:creationId xmlns:a16="http://schemas.microsoft.com/office/drawing/2014/main" id="{990A4754-B0A2-450E-AC2B-1654DBCF6BBA}"/>
              </a:ext>
            </a:extLst>
          </p:cNvPr>
          <p:cNvSpPr txBox="1"/>
          <p:nvPr/>
        </p:nvSpPr>
        <p:spPr>
          <a:xfrm>
            <a:off x="336496" y="4772220"/>
            <a:ext cx="3064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/>
              <a:t>z</a:t>
            </a:r>
          </a:p>
        </p:txBody>
      </p:sp>
      <p:sp>
        <p:nvSpPr>
          <p:cNvPr id="69" name="Elipse 68">
            <a:extLst>
              <a:ext uri="{FF2B5EF4-FFF2-40B4-BE49-F238E27FC236}">
                <a16:creationId xmlns:a16="http://schemas.microsoft.com/office/drawing/2014/main" id="{89D2923F-A4FF-4487-99EA-A6E94FA22CAE}"/>
              </a:ext>
            </a:extLst>
          </p:cNvPr>
          <p:cNvSpPr/>
          <p:nvPr/>
        </p:nvSpPr>
        <p:spPr>
          <a:xfrm>
            <a:off x="2315336" y="1748052"/>
            <a:ext cx="150660" cy="1142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1" name="Elipse 70">
            <a:extLst>
              <a:ext uri="{FF2B5EF4-FFF2-40B4-BE49-F238E27FC236}">
                <a16:creationId xmlns:a16="http://schemas.microsoft.com/office/drawing/2014/main" id="{B5A92F0B-B689-4F31-B623-CD486D1873D3}"/>
              </a:ext>
            </a:extLst>
          </p:cNvPr>
          <p:cNvSpPr/>
          <p:nvPr/>
        </p:nvSpPr>
        <p:spPr>
          <a:xfrm>
            <a:off x="1561532" y="2059844"/>
            <a:ext cx="150660" cy="1142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2" name="Elipse 71">
            <a:extLst>
              <a:ext uri="{FF2B5EF4-FFF2-40B4-BE49-F238E27FC236}">
                <a16:creationId xmlns:a16="http://schemas.microsoft.com/office/drawing/2014/main" id="{2730B38C-67C7-482C-BCC6-369DF28575EF}"/>
              </a:ext>
            </a:extLst>
          </p:cNvPr>
          <p:cNvSpPr/>
          <p:nvPr/>
        </p:nvSpPr>
        <p:spPr>
          <a:xfrm>
            <a:off x="1871837" y="1693231"/>
            <a:ext cx="150660" cy="1142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3" name="Elipse 72">
            <a:extLst>
              <a:ext uri="{FF2B5EF4-FFF2-40B4-BE49-F238E27FC236}">
                <a16:creationId xmlns:a16="http://schemas.microsoft.com/office/drawing/2014/main" id="{F6D15744-DDD8-4185-B7FA-BFD3778AD1A3}"/>
              </a:ext>
            </a:extLst>
          </p:cNvPr>
          <p:cNvSpPr/>
          <p:nvPr/>
        </p:nvSpPr>
        <p:spPr>
          <a:xfrm>
            <a:off x="2141142" y="2087722"/>
            <a:ext cx="150660" cy="1142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4" name="Elipse 73">
            <a:extLst>
              <a:ext uri="{FF2B5EF4-FFF2-40B4-BE49-F238E27FC236}">
                <a16:creationId xmlns:a16="http://schemas.microsoft.com/office/drawing/2014/main" id="{B47B896B-9EEB-42C3-BE9E-FD222875A731}"/>
              </a:ext>
            </a:extLst>
          </p:cNvPr>
          <p:cNvSpPr/>
          <p:nvPr/>
        </p:nvSpPr>
        <p:spPr>
          <a:xfrm>
            <a:off x="2163573" y="1372428"/>
            <a:ext cx="150660" cy="1142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5" name="Elipse 74">
            <a:extLst>
              <a:ext uri="{FF2B5EF4-FFF2-40B4-BE49-F238E27FC236}">
                <a16:creationId xmlns:a16="http://schemas.microsoft.com/office/drawing/2014/main" id="{646BCA84-6FA3-42F1-A058-5070B194FAF4}"/>
              </a:ext>
            </a:extLst>
          </p:cNvPr>
          <p:cNvSpPr/>
          <p:nvPr/>
        </p:nvSpPr>
        <p:spPr>
          <a:xfrm>
            <a:off x="2615192" y="1381068"/>
            <a:ext cx="150660" cy="1142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6" name="Elipse 75">
            <a:extLst>
              <a:ext uri="{FF2B5EF4-FFF2-40B4-BE49-F238E27FC236}">
                <a16:creationId xmlns:a16="http://schemas.microsoft.com/office/drawing/2014/main" id="{BA85013D-E3A4-438F-9809-75855DA114C4}"/>
              </a:ext>
            </a:extLst>
          </p:cNvPr>
          <p:cNvSpPr/>
          <p:nvPr/>
        </p:nvSpPr>
        <p:spPr>
          <a:xfrm>
            <a:off x="2722323" y="2096189"/>
            <a:ext cx="150660" cy="1142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7" name="Elipse 76">
            <a:extLst>
              <a:ext uri="{FF2B5EF4-FFF2-40B4-BE49-F238E27FC236}">
                <a16:creationId xmlns:a16="http://schemas.microsoft.com/office/drawing/2014/main" id="{6E96DCCE-91ED-4913-B19A-36ACA6DF12CD}"/>
              </a:ext>
            </a:extLst>
          </p:cNvPr>
          <p:cNvSpPr/>
          <p:nvPr/>
        </p:nvSpPr>
        <p:spPr>
          <a:xfrm>
            <a:off x="2915049" y="1623230"/>
            <a:ext cx="150660" cy="1142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8" name="Elipse 77">
            <a:extLst>
              <a:ext uri="{FF2B5EF4-FFF2-40B4-BE49-F238E27FC236}">
                <a16:creationId xmlns:a16="http://schemas.microsoft.com/office/drawing/2014/main" id="{AF8E0A1F-6FD1-4CF2-90D8-9F466115C67F}"/>
              </a:ext>
            </a:extLst>
          </p:cNvPr>
          <p:cNvSpPr/>
          <p:nvPr/>
        </p:nvSpPr>
        <p:spPr>
          <a:xfrm>
            <a:off x="2689791" y="1029954"/>
            <a:ext cx="150660" cy="1142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9" name="Elipse 78">
            <a:extLst>
              <a:ext uri="{FF2B5EF4-FFF2-40B4-BE49-F238E27FC236}">
                <a16:creationId xmlns:a16="http://schemas.microsoft.com/office/drawing/2014/main" id="{8BB9EA8C-24EC-4D50-ACE9-C04A6B316A6B}"/>
              </a:ext>
            </a:extLst>
          </p:cNvPr>
          <p:cNvSpPr/>
          <p:nvPr/>
        </p:nvSpPr>
        <p:spPr>
          <a:xfrm>
            <a:off x="3336857" y="2038033"/>
            <a:ext cx="150660" cy="1142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0" name="Elipse 79">
            <a:extLst>
              <a:ext uri="{FF2B5EF4-FFF2-40B4-BE49-F238E27FC236}">
                <a16:creationId xmlns:a16="http://schemas.microsoft.com/office/drawing/2014/main" id="{73C07961-CE5A-47EC-A748-ECD1F7D368A8}"/>
              </a:ext>
            </a:extLst>
          </p:cNvPr>
          <p:cNvSpPr/>
          <p:nvPr/>
        </p:nvSpPr>
        <p:spPr>
          <a:xfrm>
            <a:off x="3604333" y="1338152"/>
            <a:ext cx="150660" cy="1142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1" name="Elipse 80">
            <a:extLst>
              <a:ext uri="{FF2B5EF4-FFF2-40B4-BE49-F238E27FC236}">
                <a16:creationId xmlns:a16="http://schemas.microsoft.com/office/drawing/2014/main" id="{71D39919-1BCB-462C-8A87-E724601EB67A}"/>
              </a:ext>
            </a:extLst>
          </p:cNvPr>
          <p:cNvSpPr/>
          <p:nvPr/>
        </p:nvSpPr>
        <p:spPr>
          <a:xfrm>
            <a:off x="3451134" y="1718379"/>
            <a:ext cx="150660" cy="1142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3" name="CaixaDeTexto 82">
            <a:extLst>
              <a:ext uri="{FF2B5EF4-FFF2-40B4-BE49-F238E27FC236}">
                <a16:creationId xmlns:a16="http://schemas.microsoft.com/office/drawing/2014/main" id="{12AA44C5-F197-444C-A87E-CB0B64D3053B}"/>
              </a:ext>
            </a:extLst>
          </p:cNvPr>
          <p:cNvSpPr txBox="1"/>
          <p:nvPr/>
        </p:nvSpPr>
        <p:spPr>
          <a:xfrm>
            <a:off x="414009" y="65545"/>
            <a:ext cx="29228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Camada equivalente</a:t>
            </a:r>
          </a:p>
        </p:txBody>
      </p:sp>
      <p:sp>
        <p:nvSpPr>
          <p:cNvPr id="84" name="Paralelogramo 83">
            <a:extLst>
              <a:ext uri="{FF2B5EF4-FFF2-40B4-BE49-F238E27FC236}">
                <a16:creationId xmlns:a16="http://schemas.microsoft.com/office/drawing/2014/main" id="{AEB74AE8-A37C-48CD-9A43-8752FEC788F0}"/>
              </a:ext>
            </a:extLst>
          </p:cNvPr>
          <p:cNvSpPr/>
          <p:nvPr/>
        </p:nvSpPr>
        <p:spPr>
          <a:xfrm>
            <a:off x="671154" y="3063418"/>
            <a:ext cx="3630722" cy="1235814"/>
          </a:xfrm>
          <a:prstGeom prst="parallelogram">
            <a:avLst>
              <a:gd name="adj" fmla="val 108464"/>
            </a:avLst>
          </a:prstGeom>
          <a:solidFill>
            <a:schemeClr val="accent1">
              <a:lumMod val="60000"/>
              <a:lumOff val="40000"/>
              <a:alpha val="53000"/>
            </a:schemeClr>
          </a:solidFill>
          <a:ln>
            <a:solidFill>
              <a:schemeClr val="tx1">
                <a:alpha val="6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8" name="Elipse 87">
            <a:extLst>
              <a:ext uri="{FF2B5EF4-FFF2-40B4-BE49-F238E27FC236}">
                <a16:creationId xmlns:a16="http://schemas.microsoft.com/office/drawing/2014/main" id="{5AEF0834-2F0F-46C3-951C-D1A825E2A477}"/>
              </a:ext>
            </a:extLst>
          </p:cNvPr>
          <p:cNvSpPr/>
          <p:nvPr/>
        </p:nvSpPr>
        <p:spPr>
          <a:xfrm>
            <a:off x="1731327" y="3333417"/>
            <a:ext cx="216406" cy="2284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9" name="Elipse 88">
            <a:extLst>
              <a:ext uri="{FF2B5EF4-FFF2-40B4-BE49-F238E27FC236}">
                <a16:creationId xmlns:a16="http://schemas.microsoft.com/office/drawing/2014/main" id="{00CBEBCB-22C8-472D-B677-61EAF08D14EB}"/>
              </a:ext>
            </a:extLst>
          </p:cNvPr>
          <p:cNvSpPr/>
          <p:nvPr/>
        </p:nvSpPr>
        <p:spPr>
          <a:xfrm>
            <a:off x="1505672" y="3554840"/>
            <a:ext cx="216406" cy="2284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0" name="Elipse 89">
            <a:extLst>
              <a:ext uri="{FF2B5EF4-FFF2-40B4-BE49-F238E27FC236}">
                <a16:creationId xmlns:a16="http://schemas.microsoft.com/office/drawing/2014/main" id="{0706C68E-9B52-4703-AF01-B83E850F8AAF}"/>
              </a:ext>
            </a:extLst>
          </p:cNvPr>
          <p:cNvSpPr/>
          <p:nvPr/>
        </p:nvSpPr>
        <p:spPr>
          <a:xfrm>
            <a:off x="1280017" y="3783310"/>
            <a:ext cx="216406" cy="2284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1" name="Elipse 90">
            <a:extLst>
              <a:ext uri="{FF2B5EF4-FFF2-40B4-BE49-F238E27FC236}">
                <a16:creationId xmlns:a16="http://schemas.microsoft.com/office/drawing/2014/main" id="{57081060-8867-40EC-9E40-4ECF4240EFF5}"/>
              </a:ext>
            </a:extLst>
          </p:cNvPr>
          <p:cNvSpPr/>
          <p:nvPr/>
        </p:nvSpPr>
        <p:spPr>
          <a:xfrm>
            <a:off x="1045735" y="4011780"/>
            <a:ext cx="216406" cy="2284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3" name="Elipse 92">
            <a:extLst>
              <a:ext uri="{FF2B5EF4-FFF2-40B4-BE49-F238E27FC236}">
                <a16:creationId xmlns:a16="http://schemas.microsoft.com/office/drawing/2014/main" id="{986F23B7-DEC0-4530-A13B-5FBC30AFD7A6}"/>
              </a:ext>
            </a:extLst>
          </p:cNvPr>
          <p:cNvSpPr/>
          <p:nvPr/>
        </p:nvSpPr>
        <p:spPr>
          <a:xfrm>
            <a:off x="1962266" y="3104947"/>
            <a:ext cx="216406" cy="2284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4" name="Elipse 93">
            <a:extLst>
              <a:ext uri="{FF2B5EF4-FFF2-40B4-BE49-F238E27FC236}">
                <a16:creationId xmlns:a16="http://schemas.microsoft.com/office/drawing/2014/main" id="{1918BEDB-8CFC-4BCF-B55E-CF93A9F865E4}"/>
              </a:ext>
            </a:extLst>
          </p:cNvPr>
          <p:cNvSpPr/>
          <p:nvPr/>
        </p:nvSpPr>
        <p:spPr>
          <a:xfrm>
            <a:off x="2239459" y="3343740"/>
            <a:ext cx="216406" cy="2284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5" name="Elipse 94">
            <a:extLst>
              <a:ext uri="{FF2B5EF4-FFF2-40B4-BE49-F238E27FC236}">
                <a16:creationId xmlns:a16="http://schemas.microsoft.com/office/drawing/2014/main" id="{03F9FEFF-D06A-4B48-B83E-FB54F878FF4A}"/>
              </a:ext>
            </a:extLst>
          </p:cNvPr>
          <p:cNvSpPr/>
          <p:nvPr/>
        </p:nvSpPr>
        <p:spPr>
          <a:xfrm>
            <a:off x="2013804" y="3565163"/>
            <a:ext cx="216406" cy="2284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6" name="Elipse 95">
            <a:extLst>
              <a:ext uri="{FF2B5EF4-FFF2-40B4-BE49-F238E27FC236}">
                <a16:creationId xmlns:a16="http://schemas.microsoft.com/office/drawing/2014/main" id="{45A93D4A-D665-4AC7-80C8-E49D4A242A49}"/>
              </a:ext>
            </a:extLst>
          </p:cNvPr>
          <p:cNvSpPr/>
          <p:nvPr/>
        </p:nvSpPr>
        <p:spPr>
          <a:xfrm>
            <a:off x="1788149" y="3793633"/>
            <a:ext cx="216406" cy="2284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7" name="Elipse 96">
            <a:extLst>
              <a:ext uri="{FF2B5EF4-FFF2-40B4-BE49-F238E27FC236}">
                <a16:creationId xmlns:a16="http://schemas.microsoft.com/office/drawing/2014/main" id="{DF84E13A-523F-4D21-8601-2630EA476BFB}"/>
              </a:ext>
            </a:extLst>
          </p:cNvPr>
          <p:cNvSpPr/>
          <p:nvPr/>
        </p:nvSpPr>
        <p:spPr>
          <a:xfrm>
            <a:off x="1553867" y="4022103"/>
            <a:ext cx="216406" cy="2284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8" name="Elipse 97">
            <a:extLst>
              <a:ext uri="{FF2B5EF4-FFF2-40B4-BE49-F238E27FC236}">
                <a16:creationId xmlns:a16="http://schemas.microsoft.com/office/drawing/2014/main" id="{42BA8C8B-3167-4587-AA28-3BC44293FAA6}"/>
              </a:ext>
            </a:extLst>
          </p:cNvPr>
          <p:cNvSpPr/>
          <p:nvPr/>
        </p:nvSpPr>
        <p:spPr>
          <a:xfrm>
            <a:off x="2470398" y="3115270"/>
            <a:ext cx="216406" cy="2284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4" name="Elipse 113">
            <a:extLst>
              <a:ext uri="{FF2B5EF4-FFF2-40B4-BE49-F238E27FC236}">
                <a16:creationId xmlns:a16="http://schemas.microsoft.com/office/drawing/2014/main" id="{20F5702A-7718-447F-8593-84928CBD5338}"/>
              </a:ext>
            </a:extLst>
          </p:cNvPr>
          <p:cNvSpPr/>
          <p:nvPr/>
        </p:nvSpPr>
        <p:spPr>
          <a:xfrm>
            <a:off x="2773624" y="3343740"/>
            <a:ext cx="216406" cy="2284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5" name="Elipse 114">
            <a:extLst>
              <a:ext uri="{FF2B5EF4-FFF2-40B4-BE49-F238E27FC236}">
                <a16:creationId xmlns:a16="http://schemas.microsoft.com/office/drawing/2014/main" id="{47C60678-9C4A-4FFC-AB4D-491C10A0DB48}"/>
              </a:ext>
            </a:extLst>
          </p:cNvPr>
          <p:cNvSpPr/>
          <p:nvPr/>
        </p:nvSpPr>
        <p:spPr>
          <a:xfrm>
            <a:off x="2547969" y="3565163"/>
            <a:ext cx="216406" cy="2284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6" name="Elipse 115">
            <a:extLst>
              <a:ext uri="{FF2B5EF4-FFF2-40B4-BE49-F238E27FC236}">
                <a16:creationId xmlns:a16="http://schemas.microsoft.com/office/drawing/2014/main" id="{50562605-D48B-4B0D-A911-0E229C16E9C9}"/>
              </a:ext>
            </a:extLst>
          </p:cNvPr>
          <p:cNvSpPr/>
          <p:nvPr/>
        </p:nvSpPr>
        <p:spPr>
          <a:xfrm>
            <a:off x="2322314" y="3793633"/>
            <a:ext cx="216406" cy="2284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7" name="Elipse 116">
            <a:extLst>
              <a:ext uri="{FF2B5EF4-FFF2-40B4-BE49-F238E27FC236}">
                <a16:creationId xmlns:a16="http://schemas.microsoft.com/office/drawing/2014/main" id="{23F821F7-788F-44B9-A6D2-DC6930FBB00B}"/>
              </a:ext>
            </a:extLst>
          </p:cNvPr>
          <p:cNvSpPr/>
          <p:nvPr/>
        </p:nvSpPr>
        <p:spPr>
          <a:xfrm>
            <a:off x="2088032" y="4022103"/>
            <a:ext cx="216406" cy="2284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8" name="Elipse 117">
            <a:extLst>
              <a:ext uri="{FF2B5EF4-FFF2-40B4-BE49-F238E27FC236}">
                <a16:creationId xmlns:a16="http://schemas.microsoft.com/office/drawing/2014/main" id="{2582B14D-65BA-447A-828D-07E939764D0F}"/>
              </a:ext>
            </a:extLst>
          </p:cNvPr>
          <p:cNvSpPr/>
          <p:nvPr/>
        </p:nvSpPr>
        <p:spPr>
          <a:xfrm>
            <a:off x="3004563" y="3115270"/>
            <a:ext cx="216406" cy="2284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9" name="Elipse 118">
            <a:extLst>
              <a:ext uri="{FF2B5EF4-FFF2-40B4-BE49-F238E27FC236}">
                <a16:creationId xmlns:a16="http://schemas.microsoft.com/office/drawing/2014/main" id="{8134FD8B-162C-4E67-99A5-FE2E62A4219D}"/>
              </a:ext>
            </a:extLst>
          </p:cNvPr>
          <p:cNvSpPr/>
          <p:nvPr/>
        </p:nvSpPr>
        <p:spPr>
          <a:xfrm>
            <a:off x="3307789" y="3343740"/>
            <a:ext cx="216406" cy="2284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0" name="Elipse 119">
            <a:extLst>
              <a:ext uri="{FF2B5EF4-FFF2-40B4-BE49-F238E27FC236}">
                <a16:creationId xmlns:a16="http://schemas.microsoft.com/office/drawing/2014/main" id="{FB905121-F7C8-410E-A426-DE9AAB1BA2DB}"/>
              </a:ext>
            </a:extLst>
          </p:cNvPr>
          <p:cNvSpPr/>
          <p:nvPr/>
        </p:nvSpPr>
        <p:spPr>
          <a:xfrm>
            <a:off x="3082134" y="3565163"/>
            <a:ext cx="216406" cy="2284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1" name="Elipse 120">
            <a:extLst>
              <a:ext uri="{FF2B5EF4-FFF2-40B4-BE49-F238E27FC236}">
                <a16:creationId xmlns:a16="http://schemas.microsoft.com/office/drawing/2014/main" id="{BC0E6AF3-AEE2-4B0D-A621-16162B638DE8}"/>
              </a:ext>
            </a:extLst>
          </p:cNvPr>
          <p:cNvSpPr/>
          <p:nvPr/>
        </p:nvSpPr>
        <p:spPr>
          <a:xfrm>
            <a:off x="2856479" y="3793633"/>
            <a:ext cx="216406" cy="2284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2" name="Elipse 121">
            <a:extLst>
              <a:ext uri="{FF2B5EF4-FFF2-40B4-BE49-F238E27FC236}">
                <a16:creationId xmlns:a16="http://schemas.microsoft.com/office/drawing/2014/main" id="{89AA6D97-4810-4DFA-AF12-7D00C080F0D8}"/>
              </a:ext>
            </a:extLst>
          </p:cNvPr>
          <p:cNvSpPr/>
          <p:nvPr/>
        </p:nvSpPr>
        <p:spPr>
          <a:xfrm>
            <a:off x="2622197" y="4022103"/>
            <a:ext cx="216406" cy="2284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3" name="Elipse 122">
            <a:extLst>
              <a:ext uri="{FF2B5EF4-FFF2-40B4-BE49-F238E27FC236}">
                <a16:creationId xmlns:a16="http://schemas.microsoft.com/office/drawing/2014/main" id="{E157BBB5-7AAE-4270-B245-5441787A124D}"/>
              </a:ext>
            </a:extLst>
          </p:cNvPr>
          <p:cNvSpPr/>
          <p:nvPr/>
        </p:nvSpPr>
        <p:spPr>
          <a:xfrm>
            <a:off x="3538728" y="3115270"/>
            <a:ext cx="216406" cy="2284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4" name="CaixaDeTexto 123">
                <a:extLst>
                  <a:ext uri="{FF2B5EF4-FFF2-40B4-BE49-F238E27FC236}">
                    <a16:creationId xmlns:a16="http://schemas.microsoft.com/office/drawing/2014/main" id="{4B313AB2-3D6E-4121-B0D1-AA094185DC52}"/>
                  </a:ext>
                </a:extLst>
              </p:cNvPr>
              <p:cNvSpPr txBox="1"/>
              <p:nvPr/>
            </p:nvSpPr>
            <p:spPr>
              <a:xfrm>
                <a:off x="107155" y="4025054"/>
                <a:ext cx="38258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pt-BR" sz="2400" dirty="0"/>
              </a:p>
            </p:txBody>
          </p:sp>
        </mc:Choice>
        <mc:Fallback>
          <p:sp>
            <p:nvSpPr>
              <p:cNvPr id="124" name="CaixaDeTexto 123">
                <a:extLst>
                  <a:ext uri="{FF2B5EF4-FFF2-40B4-BE49-F238E27FC236}">
                    <a16:creationId xmlns:a16="http://schemas.microsoft.com/office/drawing/2014/main" id="{4B313AB2-3D6E-4121-B0D1-AA094185DC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155" y="4025054"/>
                <a:ext cx="382588" cy="461665"/>
              </a:xfrm>
              <a:prstGeom prst="rect">
                <a:avLst/>
              </a:prstGeom>
              <a:blipFill>
                <a:blip r:embed="rId2"/>
                <a:stretch>
                  <a:fillRect r="-645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5" name="Conector reto 124">
            <a:extLst>
              <a:ext uri="{FF2B5EF4-FFF2-40B4-BE49-F238E27FC236}">
                <a16:creationId xmlns:a16="http://schemas.microsoft.com/office/drawing/2014/main" id="{5533E8C5-3C9C-4ECA-8A69-1AE90BEB0BED}"/>
              </a:ext>
            </a:extLst>
          </p:cNvPr>
          <p:cNvCxnSpPr>
            <a:cxnSpLocks/>
          </p:cNvCxnSpPr>
          <p:nvPr/>
        </p:nvCxnSpPr>
        <p:spPr>
          <a:xfrm flipV="1">
            <a:off x="547726" y="4294008"/>
            <a:ext cx="241909" cy="236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6" name="CaixaDeTexto 45">
                <a:extLst>
                  <a:ext uri="{FF2B5EF4-FFF2-40B4-BE49-F238E27FC236}">
                    <a16:creationId xmlns:a16="http://schemas.microsoft.com/office/drawing/2014/main" id="{1BF19B35-4A1F-4344-9B58-D0DB4930E33F}"/>
                  </a:ext>
                </a:extLst>
              </p:cNvPr>
              <p:cNvSpPr txBox="1"/>
              <p:nvPr/>
            </p:nvSpPr>
            <p:spPr>
              <a:xfrm>
                <a:off x="1520898" y="4206239"/>
                <a:ext cx="382588" cy="4914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pt-BR" sz="2400" b="0" i="0" smtClean="0">
                              <a:latin typeface="Cambria Math" panose="02040503050406030204" pitchFamily="18" charset="0"/>
                            </a:rPr>
                            <m:t>p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pt-BR" sz="2400" dirty="0"/>
              </a:p>
            </p:txBody>
          </p:sp>
        </mc:Choice>
        <mc:Fallback>
          <p:sp>
            <p:nvSpPr>
              <p:cNvPr id="46" name="CaixaDeTexto 45">
                <a:extLst>
                  <a:ext uri="{FF2B5EF4-FFF2-40B4-BE49-F238E27FC236}">
                    <a16:creationId xmlns:a16="http://schemas.microsoft.com/office/drawing/2014/main" id="{1BF19B35-4A1F-4344-9B58-D0DB4930E3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0898" y="4206239"/>
                <a:ext cx="382588" cy="491417"/>
              </a:xfrm>
              <a:prstGeom prst="rect">
                <a:avLst/>
              </a:prstGeom>
              <a:blipFill>
                <a:blip r:embed="rId3"/>
                <a:stretch>
                  <a:fillRect l="-4762" r="-22222" b="-987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CaixaDeTexto 46">
            <a:extLst>
              <a:ext uri="{FF2B5EF4-FFF2-40B4-BE49-F238E27FC236}">
                <a16:creationId xmlns:a16="http://schemas.microsoft.com/office/drawing/2014/main" id="{D3B241EE-A1CD-4CBC-8B6A-13C3638AB920}"/>
              </a:ext>
            </a:extLst>
          </p:cNvPr>
          <p:cNvSpPr txBox="1"/>
          <p:nvPr/>
        </p:nvSpPr>
        <p:spPr>
          <a:xfrm>
            <a:off x="1045735" y="4709372"/>
            <a:ext cx="47076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O </a:t>
            </a:r>
            <a:r>
              <a:rPr lang="pt-BR" sz="2400" b="1" dirty="0"/>
              <a:t>momento magnético </a:t>
            </a:r>
            <a:r>
              <a:rPr lang="pt-BR" sz="2400" dirty="0"/>
              <a:t>do j-</a:t>
            </a:r>
            <a:r>
              <a:rPr lang="pt-BR" sz="2400" dirty="0" err="1"/>
              <a:t>ésimo</a:t>
            </a:r>
            <a:r>
              <a:rPr lang="pt-BR" sz="2400" dirty="0"/>
              <a:t> dipolo, j= 1,...,M.</a:t>
            </a:r>
          </a:p>
        </p:txBody>
      </p:sp>
      <p:cxnSp>
        <p:nvCxnSpPr>
          <p:cNvPr id="48" name="Conector de Seta Reta 47">
            <a:extLst>
              <a:ext uri="{FF2B5EF4-FFF2-40B4-BE49-F238E27FC236}">
                <a16:creationId xmlns:a16="http://schemas.microsoft.com/office/drawing/2014/main" id="{D0BAC412-14A5-4EA2-9B89-008554A0551B}"/>
              </a:ext>
            </a:extLst>
          </p:cNvPr>
          <p:cNvCxnSpPr>
            <a:cxnSpLocks/>
          </p:cNvCxnSpPr>
          <p:nvPr/>
        </p:nvCxnSpPr>
        <p:spPr>
          <a:xfrm flipV="1">
            <a:off x="3082134" y="3333417"/>
            <a:ext cx="2094777" cy="56333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Elipse 3">
            <a:extLst>
              <a:ext uri="{FF2B5EF4-FFF2-40B4-BE49-F238E27FC236}">
                <a16:creationId xmlns:a16="http://schemas.microsoft.com/office/drawing/2014/main" id="{4E50A628-BD24-41B1-AFFB-ED791BAD2DEE}"/>
              </a:ext>
            </a:extLst>
          </p:cNvPr>
          <p:cNvSpPr/>
          <p:nvPr/>
        </p:nvSpPr>
        <p:spPr>
          <a:xfrm>
            <a:off x="5232900" y="2618865"/>
            <a:ext cx="1041009" cy="1174768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3" name="Arco 52">
            <a:extLst>
              <a:ext uri="{FF2B5EF4-FFF2-40B4-BE49-F238E27FC236}">
                <a16:creationId xmlns:a16="http://schemas.microsoft.com/office/drawing/2014/main" id="{FCFB492E-34E1-4A37-9C17-4C35B1C9F83D}"/>
              </a:ext>
            </a:extLst>
          </p:cNvPr>
          <p:cNvSpPr/>
          <p:nvPr/>
        </p:nvSpPr>
        <p:spPr>
          <a:xfrm>
            <a:off x="5176911" y="2973820"/>
            <a:ext cx="1162862" cy="811934"/>
          </a:xfrm>
          <a:prstGeom prst="arc">
            <a:avLst>
              <a:gd name="adj1" fmla="val 11801659"/>
              <a:gd name="adj2" fmla="val 20562504"/>
            </a:avLst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92E3B244-1D34-408A-91A2-72AEABFF6E4B}"/>
              </a:ext>
            </a:extLst>
          </p:cNvPr>
          <p:cNvCxnSpPr>
            <a:cxnSpLocks/>
          </p:cNvCxnSpPr>
          <p:nvPr/>
        </p:nvCxnSpPr>
        <p:spPr>
          <a:xfrm flipV="1">
            <a:off x="5646308" y="2862823"/>
            <a:ext cx="214192" cy="559478"/>
          </a:xfrm>
          <a:prstGeom prst="straightConnector1">
            <a:avLst/>
          </a:prstGeom>
          <a:ln w="476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Arco 4">
            <a:extLst>
              <a:ext uri="{FF2B5EF4-FFF2-40B4-BE49-F238E27FC236}">
                <a16:creationId xmlns:a16="http://schemas.microsoft.com/office/drawing/2014/main" id="{E6096742-A976-4E8F-841E-5132AA93410A}"/>
              </a:ext>
            </a:extLst>
          </p:cNvPr>
          <p:cNvSpPr/>
          <p:nvPr/>
        </p:nvSpPr>
        <p:spPr>
          <a:xfrm flipV="1">
            <a:off x="5176911" y="2719378"/>
            <a:ext cx="1162862" cy="709621"/>
          </a:xfrm>
          <a:prstGeom prst="arc">
            <a:avLst>
              <a:gd name="adj1" fmla="val 11801659"/>
              <a:gd name="adj2" fmla="val 20562504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8" name="CaixaDeTexto 57">
                <a:extLst>
                  <a:ext uri="{FF2B5EF4-FFF2-40B4-BE49-F238E27FC236}">
                    <a16:creationId xmlns:a16="http://schemas.microsoft.com/office/drawing/2014/main" id="{D1ED27A1-4859-4E9E-BD02-1E995C3465FD}"/>
                  </a:ext>
                </a:extLst>
              </p:cNvPr>
              <p:cNvSpPr txBox="1"/>
              <p:nvPr/>
            </p:nvSpPr>
            <p:spPr>
              <a:xfrm>
                <a:off x="5562110" y="2116961"/>
                <a:ext cx="38258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i="1" smtClean="0"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>
          <p:sp>
            <p:nvSpPr>
              <p:cNvPr id="58" name="CaixaDeTexto 57">
                <a:extLst>
                  <a:ext uri="{FF2B5EF4-FFF2-40B4-BE49-F238E27FC236}">
                    <a16:creationId xmlns:a16="http://schemas.microsoft.com/office/drawing/2014/main" id="{D1ED27A1-4859-4E9E-BD02-1E995C3465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2110" y="2116961"/>
                <a:ext cx="382588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9" name="CaixaDeTexto 58">
                <a:extLst>
                  <a:ext uri="{FF2B5EF4-FFF2-40B4-BE49-F238E27FC236}">
                    <a16:creationId xmlns:a16="http://schemas.microsoft.com/office/drawing/2014/main" id="{72D9CD48-BEB6-4E7E-B7EB-56CBF1CD0946}"/>
                  </a:ext>
                </a:extLst>
              </p:cNvPr>
              <p:cNvSpPr txBox="1"/>
              <p:nvPr/>
            </p:nvSpPr>
            <p:spPr>
              <a:xfrm>
                <a:off x="6196044" y="2937062"/>
                <a:ext cx="77966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1" i="0" smtClean="0">
                          <a:latin typeface="Cambria Math" panose="02040503050406030204" pitchFamily="18" charset="0"/>
                        </a:rPr>
                        <m:t>𝐦</m:t>
                      </m:r>
                    </m:oMath>
                  </m:oMathPara>
                </a14:m>
                <a:endParaRPr lang="pt-BR" sz="2400" b="1" dirty="0"/>
              </a:p>
            </p:txBody>
          </p:sp>
        </mc:Choice>
        <mc:Fallback>
          <p:sp>
            <p:nvSpPr>
              <p:cNvPr id="59" name="CaixaDeTexto 58">
                <a:extLst>
                  <a:ext uri="{FF2B5EF4-FFF2-40B4-BE49-F238E27FC236}">
                    <a16:creationId xmlns:a16="http://schemas.microsoft.com/office/drawing/2014/main" id="{72D9CD48-BEB6-4E7E-B7EB-56CBF1CD09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6044" y="2937062"/>
                <a:ext cx="779660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2" name="CaixaDeTexto 61">
                <a:extLst>
                  <a:ext uri="{FF2B5EF4-FFF2-40B4-BE49-F238E27FC236}">
                    <a16:creationId xmlns:a16="http://schemas.microsoft.com/office/drawing/2014/main" id="{BFDC984B-7984-4733-9D8A-70FF6BE78AA1}"/>
                  </a:ext>
                </a:extLst>
              </p:cNvPr>
              <p:cNvSpPr txBox="1"/>
              <p:nvPr/>
            </p:nvSpPr>
            <p:spPr>
              <a:xfrm>
                <a:off x="2964682" y="1119318"/>
                <a:ext cx="387591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sz="2400" i="1" smtClean="0"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</m:ctrlPr>
                        </m:sSup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 Light" panose="020F0302020204030204" pitchFamily="34" charset="0"/>
                            </a:rPr>
                            <m:t>∆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 Light" panose="020F0302020204030204" pitchFamily="34" charset="0"/>
                            </a:rPr>
                            <m:t>𝑇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pt-BR" sz="2400" b="0" i="0" smtClean="0"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  <m:t>p</m:t>
                          </m:r>
                        </m:sup>
                      </m:sSup>
                    </m:oMath>
                  </m:oMathPara>
                </a14:m>
                <a:endParaRPr lang="pt-BR" sz="2400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>
          <p:sp>
            <p:nvSpPr>
              <p:cNvPr id="62" name="CaixaDeTexto 61">
                <a:extLst>
                  <a:ext uri="{FF2B5EF4-FFF2-40B4-BE49-F238E27FC236}">
                    <a16:creationId xmlns:a16="http://schemas.microsoft.com/office/drawing/2014/main" id="{BFDC984B-7984-4733-9D8A-70FF6BE78A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4682" y="1119318"/>
                <a:ext cx="387591" cy="369332"/>
              </a:xfrm>
              <a:prstGeom prst="rect">
                <a:avLst/>
              </a:prstGeom>
              <a:blipFill>
                <a:blip r:embed="rId6"/>
                <a:stretch>
                  <a:fillRect l="-26563" r="-56250" b="-6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6" name="Conector de Seta Reta 85">
            <a:extLst>
              <a:ext uri="{FF2B5EF4-FFF2-40B4-BE49-F238E27FC236}">
                <a16:creationId xmlns:a16="http://schemas.microsoft.com/office/drawing/2014/main" id="{9FA0B5AA-E784-4533-9B92-94B2AA479BE9}"/>
              </a:ext>
            </a:extLst>
          </p:cNvPr>
          <p:cNvCxnSpPr>
            <a:cxnSpLocks/>
          </p:cNvCxnSpPr>
          <p:nvPr/>
        </p:nvCxnSpPr>
        <p:spPr>
          <a:xfrm flipH="1" flipV="1">
            <a:off x="3853528" y="490355"/>
            <a:ext cx="328788" cy="51891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8460CDF2-48FA-4840-9C97-77E3D0AC0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5CF5-DD80-4FB2-8D05-C9155122F025}" type="slidenum">
              <a:rPr lang="pt-BR" smtClean="0"/>
              <a:t>112</a:t>
            </a:fld>
            <a:endParaRPr lang="pt-BR"/>
          </a:p>
        </p:txBody>
      </p:sp>
      <p:sp>
        <p:nvSpPr>
          <p:cNvPr id="70" name="CaixaDeTexto 69">
            <a:extLst>
              <a:ext uri="{FF2B5EF4-FFF2-40B4-BE49-F238E27FC236}">
                <a16:creationId xmlns:a16="http://schemas.microsoft.com/office/drawing/2014/main" id="{175322DE-58BF-4D8C-B11B-D637A11AB3D0}"/>
              </a:ext>
            </a:extLst>
          </p:cNvPr>
          <p:cNvSpPr txBox="1"/>
          <p:nvPr/>
        </p:nvSpPr>
        <p:spPr>
          <a:xfrm>
            <a:off x="7015160" y="180739"/>
            <a:ext cx="49056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O efeito produzido por esse conjunto de fontes no </a:t>
            </a:r>
            <a:r>
              <a:rPr lang="pt-BR" sz="2400" b="1" dirty="0"/>
              <a:t>i-</a:t>
            </a:r>
            <a:r>
              <a:rPr lang="pt-BR" sz="2400" b="1" dirty="0" err="1"/>
              <a:t>ésimo</a:t>
            </a:r>
            <a:r>
              <a:rPr lang="pt-BR" sz="2400" b="1" dirty="0"/>
              <a:t> ponto de observação</a:t>
            </a:r>
            <a:r>
              <a:rPr lang="pt-BR" sz="2400" dirty="0"/>
              <a:t> é dado por </a:t>
            </a:r>
            <a:endParaRPr lang="pt-BR" sz="24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7" name="CaixaDeTexto 86">
                <a:extLst>
                  <a:ext uri="{FF2B5EF4-FFF2-40B4-BE49-F238E27FC236}">
                    <a16:creationId xmlns:a16="http://schemas.microsoft.com/office/drawing/2014/main" id="{32786263-60CD-4086-81E5-16339778B02C}"/>
                  </a:ext>
                </a:extLst>
              </p:cNvPr>
              <p:cNvSpPr txBox="1"/>
              <p:nvPr/>
            </p:nvSpPr>
            <p:spPr>
              <a:xfrm>
                <a:off x="8084635" y="1675713"/>
                <a:ext cx="226825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∆</m:t>
                        </m:r>
                        <m:r>
                          <a:rPr lang="pt-BR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𝑇</m:t>
                        </m:r>
                      </m:e>
                      <m:sub>
                        <m:r>
                          <a:rPr lang="pt-BR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pt-BR" sz="28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sz="2800" b="1" i="0" smtClean="0">
                            <a:latin typeface="Cambria Math" panose="02040503050406030204" pitchFamily="18" charset="0"/>
                          </a:rPr>
                          <m:t>𝐩</m:t>
                        </m:r>
                      </m:e>
                    </m:d>
                    <m:r>
                      <a:rPr lang="pt-BR" sz="2800" b="0" i="1" smtClean="0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pt-BR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pt-BR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800" b="1" i="0" smtClean="0">
                                <a:latin typeface="Cambria Math" panose="02040503050406030204" pitchFamily="18" charset="0"/>
                              </a:rPr>
                              <m:t>𝐠</m:t>
                            </m:r>
                          </m:e>
                          <m:sub>
                            <m:r>
                              <a:rPr lang="pt-BR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  <m:sup>
                        <m:r>
                          <a:rPr lang="pt-BR" sz="28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pt-BR" sz="2800" b="1" dirty="0"/>
                  <a:t>p</a:t>
                </a:r>
              </a:p>
            </p:txBody>
          </p:sp>
        </mc:Choice>
        <mc:Fallback>
          <p:sp>
            <p:nvSpPr>
              <p:cNvPr id="87" name="CaixaDeTexto 86">
                <a:extLst>
                  <a:ext uri="{FF2B5EF4-FFF2-40B4-BE49-F238E27FC236}">
                    <a16:creationId xmlns:a16="http://schemas.microsoft.com/office/drawing/2014/main" id="{32786263-60CD-4086-81E5-16339778B0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4635" y="1675713"/>
                <a:ext cx="2268250" cy="430887"/>
              </a:xfrm>
              <a:prstGeom prst="rect">
                <a:avLst/>
              </a:prstGeom>
              <a:blipFill>
                <a:blip r:embed="rId7"/>
                <a:stretch>
                  <a:fillRect t="-23944" r="-8602" b="-4929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2" name="CaixaDeTexto 91">
                <a:extLst>
                  <a:ext uri="{FF2B5EF4-FFF2-40B4-BE49-F238E27FC236}">
                    <a16:creationId xmlns:a16="http://schemas.microsoft.com/office/drawing/2014/main" id="{49181DCE-762A-4F50-AF16-C24134350A30}"/>
                  </a:ext>
                </a:extLst>
              </p:cNvPr>
              <p:cNvSpPr txBox="1"/>
              <p:nvPr/>
            </p:nvSpPr>
            <p:spPr>
              <a:xfrm>
                <a:off x="3974713" y="465896"/>
                <a:ext cx="623797" cy="3767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pt-BR" sz="1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1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𝑭</m:t>
                              </m:r>
                            </m:e>
                          </m:acc>
                        </m:e>
                        <m:sub>
                          <m:r>
                            <a:rPr lang="pt-BR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>
          <p:sp>
            <p:nvSpPr>
              <p:cNvPr id="92" name="CaixaDeTexto 91">
                <a:extLst>
                  <a:ext uri="{FF2B5EF4-FFF2-40B4-BE49-F238E27FC236}">
                    <a16:creationId xmlns:a16="http://schemas.microsoft.com/office/drawing/2014/main" id="{49181DCE-762A-4F50-AF16-C24134350A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4713" y="465896"/>
                <a:ext cx="623797" cy="376770"/>
              </a:xfrm>
              <a:prstGeom prst="rect">
                <a:avLst/>
              </a:prstGeom>
              <a:blipFill>
                <a:blip r:embed="rId8"/>
                <a:stretch>
                  <a:fillRect t="-1613" r="-12745" b="-161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0" name="CaixaDeTexto 99">
            <a:extLst>
              <a:ext uri="{FF2B5EF4-FFF2-40B4-BE49-F238E27FC236}">
                <a16:creationId xmlns:a16="http://schemas.microsoft.com/office/drawing/2014/main" id="{0E10D8A1-F49B-4BBD-AD06-F2E81F585BCC}"/>
              </a:ext>
            </a:extLst>
          </p:cNvPr>
          <p:cNvSpPr txBox="1"/>
          <p:nvPr/>
        </p:nvSpPr>
        <p:spPr>
          <a:xfrm>
            <a:off x="4812485" y="6233154"/>
            <a:ext cx="29228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chemeClr val="accent5">
                    <a:lumMod val="75000"/>
                  </a:schemeClr>
                </a:solidFill>
              </a:rPr>
              <a:t>Vetor de parâmetros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1" name="CaixaDeTexto 100">
                <a:extLst>
                  <a:ext uri="{FF2B5EF4-FFF2-40B4-BE49-F238E27FC236}">
                    <a16:creationId xmlns:a16="http://schemas.microsoft.com/office/drawing/2014/main" id="{812DF834-F8C2-467D-9D65-ADFE248E82CC}"/>
                  </a:ext>
                </a:extLst>
              </p:cNvPr>
              <p:cNvSpPr txBox="1"/>
              <p:nvPr/>
            </p:nvSpPr>
            <p:spPr>
              <a:xfrm>
                <a:off x="7397990" y="2496339"/>
                <a:ext cx="4905671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2400" dirty="0"/>
                  <a:t>em que o </a:t>
                </a:r>
                <a:r>
                  <a:rPr lang="pt-BR" sz="2400" b="1" dirty="0"/>
                  <a:t>j-</a:t>
                </a:r>
                <a:r>
                  <a:rPr lang="pt-BR" sz="2400" b="1" dirty="0" err="1"/>
                  <a:t>ésimo</a:t>
                </a:r>
                <a:r>
                  <a:rPr lang="pt-BR" sz="2400" b="1" dirty="0"/>
                  <a:t> </a:t>
                </a:r>
                <a:r>
                  <a:rPr lang="pt-BR" sz="2400" dirty="0"/>
                  <a:t>elemento do vetor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b="1">
                            <a:latin typeface="Cambria Math" panose="02040503050406030204" pitchFamily="18" charset="0"/>
                          </a:rPr>
                          <m:t>𝐠</m:t>
                        </m:r>
                      </m:e>
                      <m:sub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pt-BR" sz="2400" dirty="0"/>
                  <a:t> é dado por </a:t>
                </a:r>
                <a:endParaRPr lang="pt-BR" sz="2400" b="1" dirty="0"/>
              </a:p>
            </p:txBody>
          </p:sp>
        </mc:Choice>
        <mc:Fallback>
          <p:sp>
            <p:nvSpPr>
              <p:cNvPr id="101" name="CaixaDeTexto 100">
                <a:extLst>
                  <a:ext uri="{FF2B5EF4-FFF2-40B4-BE49-F238E27FC236}">
                    <a16:creationId xmlns:a16="http://schemas.microsoft.com/office/drawing/2014/main" id="{812DF834-F8C2-467D-9D65-ADFE248E82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7990" y="2496339"/>
                <a:ext cx="4905671" cy="830997"/>
              </a:xfrm>
              <a:prstGeom prst="rect">
                <a:avLst/>
              </a:prstGeom>
              <a:blipFill>
                <a:blip r:embed="rId9"/>
                <a:stretch>
                  <a:fillRect l="-1990" t="-5882" b="-1617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2" name="CaixaDeTexto 101">
                <a:extLst>
                  <a:ext uri="{FF2B5EF4-FFF2-40B4-BE49-F238E27FC236}">
                    <a16:creationId xmlns:a16="http://schemas.microsoft.com/office/drawing/2014/main" id="{77644015-53A6-4C66-A6AD-FC4928C20693}"/>
                  </a:ext>
                </a:extLst>
              </p:cNvPr>
              <p:cNvSpPr txBox="1"/>
              <p:nvPr/>
            </p:nvSpPr>
            <p:spPr>
              <a:xfrm>
                <a:off x="8355803" y="3622359"/>
                <a:ext cx="2667333" cy="48705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pt-BR" sz="2800" b="0" i="1">
                            <a:latin typeface="Cambria Math" panose="02040503050406030204" pitchFamily="18" charset="0"/>
                          </a:rPr>
                          <m:t>g</m:t>
                        </m:r>
                      </m:e>
                      <m:sub>
                        <m:r>
                          <a:rPr lang="pt-BR" sz="28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pt-BR" sz="28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pt-BR" sz="28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pt-BR" sz="2800" dirty="0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pt-BR" sz="28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pt-BR" sz="2800" b="0" i="0" smtClean="0">
                            <a:latin typeface="Cambria Math" panose="02040503050406030204" pitchFamily="18" charset="0"/>
                          </a:rPr>
                          <m:t>m</m:t>
                        </m:r>
                      </m:sub>
                    </m:sSub>
                  </m:oMath>
                </a14:m>
                <a:r>
                  <a:rPr lang="pt-BR" sz="280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pt-BR" sz="28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pt-BR" sz="2800" b="1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sz="2800" b="1" i="1" smtClean="0">
                                <a:latin typeface="Cambria Math" panose="02040503050406030204" pitchFamily="18" charset="0"/>
                              </a:rPr>
                              <m:t>𝑭</m:t>
                            </m:r>
                          </m:e>
                        </m:acc>
                      </m:e>
                      <m:sub>
                        <m:r>
                          <a:rPr lang="pt-BR" sz="2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pt-BR" sz="28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lang="pt-BR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800" b="1">
                            <a:latin typeface="Cambria Math" panose="02040503050406030204" pitchFamily="18" charset="0"/>
                          </a:rPr>
                          <m:t>𝐌</m:t>
                        </m:r>
                      </m:e>
                      <m:sub>
                        <m:r>
                          <a:rPr lang="pt-BR" sz="2800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pt-BR" sz="2800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pt-BR" sz="2800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pt-BR" sz="2800" b="1" i="0" smtClean="0">
                            <a:latin typeface="Cambria Math" panose="02040503050406030204" pitchFamily="18" charset="0"/>
                          </a:rPr>
                          <m:t>𝐦</m:t>
                        </m:r>
                      </m:e>
                    </m:acc>
                  </m:oMath>
                </a14:m>
                <a:endParaRPr lang="pt-BR" sz="2800" b="1" dirty="0"/>
              </a:p>
            </p:txBody>
          </p:sp>
        </mc:Choice>
        <mc:Fallback>
          <p:sp>
            <p:nvSpPr>
              <p:cNvPr id="102" name="CaixaDeTexto 101">
                <a:extLst>
                  <a:ext uri="{FF2B5EF4-FFF2-40B4-BE49-F238E27FC236}">
                    <a16:creationId xmlns:a16="http://schemas.microsoft.com/office/drawing/2014/main" id="{77644015-53A6-4C66-A6AD-FC4928C206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5803" y="3622359"/>
                <a:ext cx="2667333" cy="487056"/>
              </a:xfrm>
              <a:prstGeom prst="rect">
                <a:avLst/>
              </a:prstGeom>
              <a:blipFill>
                <a:blip r:embed="rId10"/>
                <a:stretch>
                  <a:fillRect t="-16250" b="-3875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3" name="CaixaDeTexto 102">
                <a:extLst>
                  <a:ext uri="{FF2B5EF4-FFF2-40B4-BE49-F238E27FC236}">
                    <a16:creationId xmlns:a16="http://schemas.microsoft.com/office/drawing/2014/main" id="{D5CF32B2-3727-4E3B-A535-F8397DD7D086}"/>
                  </a:ext>
                </a:extLst>
              </p:cNvPr>
              <p:cNvSpPr txBox="1"/>
              <p:nvPr/>
            </p:nvSpPr>
            <p:spPr>
              <a:xfrm>
                <a:off x="5232900" y="4667982"/>
                <a:ext cx="2114461" cy="156517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pt-BR" sz="32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𝐩</m:t>
                    </m:r>
                    <m:r>
                      <a:rPr lang="pt-BR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pt-BR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pt-BR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pt-BR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BR" sz="3200">
                                      <a:latin typeface="Cambria Math" panose="02040503050406030204" pitchFamily="18" charset="0"/>
                                    </a:rPr>
                                    <m:t>p</m:t>
                                  </m:r>
                                </m:e>
                                <m:sup>
                                  <m:r>
                                    <a:rPr lang="pt-BR" sz="32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r>
                                <a:rPr lang="pt-B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lang="pt-BR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BR" sz="3200" b="0" i="0" smtClean="0">
                                      <a:latin typeface="Cambria Math" panose="02040503050406030204" pitchFamily="18" charset="0"/>
                                    </a:rPr>
                                    <m:t>p</m:t>
                                  </m:r>
                                </m:e>
                                <m:sup>
                                  <m:r>
                                    <a:rPr lang="pt-BR" sz="3200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sup>
                              </m:sSup>
                            </m:e>
                          </m:mr>
                        </m:m>
                      </m:e>
                    </m:d>
                  </m:oMath>
                </a14:m>
                <a:r>
                  <a:rPr lang="pt-BR" sz="4000" dirty="0">
                    <a:solidFill>
                      <a:schemeClr val="tx1"/>
                    </a:solidFill>
                  </a:rPr>
                  <a:t>          </a:t>
                </a:r>
                <a:endParaRPr lang="pt-BR" sz="4000" dirty="0"/>
              </a:p>
            </p:txBody>
          </p:sp>
        </mc:Choice>
        <mc:Fallback>
          <p:sp>
            <p:nvSpPr>
              <p:cNvPr id="103" name="CaixaDeTexto 102">
                <a:extLst>
                  <a:ext uri="{FF2B5EF4-FFF2-40B4-BE49-F238E27FC236}">
                    <a16:creationId xmlns:a16="http://schemas.microsoft.com/office/drawing/2014/main" id="{D5CF32B2-3727-4E3B-A535-F8397DD7D0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2900" y="4667982"/>
                <a:ext cx="2114461" cy="156517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24347591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3" name="Conector de Seta Reta 62">
            <a:extLst>
              <a:ext uri="{FF2B5EF4-FFF2-40B4-BE49-F238E27FC236}">
                <a16:creationId xmlns:a16="http://schemas.microsoft.com/office/drawing/2014/main" id="{58C36857-4B43-4DB2-8D22-1DA0B254EFE4}"/>
              </a:ext>
            </a:extLst>
          </p:cNvPr>
          <p:cNvCxnSpPr/>
          <p:nvPr/>
        </p:nvCxnSpPr>
        <p:spPr>
          <a:xfrm>
            <a:off x="657071" y="2488966"/>
            <a:ext cx="0" cy="2514087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ector de Seta Reta 63">
            <a:extLst>
              <a:ext uri="{FF2B5EF4-FFF2-40B4-BE49-F238E27FC236}">
                <a16:creationId xmlns:a16="http://schemas.microsoft.com/office/drawing/2014/main" id="{D83B72C8-460A-4A3E-BE01-55CE21073A08}"/>
              </a:ext>
            </a:extLst>
          </p:cNvPr>
          <p:cNvCxnSpPr>
            <a:cxnSpLocks/>
          </p:cNvCxnSpPr>
          <p:nvPr/>
        </p:nvCxnSpPr>
        <p:spPr>
          <a:xfrm>
            <a:off x="657071" y="2488966"/>
            <a:ext cx="3314325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ector de Seta Reta 64">
            <a:extLst>
              <a:ext uri="{FF2B5EF4-FFF2-40B4-BE49-F238E27FC236}">
                <a16:creationId xmlns:a16="http://schemas.microsoft.com/office/drawing/2014/main" id="{439678E2-3CB1-4B46-9328-E7F53104CD5A}"/>
              </a:ext>
            </a:extLst>
          </p:cNvPr>
          <p:cNvCxnSpPr>
            <a:cxnSpLocks/>
          </p:cNvCxnSpPr>
          <p:nvPr/>
        </p:nvCxnSpPr>
        <p:spPr>
          <a:xfrm flipV="1">
            <a:off x="657069" y="897496"/>
            <a:ext cx="1808927" cy="159147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CaixaDeTexto 65">
            <a:extLst>
              <a:ext uri="{FF2B5EF4-FFF2-40B4-BE49-F238E27FC236}">
                <a16:creationId xmlns:a16="http://schemas.microsoft.com/office/drawing/2014/main" id="{4C62B418-D991-460A-8375-0EEA13119B15}"/>
              </a:ext>
            </a:extLst>
          </p:cNvPr>
          <p:cNvSpPr txBox="1"/>
          <p:nvPr/>
        </p:nvSpPr>
        <p:spPr>
          <a:xfrm>
            <a:off x="2022497" y="541394"/>
            <a:ext cx="317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/>
              <a:t>x</a:t>
            </a:r>
          </a:p>
        </p:txBody>
      </p:sp>
      <p:sp>
        <p:nvSpPr>
          <p:cNvPr id="67" name="CaixaDeTexto 66">
            <a:extLst>
              <a:ext uri="{FF2B5EF4-FFF2-40B4-BE49-F238E27FC236}">
                <a16:creationId xmlns:a16="http://schemas.microsoft.com/office/drawing/2014/main" id="{82C0973E-A406-4F1B-8D07-F4E8AFEA4ED6}"/>
              </a:ext>
            </a:extLst>
          </p:cNvPr>
          <p:cNvSpPr txBox="1"/>
          <p:nvPr/>
        </p:nvSpPr>
        <p:spPr>
          <a:xfrm>
            <a:off x="3775876" y="2488549"/>
            <a:ext cx="3241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/>
              <a:t>y</a:t>
            </a:r>
          </a:p>
        </p:txBody>
      </p:sp>
      <p:sp>
        <p:nvSpPr>
          <p:cNvPr id="68" name="CaixaDeTexto 67">
            <a:extLst>
              <a:ext uri="{FF2B5EF4-FFF2-40B4-BE49-F238E27FC236}">
                <a16:creationId xmlns:a16="http://schemas.microsoft.com/office/drawing/2014/main" id="{990A4754-B0A2-450E-AC2B-1654DBCF6BBA}"/>
              </a:ext>
            </a:extLst>
          </p:cNvPr>
          <p:cNvSpPr txBox="1"/>
          <p:nvPr/>
        </p:nvSpPr>
        <p:spPr>
          <a:xfrm>
            <a:off x="336496" y="4772220"/>
            <a:ext cx="3064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/>
              <a:t>z</a:t>
            </a:r>
          </a:p>
        </p:txBody>
      </p:sp>
      <p:sp>
        <p:nvSpPr>
          <p:cNvPr id="69" name="Elipse 68">
            <a:extLst>
              <a:ext uri="{FF2B5EF4-FFF2-40B4-BE49-F238E27FC236}">
                <a16:creationId xmlns:a16="http://schemas.microsoft.com/office/drawing/2014/main" id="{89D2923F-A4FF-4487-99EA-A6E94FA22CAE}"/>
              </a:ext>
            </a:extLst>
          </p:cNvPr>
          <p:cNvSpPr/>
          <p:nvPr/>
        </p:nvSpPr>
        <p:spPr>
          <a:xfrm>
            <a:off x="2315336" y="1748052"/>
            <a:ext cx="150660" cy="1142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1" name="Elipse 70">
            <a:extLst>
              <a:ext uri="{FF2B5EF4-FFF2-40B4-BE49-F238E27FC236}">
                <a16:creationId xmlns:a16="http://schemas.microsoft.com/office/drawing/2014/main" id="{B5A92F0B-B689-4F31-B623-CD486D1873D3}"/>
              </a:ext>
            </a:extLst>
          </p:cNvPr>
          <p:cNvSpPr/>
          <p:nvPr/>
        </p:nvSpPr>
        <p:spPr>
          <a:xfrm>
            <a:off x="1561532" y="2059844"/>
            <a:ext cx="150660" cy="1142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2" name="Elipse 71">
            <a:extLst>
              <a:ext uri="{FF2B5EF4-FFF2-40B4-BE49-F238E27FC236}">
                <a16:creationId xmlns:a16="http://schemas.microsoft.com/office/drawing/2014/main" id="{2730B38C-67C7-482C-BCC6-369DF28575EF}"/>
              </a:ext>
            </a:extLst>
          </p:cNvPr>
          <p:cNvSpPr/>
          <p:nvPr/>
        </p:nvSpPr>
        <p:spPr>
          <a:xfrm>
            <a:off x="1871837" y="1693231"/>
            <a:ext cx="150660" cy="1142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3" name="Elipse 72">
            <a:extLst>
              <a:ext uri="{FF2B5EF4-FFF2-40B4-BE49-F238E27FC236}">
                <a16:creationId xmlns:a16="http://schemas.microsoft.com/office/drawing/2014/main" id="{F6D15744-DDD8-4185-B7FA-BFD3778AD1A3}"/>
              </a:ext>
            </a:extLst>
          </p:cNvPr>
          <p:cNvSpPr/>
          <p:nvPr/>
        </p:nvSpPr>
        <p:spPr>
          <a:xfrm>
            <a:off x="2141142" y="2087722"/>
            <a:ext cx="150660" cy="1142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4" name="Elipse 73">
            <a:extLst>
              <a:ext uri="{FF2B5EF4-FFF2-40B4-BE49-F238E27FC236}">
                <a16:creationId xmlns:a16="http://schemas.microsoft.com/office/drawing/2014/main" id="{B47B896B-9EEB-42C3-BE9E-FD222875A731}"/>
              </a:ext>
            </a:extLst>
          </p:cNvPr>
          <p:cNvSpPr/>
          <p:nvPr/>
        </p:nvSpPr>
        <p:spPr>
          <a:xfrm>
            <a:off x="2163573" y="1372428"/>
            <a:ext cx="150660" cy="1142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5" name="Elipse 74">
            <a:extLst>
              <a:ext uri="{FF2B5EF4-FFF2-40B4-BE49-F238E27FC236}">
                <a16:creationId xmlns:a16="http://schemas.microsoft.com/office/drawing/2014/main" id="{646BCA84-6FA3-42F1-A058-5070B194FAF4}"/>
              </a:ext>
            </a:extLst>
          </p:cNvPr>
          <p:cNvSpPr/>
          <p:nvPr/>
        </p:nvSpPr>
        <p:spPr>
          <a:xfrm>
            <a:off x="2615192" y="1381068"/>
            <a:ext cx="150660" cy="1142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6" name="Elipse 75">
            <a:extLst>
              <a:ext uri="{FF2B5EF4-FFF2-40B4-BE49-F238E27FC236}">
                <a16:creationId xmlns:a16="http://schemas.microsoft.com/office/drawing/2014/main" id="{BA85013D-E3A4-438F-9809-75855DA114C4}"/>
              </a:ext>
            </a:extLst>
          </p:cNvPr>
          <p:cNvSpPr/>
          <p:nvPr/>
        </p:nvSpPr>
        <p:spPr>
          <a:xfrm>
            <a:off x="2722323" y="2096189"/>
            <a:ext cx="150660" cy="1142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7" name="Elipse 76">
            <a:extLst>
              <a:ext uri="{FF2B5EF4-FFF2-40B4-BE49-F238E27FC236}">
                <a16:creationId xmlns:a16="http://schemas.microsoft.com/office/drawing/2014/main" id="{6E96DCCE-91ED-4913-B19A-36ACA6DF12CD}"/>
              </a:ext>
            </a:extLst>
          </p:cNvPr>
          <p:cNvSpPr/>
          <p:nvPr/>
        </p:nvSpPr>
        <p:spPr>
          <a:xfrm>
            <a:off x="2915049" y="1623230"/>
            <a:ext cx="150660" cy="1142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8" name="Elipse 77">
            <a:extLst>
              <a:ext uri="{FF2B5EF4-FFF2-40B4-BE49-F238E27FC236}">
                <a16:creationId xmlns:a16="http://schemas.microsoft.com/office/drawing/2014/main" id="{AF8E0A1F-6FD1-4CF2-90D8-9F466115C67F}"/>
              </a:ext>
            </a:extLst>
          </p:cNvPr>
          <p:cNvSpPr/>
          <p:nvPr/>
        </p:nvSpPr>
        <p:spPr>
          <a:xfrm>
            <a:off x="2689791" y="1029954"/>
            <a:ext cx="150660" cy="1142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9" name="Elipse 78">
            <a:extLst>
              <a:ext uri="{FF2B5EF4-FFF2-40B4-BE49-F238E27FC236}">
                <a16:creationId xmlns:a16="http://schemas.microsoft.com/office/drawing/2014/main" id="{8BB9EA8C-24EC-4D50-ACE9-C04A6B316A6B}"/>
              </a:ext>
            </a:extLst>
          </p:cNvPr>
          <p:cNvSpPr/>
          <p:nvPr/>
        </p:nvSpPr>
        <p:spPr>
          <a:xfrm>
            <a:off x="3336857" y="2038033"/>
            <a:ext cx="150660" cy="1142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0" name="Elipse 79">
            <a:extLst>
              <a:ext uri="{FF2B5EF4-FFF2-40B4-BE49-F238E27FC236}">
                <a16:creationId xmlns:a16="http://schemas.microsoft.com/office/drawing/2014/main" id="{73C07961-CE5A-47EC-A748-ECD1F7D368A8}"/>
              </a:ext>
            </a:extLst>
          </p:cNvPr>
          <p:cNvSpPr/>
          <p:nvPr/>
        </p:nvSpPr>
        <p:spPr>
          <a:xfrm>
            <a:off x="3604333" y="1338152"/>
            <a:ext cx="150660" cy="1142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1" name="Elipse 80">
            <a:extLst>
              <a:ext uri="{FF2B5EF4-FFF2-40B4-BE49-F238E27FC236}">
                <a16:creationId xmlns:a16="http://schemas.microsoft.com/office/drawing/2014/main" id="{71D39919-1BCB-462C-8A87-E724601EB67A}"/>
              </a:ext>
            </a:extLst>
          </p:cNvPr>
          <p:cNvSpPr/>
          <p:nvPr/>
        </p:nvSpPr>
        <p:spPr>
          <a:xfrm>
            <a:off x="3451134" y="1718379"/>
            <a:ext cx="150660" cy="1142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3" name="CaixaDeTexto 82">
            <a:extLst>
              <a:ext uri="{FF2B5EF4-FFF2-40B4-BE49-F238E27FC236}">
                <a16:creationId xmlns:a16="http://schemas.microsoft.com/office/drawing/2014/main" id="{12AA44C5-F197-444C-A87E-CB0B64D3053B}"/>
              </a:ext>
            </a:extLst>
          </p:cNvPr>
          <p:cNvSpPr txBox="1"/>
          <p:nvPr/>
        </p:nvSpPr>
        <p:spPr>
          <a:xfrm>
            <a:off x="414009" y="65545"/>
            <a:ext cx="29228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Camada equivalente</a:t>
            </a:r>
          </a:p>
        </p:txBody>
      </p:sp>
      <p:sp>
        <p:nvSpPr>
          <p:cNvPr id="84" name="Paralelogramo 83">
            <a:extLst>
              <a:ext uri="{FF2B5EF4-FFF2-40B4-BE49-F238E27FC236}">
                <a16:creationId xmlns:a16="http://schemas.microsoft.com/office/drawing/2014/main" id="{AEB74AE8-A37C-48CD-9A43-8752FEC788F0}"/>
              </a:ext>
            </a:extLst>
          </p:cNvPr>
          <p:cNvSpPr/>
          <p:nvPr/>
        </p:nvSpPr>
        <p:spPr>
          <a:xfrm>
            <a:off x="671154" y="3063418"/>
            <a:ext cx="3630722" cy="1235814"/>
          </a:xfrm>
          <a:prstGeom prst="parallelogram">
            <a:avLst>
              <a:gd name="adj" fmla="val 108464"/>
            </a:avLst>
          </a:prstGeom>
          <a:solidFill>
            <a:schemeClr val="accent1">
              <a:lumMod val="60000"/>
              <a:lumOff val="40000"/>
              <a:alpha val="53000"/>
            </a:schemeClr>
          </a:solidFill>
          <a:ln>
            <a:solidFill>
              <a:schemeClr val="tx1">
                <a:alpha val="6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8" name="Elipse 87">
            <a:extLst>
              <a:ext uri="{FF2B5EF4-FFF2-40B4-BE49-F238E27FC236}">
                <a16:creationId xmlns:a16="http://schemas.microsoft.com/office/drawing/2014/main" id="{5AEF0834-2F0F-46C3-951C-D1A825E2A477}"/>
              </a:ext>
            </a:extLst>
          </p:cNvPr>
          <p:cNvSpPr/>
          <p:nvPr/>
        </p:nvSpPr>
        <p:spPr>
          <a:xfrm>
            <a:off x="1731327" y="3333417"/>
            <a:ext cx="216406" cy="2284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9" name="Elipse 88">
            <a:extLst>
              <a:ext uri="{FF2B5EF4-FFF2-40B4-BE49-F238E27FC236}">
                <a16:creationId xmlns:a16="http://schemas.microsoft.com/office/drawing/2014/main" id="{00CBEBCB-22C8-472D-B677-61EAF08D14EB}"/>
              </a:ext>
            </a:extLst>
          </p:cNvPr>
          <p:cNvSpPr/>
          <p:nvPr/>
        </p:nvSpPr>
        <p:spPr>
          <a:xfrm>
            <a:off x="1505672" y="3554840"/>
            <a:ext cx="216406" cy="2284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0" name="Elipse 89">
            <a:extLst>
              <a:ext uri="{FF2B5EF4-FFF2-40B4-BE49-F238E27FC236}">
                <a16:creationId xmlns:a16="http://schemas.microsoft.com/office/drawing/2014/main" id="{0706C68E-9B52-4703-AF01-B83E850F8AAF}"/>
              </a:ext>
            </a:extLst>
          </p:cNvPr>
          <p:cNvSpPr/>
          <p:nvPr/>
        </p:nvSpPr>
        <p:spPr>
          <a:xfrm>
            <a:off x="1280017" y="3783310"/>
            <a:ext cx="216406" cy="2284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1" name="Elipse 90">
            <a:extLst>
              <a:ext uri="{FF2B5EF4-FFF2-40B4-BE49-F238E27FC236}">
                <a16:creationId xmlns:a16="http://schemas.microsoft.com/office/drawing/2014/main" id="{57081060-8867-40EC-9E40-4ECF4240EFF5}"/>
              </a:ext>
            </a:extLst>
          </p:cNvPr>
          <p:cNvSpPr/>
          <p:nvPr/>
        </p:nvSpPr>
        <p:spPr>
          <a:xfrm>
            <a:off x="1045735" y="4011780"/>
            <a:ext cx="216406" cy="2284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3" name="Elipse 92">
            <a:extLst>
              <a:ext uri="{FF2B5EF4-FFF2-40B4-BE49-F238E27FC236}">
                <a16:creationId xmlns:a16="http://schemas.microsoft.com/office/drawing/2014/main" id="{986F23B7-DEC0-4530-A13B-5FBC30AFD7A6}"/>
              </a:ext>
            </a:extLst>
          </p:cNvPr>
          <p:cNvSpPr/>
          <p:nvPr/>
        </p:nvSpPr>
        <p:spPr>
          <a:xfrm>
            <a:off x="1962266" y="3104947"/>
            <a:ext cx="216406" cy="2284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4" name="Elipse 93">
            <a:extLst>
              <a:ext uri="{FF2B5EF4-FFF2-40B4-BE49-F238E27FC236}">
                <a16:creationId xmlns:a16="http://schemas.microsoft.com/office/drawing/2014/main" id="{1918BEDB-8CFC-4BCF-B55E-CF93A9F865E4}"/>
              </a:ext>
            </a:extLst>
          </p:cNvPr>
          <p:cNvSpPr/>
          <p:nvPr/>
        </p:nvSpPr>
        <p:spPr>
          <a:xfrm>
            <a:off x="2239459" y="3343740"/>
            <a:ext cx="216406" cy="2284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5" name="Elipse 94">
            <a:extLst>
              <a:ext uri="{FF2B5EF4-FFF2-40B4-BE49-F238E27FC236}">
                <a16:creationId xmlns:a16="http://schemas.microsoft.com/office/drawing/2014/main" id="{03F9FEFF-D06A-4B48-B83E-FB54F878FF4A}"/>
              </a:ext>
            </a:extLst>
          </p:cNvPr>
          <p:cNvSpPr/>
          <p:nvPr/>
        </p:nvSpPr>
        <p:spPr>
          <a:xfrm>
            <a:off x="2013804" y="3565163"/>
            <a:ext cx="216406" cy="2284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6" name="Elipse 95">
            <a:extLst>
              <a:ext uri="{FF2B5EF4-FFF2-40B4-BE49-F238E27FC236}">
                <a16:creationId xmlns:a16="http://schemas.microsoft.com/office/drawing/2014/main" id="{45A93D4A-D665-4AC7-80C8-E49D4A242A49}"/>
              </a:ext>
            </a:extLst>
          </p:cNvPr>
          <p:cNvSpPr/>
          <p:nvPr/>
        </p:nvSpPr>
        <p:spPr>
          <a:xfrm>
            <a:off x="1788149" y="3793633"/>
            <a:ext cx="216406" cy="2284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7" name="Elipse 96">
            <a:extLst>
              <a:ext uri="{FF2B5EF4-FFF2-40B4-BE49-F238E27FC236}">
                <a16:creationId xmlns:a16="http://schemas.microsoft.com/office/drawing/2014/main" id="{DF84E13A-523F-4D21-8601-2630EA476BFB}"/>
              </a:ext>
            </a:extLst>
          </p:cNvPr>
          <p:cNvSpPr/>
          <p:nvPr/>
        </p:nvSpPr>
        <p:spPr>
          <a:xfrm>
            <a:off x="1553867" y="4022103"/>
            <a:ext cx="216406" cy="2284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8" name="Elipse 97">
            <a:extLst>
              <a:ext uri="{FF2B5EF4-FFF2-40B4-BE49-F238E27FC236}">
                <a16:creationId xmlns:a16="http://schemas.microsoft.com/office/drawing/2014/main" id="{42BA8C8B-3167-4587-AA28-3BC44293FAA6}"/>
              </a:ext>
            </a:extLst>
          </p:cNvPr>
          <p:cNvSpPr/>
          <p:nvPr/>
        </p:nvSpPr>
        <p:spPr>
          <a:xfrm>
            <a:off x="2470398" y="3115270"/>
            <a:ext cx="216406" cy="2284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4" name="Elipse 113">
            <a:extLst>
              <a:ext uri="{FF2B5EF4-FFF2-40B4-BE49-F238E27FC236}">
                <a16:creationId xmlns:a16="http://schemas.microsoft.com/office/drawing/2014/main" id="{20F5702A-7718-447F-8593-84928CBD5338}"/>
              </a:ext>
            </a:extLst>
          </p:cNvPr>
          <p:cNvSpPr/>
          <p:nvPr/>
        </p:nvSpPr>
        <p:spPr>
          <a:xfrm>
            <a:off x="2773624" y="3343740"/>
            <a:ext cx="216406" cy="2284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5" name="Elipse 114">
            <a:extLst>
              <a:ext uri="{FF2B5EF4-FFF2-40B4-BE49-F238E27FC236}">
                <a16:creationId xmlns:a16="http://schemas.microsoft.com/office/drawing/2014/main" id="{47C60678-9C4A-4FFC-AB4D-491C10A0DB48}"/>
              </a:ext>
            </a:extLst>
          </p:cNvPr>
          <p:cNvSpPr/>
          <p:nvPr/>
        </p:nvSpPr>
        <p:spPr>
          <a:xfrm>
            <a:off x="2547969" y="3565163"/>
            <a:ext cx="216406" cy="2284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6" name="Elipse 115">
            <a:extLst>
              <a:ext uri="{FF2B5EF4-FFF2-40B4-BE49-F238E27FC236}">
                <a16:creationId xmlns:a16="http://schemas.microsoft.com/office/drawing/2014/main" id="{50562605-D48B-4B0D-A911-0E229C16E9C9}"/>
              </a:ext>
            </a:extLst>
          </p:cNvPr>
          <p:cNvSpPr/>
          <p:nvPr/>
        </p:nvSpPr>
        <p:spPr>
          <a:xfrm>
            <a:off x="2322314" y="3793633"/>
            <a:ext cx="216406" cy="2284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7" name="Elipse 116">
            <a:extLst>
              <a:ext uri="{FF2B5EF4-FFF2-40B4-BE49-F238E27FC236}">
                <a16:creationId xmlns:a16="http://schemas.microsoft.com/office/drawing/2014/main" id="{23F821F7-788F-44B9-A6D2-DC6930FBB00B}"/>
              </a:ext>
            </a:extLst>
          </p:cNvPr>
          <p:cNvSpPr/>
          <p:nvPr/>
        </p:nvSpPr>
        <p:spPr>
          <a:xfrm>
            <a:off x="2088032" y="4022103"/>
            <a:ext cx="216406" cy="2284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8" name="Elipse 117">
            <a:extLst>
              <a:ext uri="{FF2B5EF4-FFF2-40B4-BE49-F238E27FC236}">
                <a16:creationId xmlns:a16="http://schemas.microsoft.com/office/drawing/2014/main" id="{2582B14D-65BA-447A-828D-07E939764D0F}"/>
              </a:ext>
            </a:extLst>
          </p:cNvPr>
          <p:cNvSpPr/>
          <p:nvPr/>
        </p:nvSpPr>
        <p:spPr>
          <a:xfrm>
            <a:off x="3004563" y="3115270"/>
            <a:ext cx="216406" cy="2284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9" name="Elipse 118">
            <a:extLst>
              <a:ext uri="{FF2B5EF4-FFF2-40B4-BE49-F238E27FC236}">
                <a16:creationId xmlns:a16="http://schemas.microsoft.com/office/drawing/2014/main" id="{8134FD8B-162C-4E67-99A5-FE2E62A4219D}"/>
              </a:ext>
            </a:extLst>
          </p:cNvPr>
          <p:cNvSpPr/>
          <p:nvPr/>
        </p:nvSpPr>
        <p:spPr>
          <a:xfrm>
            <a:off x="3307789" y="3343740"/>
            <a:ext cx="216406" cy="2284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0" name="Elipse 119">
            <a:extLst>
              <a:ext uri="{FF2B5EF4-FFF2-40B4-BE49-F238E27FC236}">
                <a16:creationId xmlns:a16="http://schemas.microsoft.com/office/drawing/2014/main" id="{FB905121-F7C8-410E-A426-DE9AAB1BA2DB}"/>
              </a:ext>
            </a:extLst>
          </p:cNvPr>
          <p:cNvSpPr/>
          <p:nvPr/>
        </p:nvSpPr>
        <p:spPr>
          <a:xfrm>
            <a:off x="3082134" y="3565163"/>
            <a:ext cx="216406" cy="2284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1" name="Elipse 120">
            <a:extLst>
              <a:ext uri="{FF2B5EF4-FFF2-40B4-BE49-F238E27FC236}">
                <a16:creationId xmlns:a16="http://schemas.microsoft.com/office/drawing/2014/main" id="{BC0E6AF3-AEE2-4B0D-A621-16162B638DE8}"/>
              </a:ext>
            </a:extLst>
          </p:cNvPr>
          <p:cNvSpPr/>
          <p:nvPr/>
        </p:nvSpPr>
        <p:spPr>
          <a:xfrm>
            <a:off x="2856479" y="3793633"/>
            <a:ext cx="216406" cy="2284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2" name="Elipse 121">
            <a:extLst>
              <a:ext uri="{FF2B5EF4-FFF2-40B4-BE49-F238E27FC236}">
                <a16:creationId xmlns:a16="http://schemas.microsoft.com/office/drawing/2014/main" id="{89AA6D97-4810-4DFA-AF12-7D00C080F0D8}"/>
              </a:ext>
            </a:extLst>
          </p:cNvPr>
          <p:cNvSpPr/>
          <p:nvPr/>
        </p:nvSpPr>
        <p:spPr>
          <a:xfrm>
            <a:off x="2622197" y="4022103"/>
            <a:ext cx="216406" cy="2284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3" name="Elipse 122">
            <a:extLst>
              <a:ext uri="{FF2B5EF4-FFF2-40B4-BE49-F238E27FC236}">
                <a16:creationId xmlns:a16="http://schemas.microsoft.com/office/drawing/2014/main" id="{E157BBB5-7AAE-4270-B245-5441787A124D}"/>
              </a:ext>
            </a:extLst>
          </p:cNvPr>
          <p:cNvSpPr/>
          <p:nvPr/>
        </p:nvSpPr>
        <p:spPr>
          <a:xfrm>
            <a:off x="3538728" y="3115270"/>
            <a:ext cx="216406" cy="2284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4" name="CaixaDeTexto 123">
                <a:extLst>
                  <a:ext uri="{FF2B5EF4-FFF2-40B4-BE49-F238E27FC236}">
                    <a16:creationId xmlns:a16="http://schemas.microsoft.com/office/drawing/2014/main" id="{4B313AB2-3D6E-4121-B0D1-AA094185DC52}"/>
                  </a:ext>
                </a:extLst>
              </p:cNvPr>
              <p:cNvSpPr txBox="1"/>
              <p:nvPr/>
            </p:nvSpPr>
            <p:spPr>
              <a:xfrm>
                <a:off x="107155" y="4025054"/>
                <a:ext cx="38258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pt-BR" sz="2400" dirty="0"/>
              </a:p>
            </p:txBody>
          </p:sp>
        </mc:Choice>
        <mc:Fallback>
          <p:sp>
            <p:nvSpPr>
              <p:cNvPr id="124" name="CaixaDeTexto 123">
                <a:extLst>
                  <a:ext uri="{FF2B5EF4-FFF2-40B4-BE49-F238E27FC236}">
                    <a16:creationId xmlns:a16="http://schemas.microsoft.com/office/drawing/2014/main" id="{4B313AB2-3D6E-4121-B0D1-AA094185DC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155" y="4025054"/>
                <a:ext cx="382588" cy="461665"/>
              </a:xfrm>
              <a:prstGeom prst="rect">
                <a:avLst/>
              </a:prstGeom>
              <a:blipFill>
                <a:blip r:embed="rId2"/>
                <a:stretch>
                  <a:fillRect r="-645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5" name="Conector reto 124">
            <a:extLst>
              <a:ext uri="{FF2B5EF4-FFF2-40B4-BE49-F238E27FC236}">
                <a16:creationId xmlns:a16="http://schemas.microsoft.com/office/drawing/2014/main" id="{5533E8C5-3C9C-4ECA-8A69-1AE90BEB0BED}"/>
              </a:ext>
            </a:extLst>
          </p:cNvPr>
          <p:cNvCxnSpPr>
            <a:cxnSpLocks/>
          </p:cNvCxnSpPr>
          <p:nvPr/>
        </p:nvCxnSpPr>
        <p:spPr>
          <a:xfrm flipV="1">
            <a:off x="547726" y="4294008"/>
            <a:ext cx="241909" cy="236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6" name="CaixaDeTexto 45">
                <a:extLst>
                  <a:ext uri="{FF2B5EF4-FFF2-40B4-BE49-F238E27FC236}">
                    <a16:creationId xmlns:a16="http://schemas.microsoft.com/office/drawing/2014/main" id="{1BF19B35-4A1F-4344-9B58-D0DB4930E33F}"/>
                  </a:ext>
                </a:extLst>
              </p:cNvPr>
              <p:cNvSpPr txBox="1"/>
              <p:nvPr/>
            </p:nvSpPr>
            <p:spPr>
              <a:xfrm>
                <a:off x="1520898" y="4206239"/>
                <a:ext cx="382588" cy="4914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pt-BR" sz="2400" b="0" i="0" smtClean="0">
                              <a:latin typeface="Cambria Math" panose="02040503050406030204" pitchFamily="18" charset="0"/>
                            </a:rPr>
                            <m:t>p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pt-BR" sz="2400" dirty="0"/>
              </a:p>
            </p:txBody>
          </p:sp>
        </mc:Choice>
        <mc:Fallback>
          <p:sp>
            <p:nvSpPr>
              <p:cNvPr id="46" name="CaixaDeTexto 45">
                <a:extLst>
                  <a:ext uri="{FF2B5EF4-FFF2-40B4-BE49-F238E27FC236}">
                    <a16:creationId xmlns:a16="http://schemas.microsoft.com/office/drawing/2014/main" id="{1BF19B35-4A1F-4344-9B58-D0DB4930E3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0898" y="4206239"/>
                <a:ext cx="382588" cy="491417"/>
              </a:xfrm>
              <a:prstGeom prst="rect">
                <a:avLst/>
              </a:prstGeom>
              <a:blipFill>
                <a:blip r:embed="rId3"/>
                <a:stretch>
                  <a:fillRect l="-4762" r="-22222" b="-987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CaixaDeTexto 46">
            <a:extLst>
              <a:ext uri="{FF2B5EF4-FFF2-40B4-BE49-F238E27FC236}">
                <a16:creationId xmlns:a16="http://schemas.microsoft.com/office/drawing/2014/main" id="{D3B241EE-A1CD-4CBC-8B6A-13C3638AB920}"/>
              </a:ext>
            </a:extLst>
          </p:cNvPr>
          <p:cNvSpPr txBox="1"/>
          <p:nvPr/>
        </p:nvSpPr>
        <p:spPr>
          <a:xfrm>
            <a:off x="1045735" y="4709372"/>
            <a:ext cx="47076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O </a:t>
            </a:r>
            <a:r>
              <a:rPr lang="pt-BR" sz="2400" b="1" dirty="0"/>
              <a:t>momento magnético </a:t>
            </a:r>
            <a:r>
              <a:rPr lang="pt-BR" sz="2400" dirty="0"/>
              <a:t>do j-</a:t>
            </a:r>
            <a:r>
              <a:rPr lang="pt-BR" sz="2400" dirty="0" err="1"/>
              <a:t>ésimo</a:t>
            </a:r>
            <a:r>
              <a:rPr lang="pt-BR" sz="2400" dirty="0"/>
              <a:t> dipolo, j= 1,...,M.</a:t>
            </a:r>
          </a:p>
        </p:txBody>
      </p:sp>
      <p:cxnSp>
        <p:nvCxnSpPr>
          <p:cNvPr id="48" name="Conector de Seta Reta 47">
            <a:extLst>
              <a:ext uri="{FF2B5EF4-FFF2-40B4-BE49-F238E27FC236}">
                <a16:creationId xmlns:a16="http://schemas.microsoft.com/office/drawing/2014/main" id="{D0BAC412-14A5-4EA2-9B89-008554A0551B}"/>
              </a:ext>
            </a:extLst>
          </p:cNvPr>
          <p:cNvCxnSpPr>
            <a:cxnSpLocks/>
          </p:cNvCxnSpPr>
          <p:nvPr/>
        </p:nvCxnSpPr>
        <p:spPr>
          <a:xfrm flipV="1">
            <a:off x="3082134" y="3333417"/>
            <a:ext cx="2094777" cy="56333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Elipse 3">
            <a:extLst>
              <a:ext uri="{FF2B5EF4-FFF2-40B4-BE49-F238E27FC236}">
                <a16:creationId xmlns:a16="http://schemas.microsoft.com/office/drawing/2014/main" id="{4E50A628-BD24-41B1-AFFB-ED791BAD2DEE}"/>
              </a:ext>
            </a:extLst>
          </p:cNvPr>
          <p:cNvSpPr/>
          <p:nvPr/>
        </p:nvSpPr>
        <p:spPr>
          <a:xfrm>
            <a:off x="5232900" y="2618865"/>
            <a:ext cx="1041009" cy="1174768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3" name="Arco 52">
            <a:extLst>
              <a:ext uri="{FF2B5EF4-FFF2-40B4-BE49-F238E27FC236}">
                <a16:creationId xmlns:a16="http://schemas.microsoft.com/office/drawing/2014/main" id="{FCFB492E-34E1-4A37-9C17-4C35B1C9F83D}"/>
              </a:ext>
            </a:extLst>
          </p:cNvPr>
          <p:cNvSpPr/>
          <p:nvPr/>
        </p:nvSpPr>
        <p:spPr>
          <a:xfrm>
            <a:off x="5176911" y="2973820"/>
            <a:ext cx="1162862" cy="811934"/>
          </a:xfrm>
          <a:prstGeom prst="arc">
            <a:avLst>
              <a:gd name="adj1" fmla="val 11801659"/>
              <a:gd name="adj2" fmla="val 20562504"/>
            </a:avLst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92E3B244-1D34-408A-91A2-72AEABFF6E4B}"/>
              </a:ext>
            </a:extLst>
          </p:cNvPr>
          <p:cNvCxnSpPr>
            <a:cxnSpLocks/>
          </p:cNvCxnSpPr>
          <p:nvPr/>
        </p:nvCxnSpPr>
        <p:spPr>
          <a:xfrm flipV="1">
            <a:off x="5646308" y="2862823"/>
            <a:ext cx="214192" cy="559478"/>
          </a:xfrm>
          <a:prstGeom prst="straightConnector1">
            <a:avLst/>
          </a:prstGeom>
          <a:ln w="476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Arco 4">
            <a:extLst>
              <a:ext uri="{FF2B5EF4-FFF2-40B4-BE49-F238E27FC236}">
                <a16:creationId xmlns:a16="http://schemas.microsoft.com/office/drawing/2014/main" id="{E6096742-A976-4E8F-841E-5132AA93410A}"/>
              </a:ext>
            </a:extLst>
          </p:cNvPr>
          <p:cNvSpPr/>
          <p:nvPr/>
        </p:nvSpPr>
        <p:spPr>
          <a:xfrm flipV="1">
            <a:off x="5176911" y="2719378"/>
            <a:ext cx="1162862" cy="709621"/>
          </a:xfrm>
          <a:prstGeom prst="arc">
            <a:avLst>
              <a:gd name="adj1" fmla="val 11801659"/>
              <a:gd name="adj2" fmla="val 20562504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8" name="CaixaDeTexto 57">
                <a:extLst>
                  <a:ext uri="{FF2B5EF4-FFF2-40B4-BE49-F238E27FC236}">
                    <a16:creationId xmlns:a16="http://schemas.microsoft.com/office/drawing/2014/main" id="{D1ED27A1-4859-4E9E-BD02-1E995C3465FD}"/>
                  </a:ext>
                </a:extLst>
              </p:cNvPr>
              <p:cNvSpPr txBox="1"/>
              <p:nvPr/>
            </p:nvSpPr>
            <p:spPr>
              <a:xfrm>
                <a:off x="5562110" y="2116961"/>
                <a:ext cx="38258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i="1" smtClean="0"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>
          <p:sp>
            <p:nvSpPr>
              <p:cNvPr id="58" name="CaixaDeTexto 57">
                <a:extLst>
                  <a:ext uri="{FF2B5EF4-FFF2-40B4-BE49-F238E27FC236}">
                    <a16:creationId xmlns:a16="http://schemas.microsoft.com/office/drawing/2014/main" id="{D1ED27A1-4859-4E9E-BD02-1E995C3465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2110" y="2116961"/>
                <a:ext cx="382588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9" name="CaixaDeTexto 58">
                <a:extLst>
                  <a:ext uri="{FF2B5EF4-FFF2-40B4-BE49-F238E27FC236}">
                    <a16:creationId xmlns:a16="http://schemas.microsoft.com/office/drawing/2014/main" id="{72D9CD48-BEB6-4E7E-B7EB-56CBF1CD0946}"/>
                  </a:ext>
                </a:extLst>
              </p:cNvPr>
              <p:cNvSpPr txBox="1"/>
              <p:nvPr/>
            </p:nvSpPr>
            <p:spPr>
              <a:xfrm>
                <a:off x="6196044" y="2937062"/>
                <a:ext cx="77966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1" i="0" smtClean="0">
                          <a:latin typeface="Cambria Math" panose="02040503050406030204" pitchFamily="18" charset="0"/>
                        </a:rPr>
                        <m:t>𝐦</m:t>
                      </m:r>
                    </m:oMath>
                  </m:oMathPara>
                </a14:m>
                <a:endParaRPr lang="pt-BR" sz="2400" b="1" dirty="0"/>
              </a:p>
            </p:txBody>
          </p:sp>
        </mc:Choice>
        <mc:Fallback>
          <p:sp>
            <p:nvSpPr>
              <p:cNvPr id="59" name="CaixaDeTexto 58">
                <a:extLst>
                  <a:ext uri="{FF2B5EF4-FFF2-40B4-BE49-F238E27FC236}">
                    <a16:creationId xmlns:a16="http://schemas.microsoft.com/office/drawing/2014/main" id="{72D9CD48-BEB6-4E7E-B7EB-56CBF1CD09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6044" y="2937062"/>
                <a:ext cx="779660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2" name="CaixaDeTexto 61">
                <a:extLst>
                  <a:ext uri="{FF2B5EF4-FFF2-40B4-BE49-F238E27FC236}">
                    <a16:creationId xmlns:a16="http://schemas.microsoft.com/office/drawing/2014/main" id="{BFDC984B-7984-4733-9D8A-70FF6BE78AA1}"/>
                  </a:ext>
                </a:extLst>
              </p:cNvPr>
              <p:cNvSpPr txBox="1"/>
              <p:nvPr/>
            </p:nvSpPr>
            <p:spPr>
              <a:xfrm>
                <a:off x="2964682" y="1119318"/>
                <a:ext cx="387591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sz="2400" i="1" smtClean="0"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</m:ctrlPr>
                        </m:sSup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 Light" panose="020F0302020204030204" pitchFamily="34" charset="0"/>
                            </a:rPr>
                            <m:t>∆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 Light" panose="020F0302020204030204" pitchFamily="34" charset="0"/>
                            </a:rPr>
                            <m:t>𝑇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pt-BR" sz="2400" b="0" i="0" smtClean="0"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  <m:t>p</m:t>
                          </m:r>
                        </m:sup>
                      </m:sSup>
                    </m:oMath>
                  </m:oMathPara>
                </a14:m>
                <a:endParaRPr lang="pt-BR" sz="2400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>
          <p:sp>
            <p:nvSpPr>
              <p:cNvPr id="62" name="CaixaDeTexto 61">
                <a:extLst>
                  <a:ext uri="{FF2B5EF4-FFF2-40B4-BE49-F238E27FC236}">
                    <a16:creationId xmlns:a16="http://schemas.microsoft.com/office/drawing/2014/main" id="{BFDC984B-7984-4733-9D8A-70FF6BE78A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4682" y="1119318"/>
                <a:ext cx="387591" cy="369332"/>
              </a:xfrm>
              <a:prstGeom prst="rect">
                <a:avLst/>
              </a:prstGeom>
              <a:blipFill>
                <a:blip r:embed="rId6"/>
                <a:stretch>
                  <a:fillRect l="-26563" r="-56250" b="-6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6" name="Conector de Seta Reta 85">
            <a:extLst>
              <a:ext uri="{FF2B5EF4-FFF2-40B4-BE49-F238E27FC236}">
                <a16:creationId xmlns:a16="http://schemas.microsoft.com/office/drawing/2014/main" id="{9FA0B5AA-E784-4533-9B92-94B2AA479BE9}"/>
              </a:ext>
            </a:extLst>
          </p:cNvPr>
          <p:cNvCxnSpPr>
            <a:cxnSpLocks/>
          </p:cNvCxnSpPr>
          <p:nvPr/>
        </p:nvCxnSpPr>
        <p:spPr>
          <a:xfrm flipH="1" flipV="1">
            <a:off x="3853528" y="490355"/>
            <a:ext cx="328788" cy="51891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8460CDF2-48FA-4840-9C97-77E3D0AC0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5CF5-DD80-4FB2-8D05-C9155122F025}" type="slidenum">
              <a:rPr lang="pt-BR" smtClean="0"/>
              <a:t>113</a:t>
            </a:fld>
            <a:endParaRPr lang="pt-BR"/>
          </a:p>
        </p:txBody>
      </p:sp>
      <p:sp>
        <p:nvSpPr>
          <p:cNvPr id="70" name="CaixaDeTexto 69">
            <a:extLst>
              <a:ext uri="{FF2B5EF4-FFF2-40B4-BE49-F238E27FC236}">
                <a16:creationId xmlns:a16="http://schemas.microsoft.com/office/drawing/2014/main" id="{175322DE-58BF-4D8C-B11B-D637A11AB3D0}"/>
              </a:ext>
            </a:extLst>
          </p:cNvPr>
          <p:cNvSpPr txBox="1"/>
          <p:nvPr/>
        </p:nvSpPr>
        <p:spPr>
          <a:xfrm>
            <a:off x="7015160" y="180739"/>
            <a:ext cx="49056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O efeito produzido por esse conjunto de fontes no </a:t>
            </a:r>
            <a:r>
              <a:rPr lang="pt-BR" sz="2400" b="1" dirty="0"/>
              <a:t>i-</a:t>
            </a:r>
            <a:r>
              <a:rPr lang="pt-BR" sz="2400" b="1" dirty="0" err="1"/>
              <a:t>ésimo</a:t>
            </a:r>
            <a:r>
              <a:rPr lang="pt-BR" sz="2400" b="1" dirty="0"/>
              <a:t> ponto de observação</a:t>
            </a:r>
            <a:r>
              <a:rPr lang="pt-BR" sz="2400" dirty="0"/>
              <a:t> é dado por </a:t>
            </a:r>
            <a:endParaRPr lang="pt-BR" sz="24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7" name="CaixaDeTexto 86">
                <a:extLst>
                  <a:ext uri="{FF2B5EF4-FFF2-40B4-BE49-F238E27FC236}">
                    <a16:creationId xmlns:a16="http://schemas.microsoft.com/office/drawing/2014/main" id="{32786263-60CD-4086-81E5-16339778B02C}"/>
                  </a:ext>
                </a:extLst>
              </p:cNvPr>
              <p:cNvSpPr txBox="1"/>
              <p:nvPr/>
            </p:nvSpPr>
            <p:spPr>
              <a:xfrm>
                <a:off x="8084635" y="1675713"/>
                <a:ext cx="226825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∆</m:t>
                        </m:r>
                        <m:r>
                          <a:rPr lang="pt-BR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𝑇</m:t>
                        </m:r>
                      </m:e>
                      <m:sub>
                        <m:r>
                          <a:rPr lang="pt-BR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pt-BR" sz="28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sz="2800" b="1" i="0" smtClean="0">
                            <a:latin typeface="Cambria Math" panose="02040503050406030204" pitchFamily="18" charset="0"/>
                          </a:rPr>
                          <m:t>𝐩</m:t>
                        </m:r>
                      </m:e>
                    </m:d>
                    <m:r>
                      <a:rPr lang="pt-BR" sz="2800" b="0" i="1" smtClean="0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pt-BR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pt-BR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800" b="1" i="0" smtClean="0">
                                <a:latin typeface="Cambria Math" panose="02040503050406030204" pitchFamily="18" charset="0"/>
                              </a:rPr>
                              <m:t>𝐠</m:t>
                            </m:r>
                          </m:e>
                          <m:sub>
                            <m:r>
                              <a:rPr lang="pt-BR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  <m:sup>
                        <m:r>
                          <a:rPr lang="pt-BR" sz="28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pt-BR" sz="2800" b="1" dirty="0"/>
                  <a:t>p</a:t>
                </a:r>
              </a:p>
            </p:txBody>
          </p:sp>
        </mc:Choice>
        <mc:Fallback>
          <p:sp>
            <p:nvSpPr>
              <p:cNvPr id="87" name="CaixaDeTexto 86">
                <a:extLst>
                  <a:ext uri="{FF2B5EF4-FFF2-40B4-BE49-F238E27FC236}">
                    <a16:creationId xmlns:a16="http://schemas.microsoft.com/office/drawing/2014/main" id="{32786263-60CD-4086-81E5-16339778B0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4635" y="1675713"/>
                <a:ext cx="2268250" cy="430887"/>
              </a:xfrm>
              <a:prstGeom prst="rect">
                <a:avLst/>
              </a:prstGeom>
              <a:blipFill>
                <a:blip r:embed="rId7"/>
                <a:stretch>
                  <a:fillRect t="-23944" r="-8602" b="-4929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2" name="CaixaDeTexto 91">
                <a:extLst>
                  <a:ext uri="{FF2B5EF4-FFF2-40B4-BE49-F238E27FC236}">
                    <a16:creationId xmlns:a16="http://schemas.microsoft.com/office/drawing/2014/main" id="{49181DCE-762A-4F50-AF16-C24134350A30}"/>
                  </a:ext>
                </a:extLst>
              </p:cNvPr>
              <p:cNvSpPr txBox="1"/>
              <p:nvPr/>
            </p:nvSpPr>
            <p:spPr>
              <a:xfrm>
                <a:off x="3974713" y="465896"/>
                <a:ext cx="623797" cy="3767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pt-BR" sz="1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1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𝑭</m:t>
                              </m:r>
                            </m:e>
                          </m:acc>
                        </m:e>
                        <m:sub>
                          <m:r>
                            <a:rPr lang="pt-BR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>
          <p:sp>
            <p:nvSpPr>
              <p:cNvPr id="92" name="CaixaDeTexto 91">
                <a:extLst>
                  <a:ext uri="{FF2B5EF4-FFF2-40B4-BE49-F238E27FC236}">
                    <a16:creationId xmlns:a16="http://schemas.microsoft.com/office/drawing/2014/main" id="{49181DCE-762A-4F50-AF16-C24134350A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4713" y="465896"/>
                <a:ext cx="623797" cy="376770"/>
              </a:xfrm>
              <a:prstGeom prst="rect">
                <a:avLst/>
              </a:prstGeom>
              <a:blipFill>
                <a:blip r:embed="rId8"/>
                <a:stretch>
                  <a:fillRect t="-1613" r="-12745" b="-161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9" name="Retângulo 98">
                <a:extLst>
                  <a:ext uri="{FF2B5EF4-FFF2-40B4-BE49-F238E27FC236}">
                    <a16:creationId xmlns:a16="http://schemas.microsoft.com/office/drawing/2014/main" id="{B01307C7-69EC-4619-B73C-DAE38E09CF8E}"/>
                  </a:ext>
                </a:extLst>
              </p:cNvPr>
              <p:cNvSpPr/>
              <p:nvPr/>
            </p:nvSpPr>
            <p:spPr>
              <a:xfrm>
                <a:off x="7446004" y="4400796"/>
                <a:ext cx="4586320" cy="22731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1">
                              <a:latin typeface="Cambria Math" panose="02040503050406030204" pitchFamily="18" charset="0"/>
                            </a:rPr>
                            <m:t>𝐌</m:t>
                          </m:r>
                        </m:e>
                        <m:sub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pt-BR" sz="2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2400" i="1" dirty="0"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pt-B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</m:e>
                                  <m:sub>
                                    <m:r>
                                      <a:rPr lang="pt-B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pt-BR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f>
                                  <m:fPr>
                                    <m:ctrlPr>
                                      <a:rPr lang="pt-BR" sz="24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 Light" panose="020F0302020204030204" pitchFamily="34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24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 Light" panose="020F0302020204030204" pitchFamily="34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pt-BR" sz="24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 Light" panose="020F0302020204030204" pitchFamily="34" charset="0"/>
                                      </a:rPr>
                                      <m:t>𝑟</m:t>
                                    </m:r>
                                    <m:r>
                                      <a:rPr lang="pt-BR" sz="24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 Light" panose="020F0302020204030204" pitchFamily="34" charset="0"/>
                                      </a:rPr>
                                      <m:t>′′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pt-BR" sz="2400" dirty="0">
                                        <a:latin typeface="Calibri Light" panose="020F0302020204030204" pitchFamily="34" charset="0"/>
                                        <a:cs typeface="Calibri Light" panose="020F0302020204030204" pitchFamily="34" charset="0"/>
                                      </a:rPr>
                                      <m:t> </m:t>
                                    </m:r>
                                  </m:den>
                                </m:f>
                              </m:e>
                              <m:e>
                                <m:sSub>
                                  <m:sSubPr>
                                    <m:ctrlPr>
                                      <a:rPr lang="pt-B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</m:e>
                                  <m:sub>
                                    <m:r>
                                      <a:rPr lang="pt-B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pt-BR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f>
                                  <m:fPr>
                                    <m:ctrlPr>
                                      <a:rPr lang="pt-BR" sz="24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 Light" panose="020F0302020204030204" pitchFamily="34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24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 Light" panose="020F0302020204030204" pitchFamily="34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pt-BR" sz="24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 Light" panose="020F0302020204030204" pitchFamily="34" charset="0"/>
                                      </a:rPr>
                                      <m:t>𝑟</m:t>
                                    </m:r>
                                    <m:r>
                                      <a:rPr lang="pt-BR" sz="24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 Light" panose="020F0302020204030204" pitchFamily="34" charset="0"/>
                                      </a:rPr>
                                      <m:t>′′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pt-BR" sz="2400" dirty="0">
                                        <a:latin typeface="Calibri Light" panose="020F0302020204030204" pitchFamily="34" charset="0"/>
                                        <a:cs typeface="Calibri Light" panose="020F0302020204030204" pitchFamily="34" charset="0"/>
                                      </a:rPr>
                                      <m:t> </m:t>
                                    </m:r>
                                  </m:den>
                                </m:f>
                              </m:e>
                              <m:e>
                                <m:sSub>
                                  <m:sSubPr>
                                    <m:ctrlPr>
                                      <a:rPr lang="pt-B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</m:e>
                                  <m:sub>
                                    <m:r>
                                      <a:rPr lang="pt-B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𝑥𝑧</m:t>
                                    </m:r>
                                  </m:sub>
                                </m:sSub>
                                <m:f>
                                  <m:fPr>
                                    <m:ctrlPr>
                                      <a:rPr lang="pt-BR" sz="24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 Light" panose="020F0302020204030204" pitchFamily="34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24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 Light" panose="020F0302020204030204" pitchFamily="34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pt-BR" sz="24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 Light" panose="020F0302020204030204" pitchFamily="34" charset="0"/>
                                      </a:rPr>
                                      <m:t>𝑟</m:t>
                                    </m:r>
                                    <m:r>
                                      <a:rPr lang="pt-BR" sz="24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 Light" panose="020F0302020204030204" pitchFamily="34" charset="0"/>
                                      </a:rPr>
                                      <m:t>′′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pt-BR" sz="2400" dirty="0">
                                        <a:latin typeface="Calibri Light" panose="020F0302020204030204" pitchFamily="34" charset="0"/>
                                        <a:cs typeface="Calibri Light" panose="020F0302020204030204" pitchFamily="34" charset="0"/>
                                      </a:rPr>
                                      <m:t> 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B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</m:e>
                                  <m:sub>
                                    <m:r>
                                      <a:rPr lang="pt-BR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pt-B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f>
                                  <m:fPr>
                                    <m:ctrlPr>
                                      <a:rPr lang="pt-BR" sz="24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 Light" panose="020F0302020204030204" pitchFamily="34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24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 Light" panose="020F0302020204030204" pitchFamily="34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pt-BR" sz="24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 Light" panose="020F0302020204030204" pitchFamily="34" charset="0"/>
                                      </a:rPr>
                                      <m:t>𝑟</m:t>
                                    </m:r>
                                    <m:r>
                                      <a:rPr lang="pt-BR" sz="24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 Light" panose="020F0302020204030204" pitchFamily="34" charset="0"/>
                                      </a:rPr>
                                      <m:t>′′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pt-BR" sz="2400" dirty="0">
                                        <a:latin typeface="Calibri Light" panose="020F0302020204030204" pitchFamily="34" charset="0"/>
                                        <a:cs typeface="Calibri Light" panose="020F0302020204030204" pitchFamily="34" charset="0"/>
                                      </a:rPr>
                                      <m:t> </m:t>
                                    </m:r>
                                  </m:den>
                                </m:f>
                              </m:e>
                              <m:e>
                                <m:sSub>
                                  <m:sSubPr>
                                    <m:ctrlPr>
                                      <a:rPr lang="pt-B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</m:e>
                                  <m:sub>
                                    <m:r>
                                      <a:rPr lang="pt-B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pt-BR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f>
                                  <m:fPr>
                                    <m:ctrlPr>
                                      <a:rPr lang="pt-BR" sz="24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 Light" panose="020F0302020204030204" pitchFamily="34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24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 Light" panose="020F0302020204030204" pitchFamily="34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pt-BR" sz="24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 Light" panose="020F0302020204030204" pitchFamily="34" charset="0"/>
                                      </a:rPr>
                                      <m:t>𝑟</m:t>
                                    </m:r>
                                    <m:r>
                                      <a:rPr lang="pt-BR" sz="24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 Light" panose="020F0302020204030204" pitchFamily="34" charset="0"/>
                                      </a:rPr>
                                      <m:t>′′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pt-BR" sz="2400" dirty="0">
                                        <a:latin typeface="Calibri Light" panose="020F0302020204030204" pitchFamily="34" charset="0"/>
                                        <a:cs typeface="Calibri Light" panose="020F0302020204030204" pitchFamily="34" charset="0"/>
                                      </a:rPr>
                                      <m:t> </m:t>
                                    </m:r>
                                  </m:den>
                                </m:f>
                              </m:e>
                              <m:e>
                                <m:sSub>
                                  <m:sSubPr>
                                    <m:ctrlPr>
                                      <a:rPr lang="pt-B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</m:e>
                                  <m:sub>
                                    <m:r>
                                      <a:rPr lang="pt-B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pt-BR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  <m:f>
                                  <m:fPr>
                                    <m:ctrlPr>
                                      <a:rPr lang="pt-BR" sz="24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 Light" panose="020F0302020204030204" pitchFamily="34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24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 Light" panose="020F0302020204030204" pitchFamily="34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pt-BR" sz="24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 Light" panose="020F0302020204030204" pitchFamily="34" charset="0"/>
                                      </a:rPr>
                                      <m:t>𝑟</m:t>
                                    </m:r>
                                    <m:r>
                                      <a:rPr lang="pt-BR" sz="24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 Light" panose="020F0302020204030204" pitchFamily="34" charset="0"/>
                                      </a:rPr>
                                      <m:t>′′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pt-BR" sz="2400" dirty="0">
                                        <a:latin typeface="Calibri Light" panose="020F0302020204030204" pitchFamily="34" charset="0"/>
                                        <a:cs typeface="Calibri Light" panose="020F0302020204030204" pitchFamily="34" charset="0"/>
                                      </a:rPr>
                                      <m:t> 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B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</m:e>
                                  <m:sub>
                                    <m:r>
                                      <a:rPr lang="pt-B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𝑧𝑥</m:t>
                                    </m:r>
                                  </m:sub>
                                </m:sSub>
                                <m:f>
                                  <m:fPr>
                                    <m:ctrlPr>
                                      <a:rPr lang="pt-BR" sz="24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 Light" panose="020F0302020204030204" pitchFamily="34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24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 Light" panose="020F0302020204030204" pitchFamily="34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pt-BR" sz="24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 Light" panose="020F0302020204030204" pitchFamily="34" charset="0"/>
                                      </a:rPr>
                                      <m:t>𝑟</m:t>
                                    </m:r>
                                    <m:r>
                                      <a:rPr lang="pt-BR" sz="24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 Light" panose="020F0302020204030204" pitchFamily="34" charset="0"/>
                                      </a:rPr>
                                      <m:t>′′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pt-BR" sz="2400" dirty="0">
                                        <a:latin typeface="Calibri Light" panose="020F0302020204030204" pitchFamily="34" charset="0"/>
                                        <a:cs typeface="Calibri Light" panose="020F0302020204030204" pitchFamily="34" charset="0"/>
                                      </a:rPr>
                                      <m:t> </m:t>
                                    </m:r>
                                  </m:den>
                                </m:f>
                              </m:e>
                              <m:e>
                                <m:sSub>
                                  <m:sSubPr>
                                    <m:ctrlPr>
                                      <a:rPr lang="pt-B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</m:e>
                                  <m:sub>
                                    <m:r>
                                      <a:rPr lang="pt-B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pt-BR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f>
                                  <m:fPr>
                                    <m:ctrlPr>
                                      <a:rPr lang="pt-BR" sz="24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 Light" panose="020F0302020204030204" pitchFamily="34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24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 Light" panose="020F0302020204030204" pitchFamily="34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pt-BR" sz="24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 Light" panose="020F0302020204030204" pitchFamily="34" charset="0"/>
                                      </a:rPr>
                                      <m:t>𝑟</m:t>
                                    </m:r>
                                    <m:r>
                                      <a:rPr lang="pt-BR" sz="24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 Light" panose="020F0302020204030204" pitchFamily="34" charset="0"/>
                                      </a:rPr>
                                      <m:t>′′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pt-BR" sz="2400" dirty="0">
                                        <a:latin typeface="Calibri Light" panose="020F0302020204030204" pitchFamily="34" charset="0"/>
                                        <a:cs typeface="Calibri Light" panose="020F0302020204030204" pitchFamily="34" charset="0"/>
                                      </a:rPr>
                                      <m:t> </m:t>
                                    </m:r>
                                  </m:den>
                                </m:f>
                              </m:e>
                              <m:e>
                                <m:sSub>
                                  <m:sSubPr>
                                    <m:ctrlPr>
                                      <a:rPr lang="pt-B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</m:e>
                                  <m:sub>
                                    <m:r>
                                      <a:rPr lang="pt-B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pt-BR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  <m:f>
                                  <m:fPr>
                                    <m:ctrlPr>
                                      <a:rPr lang="pt-BR" sz="24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 Light" panose="020F0302020204030204" pitchFamily="34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24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 Light" panose="020F0302020204030204" pitchFamily="34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pt-BR" sz="24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 Light" panose="020F0302020204030204" pitchFamily="34" charset="0"/>
                                      </a:rPr>
                                      <m:t>𝑟</m:t>
                                    </m:r>
                                    <m:r>
                                      <a:rPr lang="pt-BR" sz="24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 Light" panose="020F0302020204030204" pitchFamily="34" charset="0"/>
                                      </a:rPr>
                                      <m:t>′′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pt-BR" sz="2400" dirty="0">
                                        <a:latin typeface="Calibri Light" panose="020F0302020204030204" pitchFamily="34" charset="0"/>
                                        <a:cs typeface="Calibri Light" panose="020F0302020204030204" pitchFamily="34" charset="0"/>
                                      </a:rPr>
                                      <m:t> 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pt-BR" sz="2400" dirty="0"/>
              </a:p>
            </p:txBody>
          </p:sp>
        </mc:Choice>
        <mc:Fallback>
          <p:sp>
            <p:nvSpPr>
              <p:cNvPr id="99" name="Retângulo 98">
                <a:extLst>
                  <a:ext uri="{FF2B5EF4-FFF2-40B4-BE49-F238E27FC236}">
                    <a16:creationId xmlns:a16="http://schemas.microsoft.com/office/drawing/2014/main" id="{B01307C7-69EC-4619-B73C-DAE38E09CF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004" y="4400796"/>
                <a:ext cx="4586320" cy="227318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0" name="CaixaDeTexto 99">
            <a:extLst>
              <a:ext uri="{FF2B5EF4-FFF2-40B4-BE49-F238E27FC236}">
                <a16:creationId xmlns:a16="http://schemas.microsoft.com/office/drawing/2014/main" id="{0E10D8A1-F49B-4BBD-AD06-F2E81F585BCC}"/>
              </a:ext>
            </a:extLst>
          </p:cNvPr>
          <p:cNvSpPr txBox="1"/>
          <p:nvPr/>
        </p:nvSpPr>
        <p:spPr>
          <a:xfrm>
            <a:off x="4812485" y="6233154"/>
            <a:ext cx="29228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chemeClr val="accent5">
                    <a:lumMod val="75000"/>
                  </a:schemeClr>
                </a:solidFill>
              </a:rPr>
              <a:t>Vetor de parâmetros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1" name="CaixaDeTexto 100">
                <a:extLst>
                  <a:ext uri="{FF2B5EF4-FFF2-40B4-BE49-F238E27FC236}">
                    <a16:creationId xmlns:a16="http://schemas.microsoft.com/office/drawing/2014/main" id="{812DF834-F8C2-467D-9D65-ADFE248E82CC}"/>
                  </a:ext>
                </a:extLst>
              </p:cNvPr>
              <p:cNvSpPr txBox="1"/>
              <p:nvPr/>
            </p:nvSpPr>
            <p:spPr>
              <a:xfrm>
                <a:off x="7397990" y="2496339"/>
                <a:ext cx="4905671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2400" dirty="0"/>
                  <a:t>em que o </a:t>
                </a:r>
                <a:r>
                  <a:rPr lang="pt-BR" sz="2400" b="1" dirty="0"/>
                  <a:t>j-</a:t>
                </a:r>
                <a:r>
                  <a:rPr lang="pt-BR" sz="2400" b="1" dirty="0" err="1"/>
                  <a:t>ésimo</a:t>
                </a:r>
                <a:r>
                  <a:rPr lang="pt-BR" sz="2400" b="1" dirty="0"/>
                  <a:t> </a:t>
                </a:r>
                <a:r>
                  <a:rPr lang="pt-BR" sz="2400" dirty="0"/>
                  <a:t>elemento do vetor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b="1">
                            <a:latin typeface="Cambria Math" panose="02040503050406030204" pitchFamily="18" charset="0"/>
                          </a:rPr>
                          <m:t>𝐠</m:t>
                        </m:r>
                      </m:e>
                      <m:sub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pt-BR" sz="2400" dirty="0"/>
                  <a:t> é dado por </a:t>
                </a:r>
                <a:endParaRPr lang="pt-BR" sz="2400" b="1" dirty="0"/>
              </a:p>
            </p:txBody>
          </p:sp>
        </mc:Choice>
        <mc:Fallback>
          <p:sp>
            <p:nvSpPr>
              <p:cNvPr id="101" name="CaixaDeTexto 100">
                <a:extLst>
                  <a:ext uri="{FF2B5EF4-FFF2-40B4-BE49-F238E27FC236}">
                    <a16:creationId xmlns:a16="http://schemas.microsoft.com/office/drawing/2014/main" id="{812DF834-F8C2-467D-9D65-ADFE248E82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7990" y="2496339"/>
                <a:ext cx="4905671" cy="830997"/>
              </a:xfrm>
              <a:prstGeom prst="rect">
                <a:avLst/>
              </a:prstGeom>
              <a:blipFill>
                <a:blip r:embed="rId10"/>
                <a:stretch>
                  <a:fillRect l="-1990" t="-5882" b="-1617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2" name="CaixaDeTexto 101">
                <a:extLst>
                  <a:ext uri="{FF2B5EF4-FFF2-40B4-BE49-F238E27FC236}">
                    <a16:creationId xmlns:a16="http://schemas.microsoft.com/office/drawing/2014/main" id="{77644015-53A6-4C66-A6AD-FC4928C20693}"/>
                  </a:ext>
                </a:extLst>
              </p:cNvPr>
              <p:cNvSpPr txBox="1"/>
              <p:nvPr/>
            </p:nvSpPr>
            <p:spPr>
              <a:xfrm>
                <a:off x="8355803" y="3622359"/>
                <a:ext cx="2667333" cy="48705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pt-BR" sz="2800" b="0" i="1">
                            <a:latin typeface="Cambria Math" panose="02040503050406030204" pitchFamily="18" charset="0"/>
                          </a:rPr>
                          <m:t>g</m:t>
                        </m:r>
                      </m:e>
                      <m:sub>
                        <m:r>
                          <a:rPr lang="pt-BR" sz="28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pt-BR" sz="28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pt-BR" sz="28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pt-BR" sz="2800" dirty="0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pt-BR" sz="28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pt-BR" sz="2800" b="0" i="0" smtClean="0">
                            <a:latin typeface="Cambria Math" panose="02040503050406030204" pitchFamily="18" charset="0"/>
                          </a:rPr>
                          <m:t>m</m:t>
                        </m:r>
                      </m:sub>
                    </m:sSub>
                  </m:oMath>
                </a14:m>
                <a:r>
                  <a:rPr lang="pt-BR" sz="280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pt-BR" sz="28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pt-BR" sz="2800" b="1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sz="2800" b="1" i="1" smtClean="0">
                                <a:latin typeface="Cambria Math" panose="02040503050406030204" pitchFamily="18" charset="0"/>
                              </a:rPr>
                              <m:t>𝑭</m:t>
                            </m:r>
                          </m:e>
                        </m:acc>
                      </m:e>
                      <m:sub>
                        <m:r>
                          <a:rPr lang="pt-BR" sz="2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pt-BR" sz="28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lang="pt-BR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800" b="1">
                            <a:latin typeface="Cambria Math" panose="02040503050406030204" pitchFamily="18" charset="0"/>
                          </a:rPr>
                          <m:t>𝐌</m:t>
                        </m:r>
                      </m:e>
                      <m:sub>
                        <m:r>
                          <a:rPr lang="pt-BR" sz="2800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pt-BR" sz="2800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pt-BR" sz="2800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pt-BR" sz="2800" b="1" i="0" smtClean="0">
                            <a:latin typeface="Cambria Math" panose="02040503050406030204" pitchFamily="18" charset="0"/>
                          </a:rPr>
                          <m:t>𝐦</m:t>
                        </m:r>
                      </m:e>
                    </m:acc>
                  </m:oMath>
                </a14:m>
                <a:endParaRPr lang="pt-BR" sz="2800" b="1" dirty="0"/>
              </a:p>
            </p:txBody>
          </p:sp>
        </mc:Choice>
        <mc:Fallback>
          <p:sp>
            <p:nvSpPr>
              <p:cNvPr id="102" name="CaixaDeTexto 101">
                <a:extLst>
                  <a:ext uri="{FF2B5EF4-FFF2-40B4-BE49-F238E27FC236}">
                    <a16:creationId xmlns:a16="http://schemas.microsoft.com/office/drawing/2014/main" id="{77644015-53A6-4C66-A6AD-FC4928C206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5803" y="3622359"/>
                <a:ext cx="2667333" cy="487056"/>
              </a:xfrm>
              <a:prstGeom prst="rect">
                <a:avLst/>
              </a:prstGeom>
              <a:blipFill>
                <a:blip r:embed="rId11"/>
                <a:stretch>
                  <a:fillRect t="-16250" b="-3875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3" name="CaixaDeTexto 102">
                <a:extLst>
                  <a:ext uri="{FF2B5EF4-FFF2-40B4-BE49-F238E27FC236}">
                    <a16:creationId xmlns:a16="http://schemas.microsoft.com/office/drawing/2014/main" id="{D5CF32B2-3727-4E3B-A535-F8397DD7D086}"/>
                  </a:ext>
                </a:extLst>
              </p:cNvPr>
              <p:cNvSpPr txBox="1"/>
              <p:nvPr/>
            </p:nvSpPr>
            <p:spPr>
              <a:xfrm>
                <a:off x="5232900" y="4667982"/>
                <a:ext cx="2114461" cy="156517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pt-BR" sz="32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𝐩</m:t>
                    </m:r>
                    <m:r>
                      <a:rPr lang="pt-BR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pt-BR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pt-BR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pt-BR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BR" sz="3200">
                                      <a:latin typeface="Cambria Math" panose="02040503050406030204" pitchFamily="18" charset="0"/>
                                    </a:rPr>
                                    <m:t>p</m:t>
                                  </m:r>
                                </m:e>
                                <m:sup>
                                  <m:r>
                                    <a:rPr lang="pt-BR" sz="32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r>
                                <a:rPr lang="pt-B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lang="pt-BR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BR" sz="3200" b="0" i="0" smtClean="0">
                                      <a:latin typeface="Cambria Math" panose="02040503050406030204" pitchFamily="18" charset="0"/>
                                    </a:rPr>
                                    <m:t>p</m:t>
                                  </m:r>
                                </m:e>
                                <m:sup>
                                  <m:r>
                                    <a:rPr lang="pt-BR" sz="3200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sup>
                              </m:sSup>
                            </m:e>
                          </m:mr>
                        </m:m>
                      </m:e>
                    </m:d>
                  </m:oMath>
                </a14:m>
                <a:r>
                  <a:rPr lang="pt-BR" sz="4000" dirty="0">
                    <a:solidFill>
                      <a:schemeClr val="tx1"/>
                    </a:solidFill>
                  </a:rPr>
                  <a:t>          </a:t>
                </a:r>
                <a:endParaRPr lang="pt-BR" sz="4000" dirty="0"/>
              </a:p>
            </p:txBody>
          </p:sp>
        </mc:Choice>
        <mc:Fallback>
          <p:sp>
            <p:nvSpPr>
              <p:cNvPr id="103" name="CaixaDeTexto 102">
                <a:extLst>
                  <a:ext uri="{FF2B5EF4-FFF2-40B4-BE49-F238E27FC236}">
                    <a16:creationId xmlns:a16="http://schemas.microsoft.com/office/drawing/2014/main" id="{D5CF32B2-3727-4E3B-A535-F8397DD7D0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2900" y="4667982"/>
                <a:ext cx="2114461" cy="156517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7102285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3" name="Conector de Seta Reta 62">
            <a:extLst>
              <a:ext uri="{FF2B5EF4-FFF2-40B4-BE49-F238E27FC236}">
                <a16:creationId xmlns:a16="http://schemas.microsoft.com/office/drawing/2014/main" id="{58C36857-4B43-4DB2-8D22-1DA0B254EFE4}"/>
              </a:ext>
            </a:extLst>
          </p:cNvPr>
          <p:cNvCxnSpPr/>
          <p:nvPr/>
        </p:nvCxnSpPr>
        <p:spPr>
          <a:xfrm>
            <a:off x="657071" y="2488966"/>
            <a:ext cx="0" cy="2514087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ector de Seta Reta 63">
            <a:extLst>
              <a:ext uri="{FF2B5EF4-FFF2-40B4-BE49-F238E27FC236}">
                <a16:creationId xmlns:a16="http://schemas.microsoft.com/office/drawing/2014/main" id="{D83B72C8-460A-4A3E-BE01-55CE21073A08}"/>
              </a:ext>
            </a:extLst>
          </p:cNvPr>
          <p:cNvCxnSpPr>
            <a:cxnSpLocks/>
          </p:cNvCxnSpPr>
          <p:nvPr/>
        </p:nvCxnSpPr>
        <p:spPr>
          <a:xfrm>
            <a:off x="657071" y="2488966"/>
            <a:ext cx="3314325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ector de Seta Reta 64">
            <a:extLst>
              <a:ext uri="{FF2B5EF4-FFF2-40B4-BE49-F238E27FC236}">
                <a16:creationId xmlns:a16="http://schemas.microsoft.com/office/drawing/2014/main" id="{439678E2-3CB1-4B46-9328-E7F53104CD5A}"/>
              </a:ext>
            </a:extLst>
          </p:cNvPr>
          <p:cNvCxnSpPr>
            <a:cxnSpLocks/>
          </p:cNvCxnSpPr>
          <p:nvPr/>
        </p:nvCxnSpPr>
        <p:spPr>
          <a:xfrm flipV="1">
            <a:off x="657069" y="897496"/>
            <a:ext cx="1808927" cy="159147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CaixaDeTexto 65">
            <a:extLst>
              <a:ext uri="{FF2B5EF4-FFF2-40B4-BE49-F238E27FC236}">
                <a16:creationId xmlns:a16="http://schemas.microsoft.com/office/drawing/2014/main" id="{4C62B418-D991-460A-8375-0EEA13119B15}"/>
              </a:ext>
            </a:extLst>
          </p:cNvPr>
          <p:cNvSpPr txBox="1"/>
          <p:nvPr/>
        </p:nvSpPr>
        <p:spPr>
          <a:xfrm>
            <a:off x="2022497" y="541394"/>
            <a:ext cx="317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/>
              <a:t>x</a:t>
            </a:r>
          </a:p>
        </p:txBody>
      </p:sp>
      <p:sp>
        <p:nvSpPr>
          <p:cNvPr id="67" name="CaixaDeTexto 66">
            <a:extLst>
              <a:ext uri="{FF2B5EF4-FFF2-40B4-BE49-F238E27FC236}">
                <a16:creationId xmlns:a16="http://schemas.microsoft.com/office/drawing/2014/main" id="{82C0973E-A406-4F1B-8D07-F4E8AFEA4ED6}"/>
              </a:ext>
            </a:extLst>
          </p:cNvPr>
          <p:cNvSpPr txBox="1"/>
          <p:nvPr/>
        </p:nvSpPr>
        <p:spPr>
          <a:xfrm>
            <a:off x="3775876" y="2488549"/>
            <a:ext cx="3241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/>
              <a:t>y</a:t>
            </a:r>
          </a:p>
        </p:txBody>
      </p:sp>
      <p:sp>
        <p:nvSpPr>
          <p:cNvPr id="68" name="CaixaDeTexto 67">
            <a:extLst>
              <a:ext uri="{FF2B5EF4-FFF2-40B4-BE49-F238E27FC236}">
                <a16:creationId xmlns:a16="http://schemas.microsoft.com/office/drawing/2014/main" id="{990A4754-B0A2-450E-AC2B-1654DBCF6BBA}"/>
              </a:ext>
            </a:extLst>
          </p:cNvPr>
          <p:cNvSpPr txBox="1"/>
          <p:nvPr/>
        </p:nvSpPr>
        <p:spPr>
          <a:xfrm>
            <a:off x="336496" y="4772220"/>
            <a:ext cx="3064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/>
              <a:t>z</a:t>
            </a:r>
          </a:p>
        </p:txBody>
      </p:sp>
      <p:sp>
        <p:nvSpPr>
          <p:cNvPr id="69" name="Elipse 68">
            <a:extLst>
              <a:ext uri="{FF2B5EF4-FFF2-40B4-BE49-F238E27FC236}">
                <a16:creationId xmlns:a16="http://schemas.microsoft.com/office/drawing/2014/main" id="{89D2923F-A4FF-4487-99EA-A6E94FA22CAE}"/>
              </a:ext>
            </a:extLst>
          </p:cNvPr>
          <p:cNvSpPr/>
          <p:nvPr/>
        </p:nvSpPr>
        <p:spPr>
          <a:xfrm>
            <a:off x="2315336" y="1748052"/>
            <a:ext cx="150660" cy="1142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1" name="Elipse 70">
            <a:extLst>
              <a:ext uri="{FF2B5EF4-FFF2-40B4-BE49-F238E27FC236}">
                <a16:creationId xmlns:a16="http://schemas.microsoft.com/office/drawing/2014/main" id="{B5A92F0B-B689-4F31-B623-CD486D1873D3}"/>
              </a:ext>
            </a:extLst>
          </p:cNvPr>
          <p:cNvSpPr/>
          <p:nvPr/>
        </p:nvSpPr>
        <p:spPr>
          <a:xfrm>
            <a:off x="1561532" y="2059844"/>
            <a:ext cx="150660" cy="1142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2" name="Elipse 71">
            <a:extLst>
              <a:ext uri="{FF2B5EF4-FFF2-40B4-BE49-F238E27FC236}">
                <a16:creationId xmlns:a16="http://schemas.microsoft.com/office/drawing/2014/main" id="{2730B38C-67C7-482C-BCC6-369DF28575EF}"/>
              </a:ext>
            </a:extLst>
          </p:cNvPr>
          <p:cNvSpPr/>
          <p:nvPr/>
        </p:nvSpPr>
        <p:spPr>
          <a:xfrm>
            <a:off x="1871837" y="1693231"/>
            <a:ext cx="150660" cy="1142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3" name="Elipse 72">
            <a:extLst>
              <a:ext uri="{FF2B5EF4-FFF2-40B4-BE49-F238E27FC236}">
                <a16:creationId xmlns:a16="http://schemas.microsoft.com/office/drawing/2014/main" id="{F6D15744-DDD8-4185-B7FA-BFD3778AD1A3}"/>
              </a:ext>
            </a:extLst>
          </p:cNvPr>
          <p:cNvSpPr/>
          <p:nvPr/>
        </p:nvSpPr>
        <p:spPr>
          <a:xfrm>
            <a:off x="2141142" y="2087722"/>
            <a:ext cx="150660" cy="1142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4" name="Elipse 73">
            <a:extLst>
              <a:ext uri="{FF2B5EF4-FFF2-40B4-BE49-F238E27FC236}">
                <a16:creationId xmlns:a16="http://schemas.microsoft.com/office/drawing/2014/main" id="{B47B896B-9EEB-42C3-BE9E-FD222875A731}"/>
              </a:ext>
            </a:extLst>
          </p:cNvPr>
          <p:cNvSpPr/>
          <p:nvPr/>
        </p:nvSpPr>
        <p:spPr>
          <a:xfrm>
            <a:off x="2163573" y="1372428"/>
            <a:ext cx="150660" cy="1142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5" name="Elipse 74">
            <a:extLst>
              <a:ext uri="{FF2B5EF4-FFF2-40B4-BE49-F238E27FC236}">
                <a16:creationId xmlns:a16="http://schemas.microsoft.com/office/drawing/2014/main" id="{646BCA84-6FA3-42F1-A058-5070B194FAF4}"/>
              </a:ext>
            </a:extLst>
          </p:cNvPr>
          <p:cNvSpPr/>
          <p:nvPr/>
        </p:nvSpPr>
        <p:spPr>
          <a:xfrm>
            <a:off x="2615192" y="1381068"/>
            <a:ext cx="150660" cy="1142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6" name="Elipse 75">
            <a:extLst>
              <a:ext uri="{FF2B5EF4-FFF2-40B4-BE49-F238E27FC236}">
                <a16:creationId xmlns:a16="http://schemas.microsoft.com/office/drawing/2014/main" id="{BA85013D-E3A4-438F-9809-75855DA114C4}"/>
              </a:ext>
            </a:extLst>
          </p:cNvPr>
          <p:cNvSpPr/>
          <p:nvPr/>
        </p:nvSpPr>
        <p:spPr>
          <a:xfrm>
            <a:off x="2722323" y="2096189"/>
            <a:ext cx="150660" cy="1142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7" name="Elipse 76">
            <a:extLst>
              <a:ext uri="{FF2B5EF4-FFF2-40B4-BE49-F238E27FC236}">
                <a16:creationId xmlns:a16="http://schemas.microsoft.com/office/drawing/2014/main" id="{6E96DCCE-91ED-4913-B19A-36ACA6DF12CD}"/>
              </a:ext>
            </a:extLst>
          </p:cNvPr>
          <p:cNvSpPr/>
          <p:nvPr/>
        </p:nvSpPr>
        <p:spPr>
          <a:xfrm>
            <a:off x="2915049" y="1623230"/>
            <a:ext cx="150660" cy="1142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8" name="Elipse 77">
            <a:extLst>
              <a:ext uri="{FF2B5EF4-FFF2-40B4-BE49-F238E27FC236}">
                <a16:creationId xmlns:a16="http://schemas.microsoft.com/office/drawing/2014/main" id="{AF8E0A1F-6FD1-4CF2-90D8-9F466115C67F}"/>
              </a:ext>
            </a:extLst>
          </p:cNvPr>
          <p:cNvSpPr/>
          <p:nvPr/>
        </p:nvSpPr>
        <p:spPr>
          <a:xfrm>
            <a:off x="2689791" y="1029954"/>
            <a:ext cx="150660" cy="1142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9" name="Elipse 78">
            <a:extLst>
              <a:ext uri="{FF2B5EF4-FFF2-40B4-BE49-F238E27FC236}">
                <a16:creationId xmlns:a16="http://schemas.microsoft.com/office/drawing/2014/main" id="{8BB9EA8C-24EC-4D50-ACE9-C04A6B316A6B}"/>
              </a:ext>
            </a:extLst>
          </p:cNvPr>
          <p:cNvSpPr/>
          <p:nvPr/>
        </p:nvSpPr>
        <p:spPr>
          <a:xfrm>
            <a:off x="3336857" y="2038033"/>
            <a:ext cx="150660" cy="1142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0" name="Elipse 79">
            <a:extLst>
              <a:ext uri="{FF2B5EF4-FFF2-40B4-BE49-F238E27FC236}">
                <a16:creationId xmlns:a16="http://schemas.microsoft.com/office/drawing/2014/main" id="{73C07961-CE5A-47EC-A748-ECD1F7D368A8}"/>
              </a:ext>
            </a:extLst>
          </p:cNvPr>
          <p:cNvSpPr/>
          <p:nvPr/>
        </p:nvSpPr>
        <p:spPr>
          <a:xfrm>
            <a:off x="3604333" y="1338152"/>
            <a:ext cx="150660" cy="1142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1" name="Elipse 80">
            <a:extLst>
              <a:ext uri="{FF2B5EF4-FFF2-40B4-BE49-F238E27FC236}">
                <a16:creationId xmlns:a16="http://schemas.microsoft.com/office/drawing/2014/main" id="{71D39919-1BCB-462C-8A87-E724601EB67A}"/>
              </a:ext>
            </a:extLst>
          </p:cNvPr>
          <p:cNvSpPr/>
          <p:nvPr/>
        </p:nvSpPr>
        <p:spPr>
          <a:xfrm>
            <a:off x="3451134" y="1718379"/>
            <a:ext cx="150660" cy="1142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3" name="CaixaDeTexto 82">
            <a:extLst>
              <a:ext uri="{FF2B5EF4-FFF2-40B4-BE49-F238E27FC236}">
                <a16:creationId xmlns:a16="http://schemas.microsoft.com/office/drawing/2014/main" id="{12AA44C5-F197-444C-A87E-CB0B64D3053B}"/>
              </a:ext>
            </a:extLst>
          </p:cNvPr>
          <p:cNvSpPr txBox="1"/>
          <p:nvPr/>
        </p:nvSpPr>
        <p:spPr>
          <a:xfrm>
            <a:off x="414009" y="65545"/>
            <a:ext cx="29228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Camada equivalente</a:t>
            </a:r>
          </a:p>
        </p:txBody>
      </p:sp>
      <p:sp>
        <p:nvSpPr>
          <p:cNvPr id="84" name="Paralelogramo 83">
            <a:extLst>
              <a:ext uri="{FF2B5EF4-FFF2-40B4-BE49-F238E27FC236}">
                <a16:creationId xmlns:a16="http://schemas.microsoft.com/office/drawing/2014/main" id="{AEB74AE8-A37C-48CD-9A43-8752FEC788F0}"/>
              </a:ext>
            </a:extLst>
          </p:cNvPr>
          <p:cNvSpPr/>
          <p:nvPr/>
        </p:nvSpPr>
        <p:spPr>
          <a:xfrm>
            <a:off x="671154" y="3063418"/>
            <a:ext cx="3630722" cy="1235814"/>
          </a:xfrm>
          <a:prstGeom prst="parallelogram">
            <a:avLst>
              <a:gd name="adj" fmla="val 108464"/>
            </a:avLst>
          </a:prstGeom>
          <a:solidFill>
            <a:schemeClr val="accent1">
              <a:lumMod val="60000"/>
              <a:lumOff val="40000"/>
              <a:alpha val="53000"/>
            </a:schemeClr>
          </a:solidFill>
          <a:ln>
            <a:solidFill>
              <a:schemeClr val="tx1">
                <a:alpha val="6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8" name="Elipse 87">
            <a:extLst>
              <a:ext uri="{FF2B5EF4-FFF2-40B4-BE49-F238E27FC236}">
                <a16:creationId xmlns:a16="http://schemas.microsoft.com/office/drawing/2014/main" id="{5AEF0834-2F0F-46C3-951C-D1A825E2A477}"/>
              </a:ext>
            </a:extLst>
          </p:cNvPr>
          <p:cNvSpPr/>
          <p:nvPr/>
        </p:nvSpPr>
        <p:spPr>
          <a:xfrm>
            <a:off x="1731327" y="3333417"/>
            <a:ext cx="216406" cy="2284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9" name="Elipse 88">
            <a:extLst>
              <a:ext uri="{FF2B5EF4-FFF2-40B4-BE49-F238E27FC236}">
                <a16:creationId xmlns:a16="http://schemas.microsoft.com/office/drawing/2014/main" id="{00CBEBCB-22C8-472D-B677-61EAF08D14EB}"/>
              </a:ext>
            </a:extLst>
          </p:cNvPr>
          <p:cNvSpPr/>
          <p:nvPr/>
        </p:nvSpPr>
        <p:spPr>
          <a:xfrm>
            <a:off x="1505672" y="3554840"/>
            <a:ext cx="216406" cy="2284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0" name="Elipse 89">
            <a:extLst>
              <a:ext uri="{FF2B5EF4-FFF2-40B4-BE49-F238E27FC236}">
                <a16:creationId xmlns:a16="http://schemas.microsoft.com/office/drawing/2014/main" id="{0706C68E-9B52-4703-AF01-B83E850F8AAF}"/>
              </a:ext>
            </a:extLst>
          </p:cNvPr>
          <p:cNvSpPr/>
          <p:nvPr/>
        </p:nvSpPr>
        <p:spPr>
          <a:xfrm>
            <a:off x="1280017" y="3783310"/>
            <a:ext cx="216406" cy="2284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1" name="Elipse 90">
            <a:extLst>
              <a:ext uri="{FF2B5EF4-FFF2-40B4-BE49-F238E27FC236}">
                <a16:creationId xmlns:a16="http://schemas.microsoft.com/office/drawing/2014/main" id="{57081060-8867-40EC-9E40-4ECF4240EFF5}"/>
              </a:ext>
            </a:extLst>
          </p:cNvPr>
          <p:cNvSpPr/>
          <p:nvPr/>
        </p:nvSpPr>
        <p:spPr>
          <a:xfrm>
            <a:off x="1045735" y="4011780"/>
            <a:ext cx="216406" cy="2284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3" name="Elipse 92">
            <a:extLst>
              <a:ext uri="{FF2B5EF4-FFF2-40B4-BE49-F238E27FC236}">
                <a16:creationId xmlns:a16="http://schemas.microsoft.com/office/drawing/2014/main" id="{986F23B7-DEC0-4530-A13B-5FBC30AFD7A6}"/>
              </a:ext>
            </a:extLst>
          </p:cNvPr>
          <p:cNvSpPr/>
          <p:nvPr/>
        </p:nvSpPr>
        <p:spPr>
          <a:xfrm>
            <a:off x="1962266" y="3104947"/>
            <a:ext cx="216406" cy="2284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4" name="Elipse 93">
            <a:extLst>
              <a:ext uri="{FF2B5EF4-FFF2-40B4-BE49-F238E27FC236}">
                <a16:creationId xmlns:a16="http://schemas.microsoft.com/office/drawing/2014/main" id="{1918BEDB-8CFC-4BCF-B55E-CF93A9F865E4}"/>
              </a:ext>
            </a:extLst>
          </p:cNvPr>
          <p:cNvSpPr/>
          <p:nvPr/>
        </p:nvSpPr>
        <p:spPr>
          <a:xfrm>
            <a:off x="2239459" y="3343740"/>
            <a:ext cx="216406" cy="2284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5" name="Elipse 94">
            <a:extLst>
              <a:ext uri="{FF2B5EF4-FFF2-40B4-BE49-F238E27FC236}">
                <a16:creationId xmlns:a16="http://schemas.microsoft.com/office/drawing/2014/main" id="{03F9FEFF-D06A-4B48-B83E-FB54F878FF4A}"/>
              </a:ext>
            </a:extLst>
          </p:cNvPr>
          <p:cNvSpPr/>
          <p:nvPr/>
        </p:nvSpPr>
        <p:spPr>
          <a:xfrm>
            <a:off x="2013804" y="3565163"/>
            <a:ext cx="216406" cy="2284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6" name="Elipse 95">
            <a:extLst>
              <a:ext uri="{FF2B5EF4-FFF2-40B4-BE49-F238E27FC236}">
                <a16:creationId xmlns:a16="http://schemas.microsoft.com/office/drawing/2014/main" id="{45A93D4A-D665-4AC7-80C8-E49D4A242A49}"/>
              </a:ext>
            </a:extLst>
          </p:cNvPr>
          <p:cNvSpPr/>
          <p:nvPr/>
        </p:nvSpPr>
        <p:spPr>
          <a:xfrm>
            <a:off x="1788149" y="3793633"/>
            <a:ext cx="216406" cy="2284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7" name="Elipse 96">
            <a:extLst>
              <a:ext uri="{FF2B5EF4-FFF2-40B4-BE49-F238E27FC236}">
                <a16:creationId xmlns:a16="http://schemas.microsoft.com/office/drawing/2014/main" id="{DF84E13A-523F-4D21-8601-2630EA476BFB}"/>
              </a:ext>
            </a:extLst>
          </p:cNvPr>
          <p:cNvSpPr/>
          <p:nvPr/>
        </p:nvSpPr>
        <p:spPr>
          <a:xfrm>
            <a:off x="1553867" y="4022103"/>
            <a:ext cx="216406" cy="2284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8" name="Elipse 97">
            <a:extLst>
              <a:ext uri="{FF2B5EF4-FFF2-40B4-BE49-F238E27FC236}">
                <a16:creationId xmlns:a16="http://schemas.microsoft.com/office/drawing/2014/main" id="{42BA8C8B-3167-4587-AA28-3BC44293FAA6}"/>
              </a:ext>
            </a:extLst>
          </p:cNvPr>
          <p:cNvSpPr/>
          <p:nvPr/>
        </p:nvSpPr>
        <p:spPr>
          <a:xfrm>
            <a:off x="2470398" y="3115270"/>
            <a:ext cx="216406" cy="2284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4" name="Elipse 113">
            <a:extLst>
              <a:ext uri="{FF2B5EF4-FFF2-40B4-BE49-F238E27FC236}">
                <a16:creationId xmlns:a16="http://schemas.microsoft.com/office/drawing/2014/main" id="{20F5702A-7718-447F-8593-84928CBD5338}"/>
              </a:ext>
            </a:extLst>
          </p:cNvPr>
          <p:cNvSpPr/>
          <p:nvPr/>
        </p:nvSpPr>
        <p:spPr>
          <a:xfrm>
            <a:off x="2773624" y="3343740"/>
            <a:ext cx="216406" cy="2284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5" name="Elipse 114">
            <a:extLst>
              <a:ext uri="{FF2B5EF4-FFF2-40B4-BE49-F238E27FC236}">
                <a16:creationId xmlns:a16="http://schemas.microsoft.com/office/drawing/2014/main" id="{47C60678-9C4A-4FFC-AB4D-491C10A0DB48}"/>
              </a:ext>
            </a:extLst>
          </p:cNvPr>
          <p:cNvSpPr/>
          <p:nvPr/>
        </p:nvSpPr>
        <p:spPr>
          <a:xfrm>
            <a:off x="2547969" y="3565163"/>
            <a:ext cx="216406" cy="2284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6" name="Elipse 115">
            <a:extLst>
              <a:ext uri="{FF2B5EF4-FFF2-40B4-BE49-F238E27FC236}">
                <a16:creationId xmlns:a16="http://schemas.microsoft.com/office/drawing/2014/main" id="{50562605-D48B-4B0D-A911-0E229C16E9C9}"/>
              </a:ext>
            </a:extLst>
          </p:cNvPr>
          <p:cNvSpPr/>
          <p:nvPr/>
        </p:nvSpPr>
        <p:spPr>
          <a:xfrm>
            <a:off x="2322314" y="3793633"/>
            <a:ext cx="216406" cy="2284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7" name="Elipse 116">
            <a:extLst>
              <a:ext uri="{FF2B5EF4-FFF2-40B4-BE49-F238E27FC236}">
                <a16:creationId xmlns:a16="http://schemas.microsoft.com/office/drawing/2014/main" id="{23F821F7-788F-44B9-A6D2-DC6930FBB00B}"/>
              </a:ext>
            </a:extLst>
          </p:cNvPr>
          <p:cNvSpPr/>
          <p:nvPr/>
        </p:nvSpPr>
        <p:spPr>
          <a:xfrm>
            <a:off x="2088032" y="4022103"/>
            <a:ext cx="216406" cy="2284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8" name="Elipse 117">
            <a:extLst>
              <a:ext uri="{FF2B5EF4-FFF2-40B4-BE49-F238E27FC236}">
                <a16:creationId xmlns:a16="http://schemas.microsoft.com/office/drawing/2014/main" id="{2582B14D-65BA-447A-828D-07E939764D0F}"/>
              </a:ext>
            </a:extLst>
          </p:cNvPr>
          <p:cNvSpPr/>
          <p:nvPr/>
        </p:nvSpPr>
        <p:spPr>
          <a:xfrm>
            <a:off x="3004563" y="3115270"/>
            <a:ext cx="216406" cy="2284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9" name="Elipse 118">
            <a:extLst>
              <a:ext uri="{FF2B5EF4-FFF2-40B4-BE49-F238E27FC236}">
                <a16:creationId xmlns:a16="http://schemas.microsoft.com/office/drawing/2014/main" id="{8134FD8B-162C-4E67-99A5-FE2E62A4219D}"/>
              </a:ext>
            </a:extLst>
          </p:cNvPr>
          <p:cNvSpPr/>
          <p:nvPr/>
        </p:nvSpPr>
        <p:spPr>
          <a:xfrm>
            <a:off x="3307789" y="3343740"/>
            <a:ext cx="216406" cy="2284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0" name="Elipse 119">
            <a:extLst>
              <a:ext uri="{FF2B5EF4-FFF2-40B4-BE49-F238E27FC236}">
                <a16:creationId xmlns:a16="http://schemas.microsoft.com/office/drawing/2014/main" id="{FB905121-F7C8-410E-A426-DE9AAB1BA2DB}"/>
              </a:ext>
            </a:extLst>
          </p:cNvPr>
          <p:cNvSpPr/>
          <p:nvPr/>
        </p:nvSpPr>
        <p:spPr>
          <a:xfrm>
            <a:off x="3082134" y="3565163"/>
            <a:ext cx="216406" cy="2284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1" name="Elipse 120">
            <a:extLst>
              <a:ext uri="{FF2B5EF4-FFF2-40B4-BE49-F238E27FC236}">
                <a16:creationId xmlns:a16="http://schemas.microsoft.com/office/drawing/2014/main" id="{BC0E6AF3-AEE2-4B0D-A621-16162B638DE8}"/>
              </a:ext>
            </a:extLst>
          </p:cNvPr>
          <p:cNvSpPr/>
          <p:nvPr/>
        </p:nvSpPr>
        <p:spPr>
          <a:xfrm>
            <a:off x="2856479" y="3793633"/>
            <a:ext cx="216406" cy="2284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2" name="Elipse 121">
            <a:extLst>
              <a:ext uri="{FF2B5EF4-FFF2-40B4-BE49-F238E27FC236}">
                <a16:creationId xmlns:a16="http://schemas.microsoft.com/office/drawing/2014/main" id="{89AA6D97-4810-4DFA-AF12-7D00C080F0D8}"/>
              </a:ext>
            </a:extLst>
          </p:cNvPr>
          <p:cNvSpPr/>
          <p:nvPr/>
        </p:nvSpPr>
        <p:spPr>
          <a:xfrm>
            <a:off x="2622197" y="4022103"/>
            <a:ext cx="216406" cy="2284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3" name="Elipse 122">
            <a:extLst>
              <a:ext uri="{FF2B5EF4-FFF2-40B4-BE49-F238E27FC236}">
                <a16:creationId xmlns:a16="http://schemas.microsoft.com/office/drawing/2014/main" id="{E157BBB5-7AAE-4270-B245-5441787A124D}"/>
              </a:ext>
            </a:extLst>
          </p:cNvPr>
          <p:cNvSpPr/>
          <p:nvPr/>
        </p:nvSpPr>
        <p:spPr>
          <a:xfrm>
            <a:off x="3538728" y="3115270"/>
            <a:ext cx="216406" cy="2284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4" name="CaixaDeTexto 123">
                <a:extLst>
                  <a:ext uri="{FF2B5EF4-FFF2-40B4-BE49-F238E27FC236}">
                    <a16:creationId xmlns:a16="http://schemas.microsoft.com/office/drawing/2014/main" id="{4B313AB2-3D6E-4121-B0D1-AA094185DC52}"/>
                  </a:ext>
                </a:extLst>
              </p:cNvPr>
              <p:cNvSpPr txBox="1"/>
              <p:nvPr/>
            </p:nvSpPr>
            <p:spPr>
              <a:xfrm>
                <a:off x="107155" y="4025054"/>
                <a:ext cx="38258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pt-BR" sz="2400" dirty="0"/>
              </a:p>
            </p:txBody>
          </p:sp>
        </mc:Choice>
        <mc:Fallback>
          <p:sp>
            <p:nvSpPr>
              <p:cNvPr id="124" name="CaixaDeTexto 123">
                <a:extLst>
                  <a:ext uri="{FF2B5EF4-FFF2-40B4-BE49-F238E27FC236}">
                    <a16:creationId xmlns:a16="http://schemas.microsoft.com/office/drawing/2014/main" id="{4B313AB2-3D6E-4121-B0D1-AA094185DC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155" y="4025054"/>
                <a:ext cx="382588" cy="461665"/>
              </a:xfrm>
              <a:prstGeom prst="rect">
                <a:avLst/>
              </a:prstGeom>
              <a:blipFill>
                <a:blip r:embed="rId2"/>
                <a:stretch>
                  <a:fillRect r="-645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5" name="Conector reto 124">
            <a:extLst>
              <a:ext uri="{FF2B5EF4-FFF2-40B4-BE49-F238E27FC236}">
                <a16:creationId xmlns:a16="http://schemas.microsoft.com/office/drawing/2014/main" id="{5533E8C5-3C9C-4ECA-8A69-1AE90BEB0BED}"/>
              </a:ext>
            </a:extLst>
          </p:cNvPr>
          <p:cNvCxnSpPr>
            <a:cxnSpLocks/>
          </p:cNvCxnSpPr>
          <p:nvPr/>
        </p:nvCxnSpPr>
        <p:spPr>
          <a:xfrm flipV="1">
            <a:off x="547726" y="4294008"/>
            <a:ext cx="241909" cy="236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6" name="CaixaDeTexto 45">
                <a:extLst>
                  <a:ext uri="{FF2B5EF4-FFF2-40B4-BE49-F238E27FC236}">
                    <a16:creationId xmlns:a16="http://schemas.microsoft.com/office/drawing/2014/main" id="{1BF19B35-4A1F-4344-9B58-D0DB4930E33F}"/>
                  </a:ext>
                </a:extLst>
              </p:cNvPr>
              <p:cNvSpPr txBox="1"/>
              <p:nvPr/>
            </p:nvSpPr>
            <p:spPr>
              <a:xfrm>
                <a:off x="1520898" y="4206239"/>
                <a:ext cx="382588" cy="4914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pt-BR" sz="2400" b="0" i="0" smtClean="0">
                              <a:latin typeface="Cambria Math" panose="02040503050406030204" pitchFamily="18" charset="0"/>
                            </a:rPr>
                            <m:t>p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pt-BR" sz="2400" dirty="0"/>
              </a:p>
            </p:txBody>
          </p:sp>
        </mc:Choice>
        <mc:Fallback>
          <p:sp>
            <p:nvSpPr>
              <p:cNvPr id="46" name="CaixaDeTexto 45">
                <a:extLst>
                  <a:ext uri="{FF2B5EF4-FFF2-40B4-BE49-F238E27FC236}">
                    <a16:creationId xmlns:a16="http://schemas.microsoft.com/office/drawing/2014/main" id="{1BF19B35-4A1F-4344-9B58-D0DB4930E3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0898" y="4206239"/>
                <a:ext cx="382588" cy="491417"/>
              </a:xfrm>
              <a:prstGeom prst="rect">
                <a:avLst/>
              </a:prstGeom>
              <a:blipFill>
                <a:blip r:embed="rId3"/>
                <a:stretch>
                  <a:fillRect l="-4762" r="-22222" b="-987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CaixaDeTexto 46">
            <a:extLst>
              <a:ext uri="{FF2B5EF4-FFF2-40B4-BE49-F238E27FC236}">
                <a16:creationId xmlns:a16="http://schemas.microsoft.com/office/drawing/2014/main" id="{D3B241EE-A1CD-4CBC-8B6A-13C3638AB920}"/>
              </a:ext>
            </a:extLst>
          </p:cNvPr>
          <p:cNvSpPr txBox="1"/>
          <p:nvPr/>
        </p:nvSpPr>
        <p:spPr>
          <a:xfrm>
            <a:off x="1045735" y="4709372"/>
            <a:ext cx="47076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O </a:t>
            </a:r>
            <a:r>
              <a:rPr lang="pt-BR" sz="2400" b="1" dirty="0"/>
              <a:t>momento magnético </a:t>
            </a:r>
            <a:r>
              <a:rPr lang="pt-BR" sz="2400" dirty="0"/>
              <a:t>do j-</a:t>
            </a:r>
            <a:r>
              <a:rPr lang="pt-BR" sz="2400" dirty="0" err="1"/>
              <a:t>ésimo</a:t>
            </a:r>
            <a:r>
              <a:rPr lang="pt-BR" sz="2400" dirty="0"/>
              <a:t> dipolo, j= 1,...,M.</a:t>
            </a:r>
          </a:p>
        </p:txBody>
      </p:sp>
      <p:cxnSp>
        <p:nvCxnSpPr>
          <p:cNvPr id="48" name="Conector de Seta Reta 47">
            <a:extLst>
              <a:ext uri="{FF2B5EF4-FFF2-40B4-BE49-F238E27FC236}">
                <a16:creationId xmlns:a16="http://schemas.microsoft.com/office/drawing/2014/main" id="{D0BAC412-14A5-4EA2-9B89-008554A0551B}"/>
              </a:ext>
            </a:extLst>
          </p:cNvPr>
          <p:cNvCxnSpPr>
            <a:cxnSpLocks/>
          </p:cNvCxnSpPr>
          <p:nvPr/>
        </p:nvCxnSpPr>
        <p:spPr>
          <a:xfrm flipV="1">
            <a:off x="3082134" y="3333417"/>
            <a:ext cx="2094777" cy="56333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Elipse 3">
            <a:extLst>
              <a:ext uri="{FF2B5EF4-FFF2-40B4-BE49-F238E27FC236}">
                <a16:creationId xmlns:a16="http://schemas.microsoft.com/office/drawing/2014/main" id="{4E50A628-BD24-41B1-AFFB-ED791BAD2DEE}"/>
              </a:ext>
            </a:extLst>
          </p:cNvPr>
          <p:cNvSpPr/>
          <p:nvPr/>
        </p:nvSpPr>
        <p:spPr>
          <a:xfrm>
            <a:off x="5232900" y="2618865"/>
            <a:ext cx="1041009" cy="1174768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3" name="Arco 52">
            <a:extLst>
              <a:ext uri="{FF2B5EF4-FFF2-40B4-BE49-F238E27FC236}">
                <a16:creationId xmlns:a16="http://schemas.microsoft.com/office/drawing/2014/main" id="{FCFB492E-34E1-4A37-9C17-4C35B1C9F83D}"/>
              </a:ext>
            </a:extLst>
          </p:cNvPr>
          <p:cNvSpPr/>
          <p:nvPr/>
        </p:nvSpPr>
        <p:spPr>
          <a:xfrm>
            <a:off x="5176911" y="2973820"/>
            <a:ext cx="1162862" cy="811934"/>
          </a:xfrm>
          <a:prstGeom prst="arc">
            <a:avLst>
              <a:gd name="adj1" fmla="val 11801659"/>
              <a:gd name="adj2" fmla="val 20562504"/>
            </a:avLst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92E3B244-1D34-408A-91A2-72AEABFF6E4B}"/>
              </a:ext>
            </a:extLst>
          </p:cNvPr>
          <p:cNvCxnSpPr>
            <a:cxnSpLocks/>
          </p:cNvCxnSpPr>
          <p:nvPr/>
        </p:nvCxnSpPr>
        <p:spPr>
          <a:xfrm flipV="1">
            <a:off x="5646308" y="2862823"/>
            <a:ext cx="214192" cy="559478"/>
          </a:xfrm>
          <a:prstGeom prst="straightConnector1">
            <a:avLst/>
          </a:prstGeom>
          <a:ln w="476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Arco 4">
            <a:extLst>
              <a:ext uri="{FF2B5EF4-FFF2-40B4-BE49-F238E27FC236}">
                <a16:creationId xmlns:a16="http://schemas.microsoft.com/office/drawing/2014/main" id="{E6096742-A976-4E8F-841E-5132AA93410A}"/>
              </a:ext>
            </a:extLst>
          </p:cNvPr>
          <p:cNvSpPr/>
          <p:nvPr/>
        </p:nvSpPr>
        <p:spPr>
          <a:xfrm flipV="1">
            <a:off x="5176911" y="2719378"/>
            <a:ext cx="1162862" cy="709621"/>
          </a:xfrm>
          <a:prstGeom prst="arc">
            <a:avLst>
              <a:gd name="adj1" fmla="val 11801659"/>
              <a:gd name="adj2" fmla="val 20562504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8" name="CaixaDeTexto 57">
                <a:extLst>
                  <a:ext uri="{FF2B5EF4-FFF2-40B4-BE49-F238E27FC236}">
                    <a16:creationId xmlns:a16="http://schemas.microsoft.com/office/drawing/2014/main" id="{D1ED27A1-4859-4E9E-BD02-1E995C3465FD}"/>
                  </a:ext>
                </a:extLst>
              </p:cNvPr>
              <p:cNvSpPr txBox="1"/>
              <p:nvPr/>
            </p:nvSpPr>
            <p:spPr>
              <a:xfrm>
                <a:off x="5562110" y="2116961"/>
                <a:ext cx="38258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i="1" smtClean="0"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>
          <p:sp>
            <p:nvSpPr>
              <p:cNvPr id="58" name="CaixaDeTexto 57">
                <a:extLst>
                  <a:ext uri="{FF2B5EF4-FFF2-40B4-BE49-F238E27FC236}">
                    <a16:creationId xmlns:a16="http://schemas.microsoft.com/office/drawing/2014/main" id="{D1ED27A1-4859-4E9E-BD02-1E995C3465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2110" y="2116961"/>
                <a:ext cx="382588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9" name="CaixaDeTexto 58">
                <a:extLst>
                  <a:ext uri="{FF2B5EF4-FFF2-40B4-BE49-F238E27FC236}">
                    <a16:creationId xmlns:a16="http://schemas.microsoft.com/office/drawing/2014/main" id="{72D9CD48-BEB6-4E7E-B7EB-56CBF1CD0946}"/>
                  </a:ext>
                </a:extLst>
              </p:cNvPr>
              <p:cNvSpPr txBox="1"/>
              <p:nvPr/>
            </p:nvSpPr>
            <p:spPr>
              <a:xfrm>
                <a:off x="6196044" y="2937062"/>
                <a:ext cx="77966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1" i="0" smtClean="0">
                          <a:latin typeface="Cambria Math" panose="02040503050406030204" pitchFamily="18" charset="0"/>
                        </a:rPr>
                        <m:t>𝐦</m:t>
                      </m:r>
                    </m:oMath>
                  </m:oMathPara>
                </a14:m>
                <a:endParaRPr lang="pt-BR" sz="2400" b="1" dirty="0"/>
              </a:p>
            </p:txBody>
          </p:sp>
        </mc:Choice>
        <mc:Fallback>
          <p:sp>
            <p:nvSpPr>
              <p:cNvPr id="59" name="CaixaDeTexto 58">
                <a:extLst>
                  <a:ext uri="{FF2B5EF4-FFF2-40B4-BE49-F238E27FC236}">
                    <a16:creationId xmlns:a16="http://schemas.microsoft.com/office/drawing/2014/main" id="{72D9CD48-BEB6-4E7E-B7EB-56CBF1CD09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6044" y="2937062"/>
                <a:ext cx="779660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2" name="CaixaDeTexto 61">
                <a:extLst>
                  <a:ext uri="{FF2B5EF4-FFF2-40B4-BE49-F238E27FC236}">
                    <a16:creationId xmlns:a16="http://schemas.microsoft.com/office/drawing/2014/main" id="{BFDC984B-7984-4733-9D8A-70FF6BE78AA1}"/>
                  </a:ext>
                </a:extLst>
              </p:cNvPr>
              <p:cNvSpPr txBox="1"/>
              <p:nvPr/>
            </p:nvSpPr>
            <p:spPr>
              <a:xfrm>
                <a:off x="2964682" y="1119318"/>
                <a:ext cx="387591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sz="2400" i="1" smtClean="0"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</m:ctrlPr>
                        </m:sSup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 Light" panose="020F0302020204030204" pitchFamily="34" charset="0"/>
                            </a:rPr>
                            <m:t>∆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 Light" panose="020F0302020204030204" pitchFamily="34" charset="0"/>
                            </a:rPr>
                            <m:t>𝑇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pt-BR" sz="2400" b="0" i="0" smtClean="0"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  <m:t>p</m:t>
                          </m:r>
                        </m:sup>
                      </m:sSup>
                    </m:oMath>
                  </m:oMathPara>
                </a14:m>
                <a:endParaRPr lang="pt-BR" sz="2400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>
          <p:sp>
            <p:nvSpPr>
              <p:cNvPr id="62" name="CaixaDeTexto 61">
                <a:extLst>
                  <a:ext uri="{FF2B5EF4-FFF2-40B4-BE49-F238E27FC236}">
                    <a16:creationId xmlns:a16="http://schemas.microsoft.com/office/drawing/2014/main" id="{BFDC984B-7984-4733-9D8A-70FF6BE78A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4682" y="1119318"/>
                <a:ext cx="387591" cy="369332"/>
              </a:xfrm>
              <a:prstGeom prst="rect">
                <a:avLst/>
              </a:prstGeom>
              <a:blipFill>
                <a:blip r:embed="rId6"/>
                <a:stretch>
                  <a:fillRect l="-26563" r="-56250" b="-6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6" name="Conector de Seta Reta 85">
            <a:extLst>
              <a:ext uri="{FF2B5EF4-FFF2-40B4-BE49-F238E27FC236}">
                <a16:creationId xmlns:a16="http://schemas.microsoft.com/office/drawing/2014/main" id="{9FA0B5AA-E784-4533-9B92-94B2AA479BE9}"/>
              </a:ext>
            </a:extLst>
          </p:cNvPr>
          <p:cNvCxnSpPr>
            <a:cxnSpLocks/>
          </p:cNvCxnSpPr>
          <p:nvPr/>
        </p:nvCxnSpPr>
        <p:spPr>
          <a:xfrm flipH="1" flipV="1">
            <a:off x="3853528" y="490355"/>
            <a:ext cx="328788" cy="51891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8460CDF2-48FA-4840-9C97-77E3D0AC0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5CF5-DD80-4FB2-8D05-C9155122F025}" type="slidenum">
              <a:rPr lang="pt-BR" smtClean="0"/>
              <a:t>114</a:t>
            </a:fld>
            <a:endParaRPr lang="pt-BR"/>
          </a:p>
        </p:txBody>
      </p:sp>
      <p:sp>
        <p:nvSpPr>
          <p:cNvPr id="70" name="CaixaDeTexto 69">
            <a:extLst>
              <a:ext uri="{FF2B5EF4-FFF2-40B4-BE49-F238E27FC236}">
                <a16:creationId xmlns:a16="http://schemas.microsoft.com/office/drawing/2014/main" id="{175322DE-58BF-4D8C-B11B-D637A11AB3D0}"/>
              </a:ext>
            </a:extLst>
          </p:cNvPr>
          <p:cNvSpPr txBox="1"/>
          <p:nvPr/>
        </p:nvSpPr>
        <p:spPr>
          <a:xfrm>
            <a:off x="7015160" y="180739"/>
            <a:ext cx="49056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O efeito produzido por esse conjunto de fontes no </a:t>
            </a:r>
            <a:r>
              <a:rPr lang="pt-BR" sz="2400" b="1" dirty="0"/>
              <a:t>i-</a:t>
            </a:r>
            <a:r>
              <a:rPr lang="pt-BR" sz="2400" b="1" dirty="0" err="1"/>
              <a:t>ésimo</a:t>
            </a:r>
            <a:r>
              <a:rPr lang="pt-BR" sz="2400" b="1" dirty="0"/>
              <a:t> ponto de observação</a:t>
            </a:r>
            <a:r>
              <a:rPr lang="pt-BR" sz="2400" dirty="0"/>
              <a:t> é dado por </a:t>
            </a:r>
            <a:endParaRPr lang="pt-BR" sz="24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7" name="CaixaDeTexto 86">
                <a:extLst>
                  <a:ext uri="{FF2B5EF4-FFF2-40B4-BE49-F238E27FC236}">
                    <a16:creationId xmlns:a16="http://schemas.microsoft.com/office/drawing/2014/main" id="{32786263-60CD-4086-81E5-16339778B02C}"/>
                  </a:ext>
                </a:extLst>
              </p:cNvPr>
              <p:cNvSpPr txBox="1"/>
              <p:nvPr/>
            </p:nvSpPr>
            <p:spPr>
              <a:xfrm>
                <a:off x="8084635" y="1675713"/>
                <a:ext cx="226825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∆</m:t>
                        </m:r>
                        <m:r>
                          <a:rPr lang="pt-BR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𝑇</m:t>
                        </m:r>
                      </m:e>
                      <m:sub>
                        <m:r>
                          <a:rPr lang="pt-BR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pt-BR" sz="28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sz="2800" b="1" i="0" smtClean="0">
                            <a:latin typeface="Cambria Math" panose="02040503050406030204" pitchFamily="18" charset="0"/>
                          </a:rPr>
                          <m:t>𝐩</m:t>
                        </m:r>
                      </m:e>
                    </m:d>
                    <m:r>
                      <a:rPr lang="pt-BR" sz="2800" b="0" i="1" smtClean="0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pt-BR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pt-BR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800" b="1" i="0" smtClean="0">
                                <a:latin typeface="Cambria Math" panose="02040503050406030204" pitchFamily="18" charset="0"/>
                              </a:rPr>
                              <m:t>𝐠</m:t>
                            </m:r>
                          </m:e>
                          <m:sub>
                            <m:r>
                              <a:rPr lang="pt-BR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  <m:sup>
                        <m:r>
                          <a:rPr lang="pt-BR" sz="28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pt-BR" sz="2800" b="1" dirty="0"/>
                  <a:t>p</a:t>
                </a:r>
              </a:p>
            </p:txBody>
          </p:sp>
        </mc:Choice>
        <mc:Fallback>
          <p:sp>
            <p:nvSpPr>
              <p:cNvPr id="87" name="CaixaDeTexto 86">
                <a:extLst>
                  <a:ext uri="{FF2B5EF4-FFF2-40B4-BE49-F238E27FC236}">
                    <a16:creationId xmlns:a16="http://schemas.microsoft.com/office/drawing/2014/main" id="{32786263-60CD-4086-81E5-16339778B0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4635" y="1675713"/>
                <a:ext cx="2268250" cy="430887"/>
              </a:xfrm>
              <a:prstGeom prst="rect">
                <a:avLst/>
              </a:prstGeom>
              <a:blipFill>
                <a:blip r:embed="rId7"/>
                <a:stretch>
                  <a:fillRect t="-23944" r="-8602" b="-4929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2" name="CaixaDeTexto 91">
                <a:extLst>
                  <a:ext uri="{FF2B5EF4-FFF2-40B4-BE49-F238E27FC236}">
                    <a16:creationId xmlns:a16="http://schemas.microsoft.com/office/drawing/2014/main" id="{49181DCE-762A-4F50-AF16-C24134350A30}"/>
                  </a:ext>
                </a:extLst>
              </p:cNvPr>
              <p:cNvSpPr txBox="1"/>
              <p:nvPr/>
            </p:nvSpPr>
            <p:spPr>
              <a:xfrm>
                <a:off x="3974713" y="465896"/>
                <a:ext cx="623797" cy="3767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pt-BR" sz="1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1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𝑭</m:t>
                              </m:r>
                            </m:e>
                          </m:acc>
                        </m:e>
                        <m:sub>
                          <m:r>
                            <a:rPr lang="pt-BR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>
          <p:sp>
            <p:nvSpPr>
              <p:cNvPr id="92" name="CaixaDeTexto 91">
                <a:extLst>
                  <a:ext uri="{FF2B5EF4-FFF2-40B4-BE49-F238E27FC236}">
                    <a16:creationId xmlns:a16="http://schemas.microsoft.com/office/drawing/2014/main" id="{49181DCE-762A-4F50-AF16-C24134350A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4713" y="465896"/>
                <a:ext cx="623797" cy="376770"/>
              </a:xfrm>
              <a:prstGeom prst="rect">
                <a:avLst/>
              </a:prstGeom>
              <a:blipFill>
                <a:blip r:embed="rId8"/>
                <a:stretch>
                  <a:fillRect t="-1613" r="-12745" b="-161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9" name="Retângulo 98">
                <a:extLst>
                  <a:ext uri="{FF2B5EF4-FFF2-40B4-BE49-F238E27FC236}">
                    <a16:creationId xmlns:a16="http://schemas.microsoft.com/office/drawing/2014/main" id="{B01307C7-69EC-4619-B73C-DAE38E09CF8E}"/>
                  </a:ext>
                </a:extLst>
              </p:cNvPr>
              <p:cNvSpPr/>
              <p:nvPr/>
            </p:nvSpPr>
            <p:spPr>
              <a:xfrm>
                <a:off x="7446004" y="4400796"/>
                <a:ext cx="4586320" cy="22731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1">
                              <a:latin typeface="Cambria Math" panose="02040503050406030204" pitchFamily="18" charset="0"/>
                            </a:rPr>
                            <m:t>𝐌</m:t>
                          </m:r>
                        </m:e>
                        <m:sub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pt-BR" sz="2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2400" i="1" dirty="0"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pt-B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</m:e>
                                  <m:sub>
                                    <m:r>
                                      <a:rPr lang="pt-B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pt-BR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f>
                                  <m:fPr>
                                    <m:ctrlPr>
                                      <a:rPr lang="pt-BR" sz="24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 Light" panose="020F0302020204030204" pitchFamily="34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24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 Light" panose="020F0302020204030204" pitchFamily="34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pt-BR" sz="24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 Light" panose="020F0302020204030204" pitchFamily="34" charset="0"/>
                                      </a:rPr>
                                      <m:t>𝑟</m:t>
                                    </m:r>
                                    <m:r>
                                      <a:rPr lang="pt-BR" sz="24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 Light" panose="020F0302020204030204" pitchFamily="34" charset="0"/>
                                      </a:rPr>
                                      <m:t>′′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pt-BR" sz="2400" dirty="0">
                                        <a:latin typeface="Calibri Light" panose="020F0302020204030204" pitchFamily="34" charset="0"/>
                                        <a:cs typeface="Calibri Light" panose="020F0302020204030204" pitchFamily="34" charset="0"/>
                                      </a:rPr>
                                      <m:t> </m:t>
                                    </m:r>
                                  </m:den>
                                </m:f>
                              </m:e>
                              <m:e>
                                <m:sSub>
                                  <m:sSubPr>
                                    <m:ctrlPr>
                                      <a:rPr lang="pt-B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</m:e>
                                  <m:sub>
                                    <m:r>
                                      <a:rPr lang="pt-B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pt-BR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f>
                                  <m:fPr>
                                    <m:ctrlPr>
                                      <a:rPr lang="pt-BR" sz="24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 Light" panose="020F0302020204030204" pitchFamily="34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24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 Light" panose="020F0302020204030204" pitchFamily="34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pt-BR" sz="24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 Light" panose="020F0302020204030204" pitchFamily="34" charset="0"/>
                                      </a:rPr>
                                      <m:t>𝑟</m:t>
                                    </m:r>
                                    <m:r>
                                      <a:rPr lang="pt-BR" sz="24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 Light" panose="020F0302020204030204" pitchFamily="34" charset="0"/>
                                      </a:rPr>
                                      <m:t>′′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pt-BR" sz="2400" dirty="0">
                                        <a:latin typeface="Calibri Light" panose="020F0302020204030204" pitchFamily="34" charset="0"/>
                                        <a:cs typeface="Calibri Light" panose="020F0302020204030204" pitchFamily="34" charset="0"/>
                                      </a:rPr>
                                      <m:t> </m:t>
                                    </m:r>
                                  </m:den>
                                </m:f>
                              </m:e>
                              <m:e>
                                <m:sSub>
                                  <m:sSubPr>
                                    <m:ctrlPr>
                                      <a:rPr lang="pt-B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</m:e>
                                  <m:sub>
                                    <m:r>
                                      <a:rPr lang="pt-B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𝑥𝑧</m:t>
                                    </m:r>
                                  </m:sub>
                                </m:sSub>
                                <m:f>
                                  <m:fPr>
                                    <m:ctrlPr>
                                      <a:rPr lang="pt-BR" sz="24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 Light" panose="020F0302020204030204" pitchFamily="34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24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 Light" panose="020F0302020204030204" pitchFamily="34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pt-BR" sz="24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 Light" panose="020F0302020204030204" pitchFamily="34" charset="0"/>
                                      </a:rPr>
                                      <m:t>𝑟</m:t>
                                    </m:r>
                                    <m:r>
                                      <a:rPr lang="pt-BR" sz="24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 Light" panose="020F0302020204030204" pitchFamily="34" charset="0"/>
                                      </a:rPr>
                                      <m:t>′′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pt-BR" sz="2400" dirty="0">
                                        <a:latin typeface="Calibri Light" panose="020F0302020204030204" pitchFamily="34" charset="0"/>
                                        <a:cs typeface="Calibri Light" panose="020F0302020204030204" pitchFamily="34" charset="0"/>
                                      </a:rPr>
                                      <m:t> 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B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</m:e>
                                  <m:sub>
                                    <m:r>
                                      <a:rPr lang="pt-BR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pt-B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f>
                                  <m:fPr>
                                    <m:ctrlPr>
                                      <a:rPr lang="pt-BR" sz="24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 Light" panose="020F0302020204030204" pitchFamily="34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24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 Light" panose="020F0302020204030204" pitchFamily="34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pt-BR" sz="24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 Light" panose="020F0302020204030204" pitchFamily="34" charset="0"/>
                                      </a:rPr>
                                      <m:t>𝑟</m:t>
                                    </m:r>
                                    <m:r>
                                      <a:rPr lang="pt-BR" sz="24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 Light" panose="020F0302020204030204" pitchFamily="34" charset="0"/>
                                      </a:rPr>
                                      <m:t>′′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pt-BR" sz="2400" dirty="0">
                                        <a:latin typeface="Calibri Light" panose="020F0302020204030204" pitchFamily="34" charset="0"/>
                                        <a:cs typeface="Calibri Light" panose="020F0302020204030204" pitchFamily="34" charset="0"/>
                                      </a:rPr>
                                      <m:t> </m:t>
                                    </m:r>
                                  </m:den>
                                </m:f>
                              </m:e>
                              <m:e>
                                <m:sSub>
                                  <m:sSubPr>
                                    <m:ctrlPr>
                                      <a:rPr lang="pt-B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</m:e>
                                  <m:sub>
                                    <m:r>
                                      <a:rPr lang="pt-B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pt-BR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f>
                                  <m:fPr>
                                    <m:ctrlPr>
                                      <a:rPr lang="pt-BR" sz="24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 Light" panose="020F0302020204030204" pitchFamily="34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24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 Light" panose="020F0302020204030204" pitchFamily="34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pt-BR" sz="24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 Light" panose="020F0302020204030204" pitchFamily="34" charset="0"/>
                                      </a:rPr>
                                      <m:t>𝑟</m:t>
                                    </m:r>
                                    <m:r>
                                      <a:rPr lang="pt-BR" sz="24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 Light" panose="020F0302020204030204" pitchFamily="34" charset="0"/>
                                      </a:rPr>
                                      <m:t>′′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pt-BR" sz="2400" dirty="0">
                                        <a:latin typeface="Calibri Light" panose="020F0302020204030204" pitchFamily="34" charset="0"/>
                                        <a:cs typeface="Calibri Light" panose="020F0302020204030204" pitchFamily="34" charset="0"/>
                                      </a:rPr>
                                      <m:t> </m:t>
                                    </m:r>
                                  </m:den>
                                </m:f>
                              </m:e>
                              <m:e>
                                <m:sSub>
                                  <m:sSubPr>
                                    <m:ctrlPr>
                                      <a:rPr lang="pt-B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</m:e>
                                  <m:sub>
                                    <m:r>
                                      <a:rPr lang="pt-B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pt-BR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  <m:f>
                                  <m:fPr>
                                    <m:ctrlPr>
                                      <a:rPr lang="pt-BR" sz="24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 Light" panose="020F0302020204030204" pitchFamily="34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24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 Light" panose="020F0302020204030204" pitchFamily="34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pt-BR" sz="24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 Light" panose="020F0302020204030204" pitchFamily="34" charset="0"/>
                                      </a:rPr>
                                      <m:t>𝑟</m:t>
                                    </m:r>
                                    <m:r>
                                      <a:rPr lang="pt-BR" sz="24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 Light" panose="020F0302020204030204" pitchFamily="34" charset="0"/>
                                      </a:rPr>
                                      <m:t>′′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pt-BR" sz="2400" dirty="0">
                                        <a:latin typeface="Calibri Light" panose="020F0302020204030204" pitchFamily="34" charset="0"/>
                                        <a:cs typeface="Calibri Light" panose="020F0302020204030204" pitchFamily="34" charset="0"/>
                                      </a:rPr>
                                      <m:t> 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B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</m:e>
                                  <m:sub>
                                    <m:r>
                                      <a:rPr lang="pt-B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𝑧𝑥</m:t>
                                    </m:r>
                                  </m:sub>
                                </m:sSub>
                                <m:f>
                                  <m:fPr>
                                    <m:ctrlPr>
                                      <a:rPr lang="pt-BR" sz="24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 Light" panose="020F0302020204030204" pitchFamily="34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24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 Light" panose="020F0302020204030204" pitchFamily="34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pt-BR" sz="24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 Light" panose="020F0302020204030204" pitchFamily="34" charset="0"/>
                                      </a:rPr>
                                      <m:t>𝑟</m:t>
                                    </m:r>
                                    <m:r>
                                      <a:rPr lang="pt-BR" sz="24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 Light" panose="020F0302020204030204" pitchFamily="34" charset="0"/>
                                      </a:rPr>
                                      <m:t>′′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pt-BR" sz="2400" dirty="0">
                                        <a:latin typeface="Calibri Light" panose="020F0302020204030204" pitchFamily="34" charset="0"/>
                                        <a:cs typeface="Calibri Light" panose="020F0302020204030204" pitchFamily="34" charset="0"/>
                                      </a:rPr>
                                      <m:t> </m:t>
                                    </m:r>
                                  </m:den>
                                </m:f>
                              </m:e>
                              <m:e>
                                <m:sSub>
                                  <m:sSubPr>
                                    <m:ctrlPr>
                                      <a:rPr lang="pt-B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</m:e>
                                  <m:sub>
                                    <m:r>
                                      <a:rPr lang="pt-B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pt-BR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f>
                                  <m:fPr>
                                    <m:ctrlPr>
                                      <a:rPr lang="pt-BR" sz="24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 Light" panose="020F0302020204030204" pitchFamily="34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24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 Light" panose="020F0302020204030204" pitchFamily="34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pt-BR" sz="24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 Light" panose="020F0302020204030204" pitchFamily="34" charset="0"/>
                                      </a:rPr>
                                      <m:t>𝑟</m:t>
                                    </m:r>
                                    <m:r>
                                      <a:rPr lang="pt-BR" sz="24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 Light" panose="020F0302020204030204" pitchFamily="34" charset="0"/>
                                      </a:rPr>
                                      <m:t>′′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pt-BR" sz="2400" dirty="0">
                                        <a:latin typeface="Calibri Light" panose="020F0302020204030204" pitchFamily="34" charset="0"/>
                                        <a:cs typeface="Calibri Light" panose="020F0302020204030204" pitchFamily="34" charset="0"/>
                                      </a:rPr>
                                      <m:t> </m:t>
                                    </m:r>
                                  </m:den>
                                </m:f>
                              </m:e>
                              <m:e>
                                <m:sSub>
                                  <m:sSubPr>
                                    <m:ctrlPr>
                                      <a:rPr lang="pt-B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</m:e>
                                  <m:sub>
                                    <m:r>
                                      <a:rPr lang="pt-B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pt-BR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  <m:f>
                                  <m:fPr>
                                    <m:ctrlPr>
                                      <a:rPr lang="pt-BR" sz="24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 Light" panose="020F0302020204030204" pitchFamily="34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24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 Light" panose="020F0302020204030204" pitchFamily="34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pt-BR" sz="24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 Light" panose="020F0302020204030204" pitchFamily="34" charset="0"/>
                                      </a:rPr>
                                      <m:t>𝑟</m:t>
                                    </m:r>
                                    <m:r>
                                      <a:rPr lang="pt-BR" sz="24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 Light" panose="020F0302020204030204" pitchFamily="34" charset="0"/>
                                      </a:rPr>
                                      <m:t>′′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pt-BR" sz="2400" dirty="0">
                                        <a:latin typeface="Calibri Light" panose="020F0302020204030204" pitchFamily="34" charset="0"/>
                                        <a:cs typeface="Calibri Light" panose="020F0302020204030204" pitchFamily="34" charset="0"/>
                                      </a:rPr>
                                      <m:t> 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pt-BR" sz="2400" dirty="0"/>
              </a:p>
            </p:txBody>
          </p:sp>
        </mc:Choice>
        <mc:Fallback>
          <p:sp>
            <p:nvSpPr>
              <p:cNvPr id="99" name="Retângulo 98">
                <a:extLst>
                  <a:ext uri="{FF2B5EF4-FFF2-40B4-BE49-F238E27FC236}">
                    <a16:creationId xmlns:a16="http://schemas.microsoft.com/office/drawing/2014/main" id="{B01307C7-69EC-4619-B73C-DAE38E09CF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004" y="4400796"/>
                <a:ext cx="4586320" cy="227318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0" name="CaixaDeTexto 99">
            <a:extLst>
              <a:ext uri="{FF2B5EF4-FFF2-40B4-BE49-F238E27FC236}">
                <a16:creationId xmlns:a16="http://schemas.microsoft.com/office/drawing/2014/main" id="{0E10D8A1-F49B-4BBD-AD06-F2E81F585BCC}"/>
              </a:ext>
            </a:extLst>
          </p:cNvPr>
          <p:cNvSpPr txBox="1"/>
          <p:nvPr/>
        </p:nvSpPr>
        <p:spPr>
          <a:xfrm>
            <a:off x="4812485" y="6233154"/>
            <a:ext cx="29228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chemeClr val="accent5">
                    <a:lumMod val="75000"/>
                  </a:schemeClr>
                </a:solidFill>
              </a:rPr>
              <a:t>Vetor de parâmetros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1" name="CaixaDeTexto 100">
                <a:extLst>
                  <a:ext uri="{FF2B5EF4-FFF2-40B4-BE49-F238E27FC236}">
                    <a16:creationId xmlns:a16="http://schemas.microsoft.com/office/drawing/2014/main" id="{812DF834-F8C2-467D-9D65-ADFE248E82CC}"/>
                  </a:ext>
                </a:extLst>
              </p:cNvPr>
              <p:cNvSpPr txBox="1"/>
              <p:nvPr/>
            </p:nvSpPr>
            <p:spPr>
              <a:xfrm>
                <a:off x="7397990" y="2496339"/>
                <a:ext cx="4905671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2400" dirty="0"/>
                  <a:t>em que o </a:t>
                </a:r>
                <a:r>
                  <a:rPr lang="pt-BR" sz="2400" b="1" dirty="0"/>
                  <a:t>j-</a:t>
                </a:r>
                <a:r>
                  <a:rPr lang="pt-BR" sz="2400" b="1" dirty="0" err="1"/>
                  <a:t>ésimo</a:t>
                </a:r>
                <a:r>
                  <a:rPr lang="pt-BR" sz="2400" b="1" dirty="0"/>
                  <a:t> </a:t>
                </a:r>
                <a:r>
                  <a:rPr lang="pt-BR" sz="2400" dirty="0"/>
                  <a:t>elemento do vetor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b="1">
                            <a:latin typeface="Cambria Math" panose="02040503050406030204" pitchFamily="18" charset="0"/>
                          </a:rPr>
                          <m:t>𝐠</m:t>
                        </m:r>
                      </m:e>
                      <m:sub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pt-BR" sz="2400" dirty="0"/>
                  <a:t> é dado por </a:t>
                </a:r>
                <a:endParaRPr lang="pt-BR" sz="2400" b="1" dirty="0"/>
              </a:p>
            </p:txBody>
          </p:sp>
        </mc:Choice>
        <mc:Fallback>
          <p:sp>
            <p:nvSpPr>
              <p:cNvPr id="101" name="CaixaDeTexto 100">
                <a:extLst>
                  <a:ext uri="{FF2B5EF4-FFF2-40B4-BE49-F238E27FC236}">
                    <a16:creationId xmlns:a16="http://schemas.microsoft.com/office/drawing/2014/main" id="{812DF834-F8C2-467D-9D65-ADFE248E82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7990" y="2496339"/>
                <a:ext cx="4905671" cy="830997"/>
              </a:xfrm>
              <a:prstGeom prst="rect">
                <a:avLst/>
              </a:prstGeom>
              <a:blipFill>
                <a:blip r:embed="rId10"/>
                <a:stretch>
                  <a:fillRect l="-1990" t="-5882" b="-1617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2" name="CaixaDeTexto 101">
                <a:extLst>
                  <a:ext uri="{FF2B5EF4-FFF2-40B4-BE49-F238E27FC236}">
                    <a16:creationId xmlns:a16="http://schemas.microsoft.com/office/drawing/2014/main" id="{77644015-53A6-4C66-A6AD-FC4928C20693}"/>
                  </a:ext>
                </a:extLst>
              </p:cNvPr>
              <p:cNvSpPr txBox="1"/>
              <p:nvPr/>
            </p:nvSpPr>
            <p:spPr>
              <a:xfrm>
                <a:off x="8355803" y="3622359"/>
                <a:ext cx="2667333" cy="48705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pt-BR" sz="2800" b="0" i="1">
                            <a:latin typeface="Cambria Math" panose="02040503050406030204" pitchFamily="18" charset="0"/>
                          </a:rPr>
                          <m:t>g</m:t>
                        </m:r>
                      </m:e>
                      <m:sub>
                        <m:r>
                          <a:rPr lang="pt-BR" sz="28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pt-BR" sz="28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pt-BR" sz="28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pt-BR" sz="2800" dirty="0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pt-BR" sz="28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pt-BR" sz="2800" b="0" i="0" smtClean="0">
                            <a:latin typeface="Cambria Math" panose="02040503050406030204" pitchFamily="18" charset="0"/>
                          </a:rPr>
                          <m:t>m</m:t>
                        </m:r>
                      </m:sub>
                    </m:sSub>
                  </m:oMath>
                </a14:m>
                <a:r>
                  <a:rPr lang="pt-BR" sz="280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pt-BR" sz="28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pt-BR" sz="2800" b="1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sz="2800" b="1" i="1" smtClean="0">
                                <a:latin typeface="Cambria Math" panose="02040503050406030204" pitchFamily="18" charset="0"/>
                              </a:rPr>
                              <m:t>𝑭</m:t>
                            </m:r>
                          </m:e>
                        </m:acc>
                      </m:e>
                      <m:sub>
                        <m:r>
                          <a:rPr lang="pt-BR" sz="2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pt-BR" sz="28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lang="pt-BR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800" b="1">
                            <a:latin typeface="Cambria Math" panose="02040503050406030204" pitchFamily="18" charset="0"/>
                          </a:rPr>
                          <m:t>𝐌</m:t>
                        </m:r>
                      </m:e>
                      <m:sub>
                        <m:r>
                          <a:rPr lang="pt-BR" sz="2800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pt-BR" sz="2800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pt-BR" sz="2800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pt-BR" sz="2800" b="1" i="0" smtClean="0">
                            <a:latin typeface="Cambria Math" panose="02040503050406030204" pitchFamily="18" charset="0"/>
                          </a:rPr>
                          <m:t>𝐦</m:t>
                        </m:r>
                      </m:e>
                    </m:acc>
                  </m:oMath>
                </a14:m>
                <a:endParaRPr lang="pt-BR" sz="2800" b="1" dirty="0"/>
              </a:p>
            </p:txBody>
          </p:sp>
        </mc:Choice>
        <mc:Fallback>
          <p:sp>
            <p:nvSpPr>
              <p:cNvPr id="102" name="CaixaDeTexto 101">
                <a:extLst>
                  <a:ext uri="{FF2B5EF4-FFF2-40B4-BE49-F238E27FC236}">
                    <a16:creationId xmlns:a16="http://schemas.microsoft.com/office/drawing/2014/main" id="{77644015-53A6-4C66-A6AD-FC4928C206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5803" y="3622359"/>
                <a:ext cx="2667333" cy="487056"/>
              </a:xfrm>
              <a:prstGeom prst="rect">
                <a:avLst/>
              </a:prstGeom>
              <a:blipFill>
                <a:blip r:embed="rId11"/>
                <a:stretch>
                  <a:fillRect t="-16250" b="-3875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3" name="CaixaDeTexto 102">
                <a:extLst>
                  <a:ext uri="{FF2B5EF4-FFF2-40B4-BE49-F238E27FC236}">
                    <a16:creationId xmlns:a16="http://schemas.microsoft.com/office/drawing/2014/main" id="{D5CF32B2-3727-4E3B-A535-F8397DD7D086}"/>
                  </a:ext>
                </a:extLst>
              </p:cNvPr>
              <p:cNvSpPr txBox="1"/>
              <p:nvPr/>
            </p:nvSpPr>
            <p:spPr>
              <a:xfrm>
                <a:off x="5232900" y="4667982"/>
                <a:ext cx="2114461" cy="156517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pt-BR" sz="32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𝐩</m:t>
                    </m:r>
                    <m:r>
                      <a:rPr lang="pt-BR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pt-BR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pt-BR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pt-BR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BR" sz="3200">
                                      <a:latin typeface="Cambria Math" panose="02040503050406030204" pitchFamily="18" charset="0"/>
                                    </a:rPr>
                                    <m:t>p</m:t>
                                  </m:r>
                                </m:e>
                                <m:sup>
                                  <m:r>
                                    <a:rPr lang="pt-BR" sz="32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r>
                                <a:rPr lang="pt-B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lang="pt-BR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BR" sz="3200" b="0" i="0" smtClean="0">
                                      <a:latin typeface="Cambria Math" panose="02040503050406030204" pitchFamily="18" charset="0"/>
                                    </a:rPr>
                                    <m:t>p</m:t>
                                  </m:r>
                                </m:e>
                                <m:sup>
                                  <m:r>
                                    <a:rPr lang="pt-BR" sz="3200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sup>
                              </m:sSup>
                            </m:e>
                          </m:mr>
                        </m:m>
                      </m:e>
                    </m:d>
                  </m:oMath>
                </a14:m>
                <a:r>
                  <a:rPr lang="pt-BR" sz="4000" dirty="0">
                    <a:solidFill>
                      <a:schemeClr val="tx1"/>
                    </a:solidFill>
                  </a:rPr>
                  <a:t>          </a:t>
                </a:r>
                <a:endParaRPr lang="pt-BR" sz="4000" dirty="0"/>
              </a:p>
            </p:txBody>
          </p:sp>
        </mc:Choice>
        <mc:Fallback>
          <p:sp>
            <p:nvSpPr>
              <p:cNvPr id="103" name="CaixaDeTexto 102">
                <a:extLst>
                  <a:ext uri="{FF2B5EF4-FFF2-40B4-BE49-F238E27FC236}">
                    <a16:creationId xmlns:a16="http://schemas.microsoft.com/office/drawing/2014/main" id="{D5CF32B2-3727-4E3B-A535-F8397DD7D0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2900" y="4667982"/>
                <a:ext cx="2114461" cy="156517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4" name="Elipse 103">
            <a:extLst>
              <a:ext uri="{FF2B5EF4-FFF2-40B4-BE49-F238E27FC236}">
                <a16:creationId xmlns:a16="http://schemas.microsoft.com/office/drawing/2014/main" id="{9E234935-5537-47AD-A2FE-EBFD958BECC0}"/>
              </a:ext>
            </a:extLst>
          </p:cNvPr>
          <p:cNvSpPr/>
          <p:nvPr/>
        </p:nvSpPr>
        <p:spPr>
          <a:xfrm>
            <a:off x="9889829" y="1581015"/>
            <a:ext cx="579610" cy="739168"/>
          </a:xfrm>
          <a:prstGeom prst="ellipse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05" name="Conector de Seta Reta 104">
            <a:extLst>
              <a:ext uri="{FF2B5EF4-FFF2-40B4-BE49-F238E27FC236}">
                <a16:creationId xmlns:a16="http://schemas.microsoft.com/office/drawing/2014/main" id="{8C525679-4333-45C6-B1D7-D2E42C14DD2C}"/>
              </a:ext>
            </a:extLst>
          </p:cNvPr>
          <p:cNvCxnSpPr>
            <a:cxnSpLocks/>
          </p:cNvCxnSpPr>
          <p:nvPr/>
        </p:nvCxnSpPr>
        <p:spPr>
          <a:xfrm flipH="1">
            <a:off x="7269382" y="2210424"/>
            <a:ext cx="2683160" cy="251423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6459704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2CEC384F-46E9-48E1-B1AC-D0D78ECA41EF}"/>
              </a:ext>
            </a:extLst>
          </p:cNvPr>
          <p:cNvCxnSpPr/>
          <p:nvPr/>
        </p:nvCxnSpPr>
        <p:spPr>
          <a:xfrm>
            <a:off x="597216" y="2498841"/>
            <a:ext cx="0" cy="2514087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93ED7F71-94B5-4533-BD15-9C67856642BC}"/>
              </a:ext>
            </a:extLst>
          </p:cNvPr>
          <p:cNvCxnSpPr>
            <a:cxnSpLocks/>
          </p:cNvCxnSpPr>
          <p:nvPr/>
        </p:nvCxnSpPr>
        <p:spPr>
          <a:xfrm>
            <a:off x="597216" y="2498841"/>
            <a:ext cx="3314325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11F977A7-C688-435B-A496-F95D3FE58289}"/>
              </a:ext>
            </a:extLst>
          </p:cNvPr>
          <p:cNvCxnSpPr>
            <a:cxnSpLocks/>
          </p:cNvCxnSpPr>
          <p:nvPr/>
        </p:nvCxnSpPr>
        <p:spPr>
          <a:xfrm flipV="1">
            <a:off x="597214" y="907371"/>
            <a:ext cx="1808927" cy="159147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>
            <a:extLst>
              <a:ext uri="{FF2B5EF4-FFF2-40B4-BE49-F238E27FC236}">
                <a16:creationId xmlns:a16="http://schemas.microsoft.com/office/drawing/2014/main" id="{C64BC7F9-77A3-426C-8ADC-FDBD23CD5D7B}"/>
              </a:ext>
            </a:extLst>
          </p:cNvPr>
          <p:cNvSpPr txBox="1"/>
          <p:nvPr/>
        </p:nvSpPr>
        <p:spPr>
          <a:xfrm>
            <a:off x="1962642" y="551269"/>
            <a:ext cx="317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/>
              <a:t>x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D1EE0184-E09A-4204-BA1F-5C30DCD0165F}"/>
              </a:ext>
            </a:extLst>
          </p:cNvPr>
          <p:cNvSpPr txBox="1"/>
          <p:nvPr/>
        </p:nvSpPr>
        <p:spPr>
          <a:xfrm>
            <a:off x="3716021" y="2498424"/>
            <a:ext cx="3241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/>
              <a:t>y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B2D72FC4-4F4A-4A6F-82F2-139282C83079}"/>
              </a:ext>
            </a:extLst>
          </p:cNvPr>
          <p:cNvSpPr txBox="1"/>
          <p:nvPr/>
        </p:nvSpPr>
        <p:spPr>
          <a:xfrm>
            <a:off x="276641" y="4782095"/>
            <a:ext cx="3064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/>
              <a:t>z</a:t>
            </a:r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06872212-FFD9-4C35-832D-953B16441B78}"/>
              </a:ext>
            </a:extLst>
          </p:cNvPr>
          <p:cNvSpPr/>
          <p:nvPr/>
        </p:nvSpPr>
        <p:spPr>
          <a:xfrm>
            <a:off x="2255481" y="1757927"/>
            <a:ext cx="150660" cy="1142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aixaDeTexto 17">
                <a:extLst>
                  <a:ext uri="{FF2B5EF4-FFF2-40B4-BE49-F238E27FC236}">
                    <a16:creationId xmlns:a16="http://schemas.microsoft.com/office/drawing/2014/main" id="{E5063617-BF69-4CBC-9D44-F31F81845846}"/>
                  </a:ext>
                </a:extLst>
              </p:cNvPr>
              <p:cNvSpPr txBox="1"/>
              <p:nvPr/>
            </p:nvSpPr>
            <p:spPr>
              <a:xfrm>
                <a:off x="2915599" y="1072759"/>
                <a:ext cx="601639" cy="3706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sz="2400" i="1" smtClean="0"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</m:ctrlPr>
                        </m:sSubSupPr>
                        <m:e>
                          <m:r>
                            <a:rPr lang="pt-BR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 Light" panose="020F0302020204030204" pitchFamily="34" charset="0"/>
                            </a:rPr>
                            <m:t>∆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 Light" panose="020F0302020204030204" pitchFamily="34" charset="0"/>
                            </a:rPr>
                            <m:t>𝑇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  <m:t>𝑖</m:t>
                          </m:r>
                        </m:sub>
                        <m:sup>
                          <m:r>
                            <a:rPr lang="pt-BR" sz="2400" b="0" i="1" smtClean="0"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  <m:t>𝑜</m:t>
                          </m:r>
                        </m:sup>
                      </m:sSubSup>
                    </m:oMath>
                  </m:oMathPara>
                </a14:m>
                <a:endParaRPr lang="pt-BR" sz="2400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18" name="CaixaDeTexto 17">
                <a:extLst>
                  <a:ext uri="{FF2B5EF4-FFF2-40B4-BE49-F238E27FC236}">
                    <a16:creationId xmlns:a16="http://schemas.microsoft.com/office/drawing/2014/main" id="{E5063617-BF69-4CBC-9D44-F31F818458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5599" y="1072759"/>
                <a:ext cx="601639" cy="370614"/>
              </a:xfrm>
              <a:prstGeom prst="rect">
                <a:avLst/>
              </a:prstGeom>
              <a:blipFill>
                <a:blip r:embed="rId2"/>
                <a:stretch>
                  <a:fillRect l="-11111" r="-2020" b="-1803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Elipse 29">
            <a:extLst>
              <a:ext uri="{FF2B5EF4-FFF2-40B4-BE49-F238E27FC236}">
                <a16:creationId xmlns:a16="http://schemas.microsoft.com/office/drawing/2014/main" id="{00EBCFF1-BB00-46FB-AF72-8F9AFC63A9E3}"/>
              </a:ext>
            </a:extLst>
          </p:cNvPr>
          <p:cNvSpPr/>
          <p:nvPr/>
        </p:nvSpPr>
        <p:spPr>
          <a:xfrm>
            <a:off x="1501677" y="2069719"/>
            <a:ext cx="150660" cy="1142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Elipse 30">
            <a:extLst>
              <a:ext uri="{FF2B5EF4-FFF2-40B4-BE49-F238E27FC236}">
                <a16:creationId xmlns:a16="http://schemas.microsoft.com/office/drawing/2014/main" id="{DCAC4863-1790-47FA-BB67-084BF14918EF}"/>
              </a:ext>
            </a:extLst>
          </p:cNvPr>
          <p:cNvSpPr/>
          <p:nvPr/>
        </p:nvSpPr>
        <p:spPr>
          <a:xfrm>
            <a:off x="1811982" y="1703106"/>
            <a:ext cx="150660" cy="1142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Elipse 31">
            <a:extLst>
              <a:ext uri="{FF2B5EF4-FFF2-40B4-BE49-F238E27FC236}">
                <a16:creationId xmlns:a16="http://schemas.microsoft.com/office/drawing/2014/main" id="{98FF2294-B4D6-4DF0-94E2-06DF2701FBD8}"/>
              </a:ext>
            </a:extLst>
          </p:cNvPr>
          <p:cNvSpPr/>
          <p:nvPr/>
        </p:nvSpPr>
        <p:spPr>
          <a:xfrm>
            <a:off x="2081287" y="2097597"/>
            <a:ext cx="150660" cy="1142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34B313A5-CBB2-46C1-9C44-FC3FA3416C3A}"/>
              </a:ext>
            </a:extLst>
          </p:cNvPr>
          <p:cNvSpPr/>
          <p:nvPr/>
        </p:nvSpPr>
        <p:spPr>
          <a:xfrm>
            <a:off x="2103718" y="1382303"/>
            <a:ext cx="150660" cy="1142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4" name="Elipse 33">
            <a:extLst>
              <a:ext uri="{FF2B5EF4-FFF2-40B4-BE49-F238E27FC236}">
                <a16:creationId xmlns:a16="http://schemas.microsoft.com/office/drawing/2014/main" id="{8257582E-B1A1-41CF-B99F-AFB73016208C}"/>
              </a:ext>
            </a:extLst>
          </p:cNvPr>
          <p:cNvSpPr/>
          <p:nvPr/>
        </p:nvSpPr>
        <p:spPr>
          <a:xfrm>
            <a:off x="2555337" y="1390943"/>
            <a:ext cx="150660" cy="1142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" name="Elipse 34">
            <a:extLst>
              <a:ext uri="{FF2B5EF4-FFF2-40B4-BE49-F238E27FC236}">
                <a16:creationId xmlns:a16="http://schemas.microsoft.com/office/drawing/2014/main" id="{C4C1DC67-CB6A-4260-A1D3-EF776E19E13C}"/>
              </a:ext>
            </a:extLst>
          </p:cNvPr>
          <p:cNvSpPr/>
          <p:nvPr/>
        </p:nvSpPr>
        <p:spPr>
          <a:xfrm>
            <a:off x="2662468" y="2106064"/>
            <a:ext cx="150660" cy="1142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6" name="Elipse 35">
            <a:extLst>
              <a:ext uri="{FF2B5EF4-FFF2-40B4-BE49-F238E27FC236}">
                <a16:creationId xmlns:a16="http://schemas.microsoft.com/office/drawing/2014/main" id="{5F40824F-85D1-4ED7-8712-7807C524BE28}"/>
              </a:ext>
            </a:extLst>
          </p:cNvPr>
          <p:cNvSpPr/>
          <p:nvPr/>
        </p:nvSpPr>
        <p:spPr>
          <a:xfrm>
            <a:off x="2855194" y="1633105"/>
            <a:ext cx="150660" cy="1142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Elipse 36">
            <a:extLst>
              <a:ext uri="{FF2B5EF4-FFF2-40B4-BE49-F238E27FC236}">
                <a16:creationId xmlns:a16="http://schemas.microsoft.com/office/drawing/2014/main" id="{EF18CEF7-008C-43A1-808B-30BCB63C6881}"/>
              </a:ext>
            </a:extLst>
          </p:cNvPr>
          <p:cNvSpPr/>
          <p:nvPr/>
        </p:nvSpPr>
        <p:spPr>
          <a:xfrm>
            <a:off x="2629936" y="1039829"/>
            <a:ext cx="150660" cy="1142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Elipse 37">
            <a:extLst>
              <a:ext uri="{FF2B5EF4-FFF2-40B4-BE49-F238E27FC236}">
                <a16:creationId xmlns:a16="http://schemas.microsoft.com/office/drawing/2014/main" id="{4A075497-46C1-441E-AE9D-282431024E0E}"/>
              </a:ext>
            </a:extLst>
          </p:cNvPr>
          <p:cNvSpPr/>
          <p:nvPr/>
        </p:nvSpPr>
        <p:spPr>
          <a:xfrm>
            <a:off x="3277002" y="2047908"/>
            <a:ext cx="150660" cy="1142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Elipse 38">
            <a:extLst>
              <a:ext uri="{FF2B5EF4-FFF2-40B4-BE49-F238E27FC236}">
                <a16:creationId xmlns:a16="http://schemas.microsoft.com/office/drawing/2014/main" id="{E5C9FADA-0B99-46D3-8050-5CAF62F59599}"/>
              </a:ext>
            </a:extLst>
          </p:cNvPr>
          <p:cNvSpPr/>
          <p:nvPr/>
        </p:nvSpPr>
        <p:spPr>
          <a:xfrm>
            <a:off x="3544478" y="1348027"/>
            <a:ext cx="150660" cy="1142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Elipse 40">
            <a:extLst>
              <a:ext uri="{FF2B5EF4-FFF2-40B4-BE49-F238E27FC236}">
                <a16:creationId xmlns:a16="http://schemas.microsoft.com/office/drawing/2014/main" id="{426E6DD7-9BC5-46F9-9CB7-94FC384BA6D6}"/>
              </a:ext>
            </a:extLst>
          </p:cNvPr>
          <p:cNvSpPr/>
          <p:nvPr/>
        </p:nvSpPr>
        <p:spPr>
          <a:xfrm>
            <a:off x="3391279" y="1728254"/>
            <a:ext cx="150660" cy="1142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81E87556-0B97-4991-8DAB-AADA685D0ECE}"/>
              </a:ext>
            </a:extLst>
          </p:cNvPr>
          <p:cNvSpPr txBox="1"/>
          <p:nvPr/>
        </p:nvSpPr>
        <p:spPr>
          <a:xfrm>
            <a:off x="290721" y="37526"/>
            <a:ext cx="23392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Fonte geológica</a:t>
            </a:r>
          </a:p>
        </p:txBody>
      </p:sp>
      <p:sp>
        <p:nvSpPr>
          <p:cNvPr id="66" name="CaixaDeTexto 65">
            <a:extLst>
              <a:ext uri="{FF2B5EF4-FFF2-40B4-BE49-F238E27FC236}">
                <a16:creationId xmlns:a16="http://schemas.microsoft.com/office/drawing/2014/main" id="{4C62B418-D991-460A-8375-0EEA13119B15}"/>
              </a:ext>
            </a:extLst>
          </p:cNvPr>
          <p:cNvSpPr txBox="1"/>
          <p:nvPr/>
        </p:nvSpPr>
        <p:spPr>
          <a:xfrm>
            <a:off x="9703457" y="499191"/>
            <a:ext cx="317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/>
              <a:t>x</a:t>
            </a:r>
          </a:p>
        </p:txBody>
      </p:sp>
      <p:sp>
        <p:nvSpPr>
          <p:cNvPr id="83" name="CaixaDeTexto 82">
            <a:extLst>
              <a:ext uri="{FF2B5EF4-FFF2-40B4-BE49-F238E27FC236}">
                <a16:creationId xmlns:a16="http://schemas.microsoft.com/office/drawing/2014/main" id="{12AA44C5-F197-444C-A87E-CB0B64D3053B}"/>
              </a:ext>
            </a:extLst>
          </p:cNvPr>
          <p:cNvSpPr txBox="1"/>
          <p:nvPr/>
        </p:nvSpPr>
        <p:spPr>
          <a:xfrm>
            <a:off x="9059987" y="65452"/>
            <a:ext cx="29228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Camada equivalente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CaixaDeTexto 147">
                <a:extLst>
                  <a:ext uri="{FF2B5EF4-FFF2-40B4-BE49-F238E27FC236}">
                    <a16:creationId xmlns:a16="http://schemas.microsoft.com/office/drawing/2014/main" id="{5DBD72FE-C052-47AE-A3B1-EA2BC0EF320A}"/>
                  </a:ext>
                </a:extLst>
              </p:cNvPr>
              <p:cNvSpPr txBox="1"/>
              <p:nvPr/>
            </p:nvSpPr>
            <p:spPr>
              <a:xfrm>
                <a:off x="1517804" y="5604222"/>
                <a:ext cx="61645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sz="2400" i="1" smtClean="0"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</m:ctrlPr>
                        </m:sSupPr>
                        <m:e>
                          <m:r>
                            <a:rPr lang="pt-BR" sz="24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 Light" panose="020F0302020204030204" pitchFamily="34" charset="0"/>
                            </a:rPr>
                            <m:t>∆</m:t>
                          </m:r>
                          <m:r>
                            <a:rPr lang="pt-BR" sz="24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 Light" panose="020F0302020204030204" pitchFamily="34" charset="0"/>
                            </a:rPr>
                            <m:t>𝐓</m:t>
                          </m:r>
                        </m:e>
                        <m:sup>
                          <m:r>
                            <a:rPr lang="pt-BR" sz="2400" b="0" i="1" smtClean="0"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  <m:t>𝑜</m:t>
                          </m:r>
                        </m:sup>
                      </m:sSup>
                    </m:oMath>
                  </m:oMathPara>
                </a14:m>
                <a:endParaRPr lang="pt-BR" sz="2400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148" name="CaixaDeTexto 147">
                <a:extLst>
                  <a:ext uri="{FF2B5EF4-FFF2-40B4-BE49-F238E27FC236}">
                    <a16:creationId xmlns:a16="http://schemas.microsoft.com/office/drawing/2014/main" id="{5DBD72FE-C052-47AE-A3B1-EA2BC0EF32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7804" y="5604222"/>
                <a:ext cx="616451" cy="369332"/>
              </a:xfrm>
              <a:prstGeom prst="rect">
                <a:avLst/>
              </a:prstGeom>
              <a:blipFill>
                <a:blip r:embed="rId3"/>
                <a:stretch>
                  <a:fillRect l="-11881" r="-990" b="-655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9" name="CaixaDeTexto 148">
            <a:extLst>
              <a:ext uri="{FF2B5EF4-FFF2-40B4-BE49-F238E27FC236}">
                <a16:creationId xmlns:a16="http://schemas.microsoft.com/office/drawing/2014/main" id="{E3DD99DE-78E1-4346-8156-D68D6465C73D}"/>
              </a:ext>
            </a:extLst>
          </p:cNvPr>
          <p:cNvSpPr txBox="1"/>
          <p:nvPr/>
        </p:nvSpPr>
        <p:spPr>
          <a:xfrm>
            <a:off x="290721" y="5891232"/>
            <a:ext cx="29228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chemeClr val="accent5">
                    <a:lumMod val="75000"/>
                  </a:schemeClr>
                </a:solidFill>
              </a:rPr>
              <a:t>Vetor de dados observados</a:t>
            </a:r>
          </a:p>
        </p:txBody>
      </p:sp>
      <p:sp>
        <p:nvSpPr>
          <p:cNvPr id="58" name="Forma Livre: Forma 57">
            <a:extLst>
              <a:ext uri="{FF2B5EF4-FFF2-40B4-BE49-F238E27FC236}">
                <a16:creationId xmlns:a16="http://schemas.microsoft.com/office/drawing/2014/main" id="{18714207-0423-474B-B056-8CB9267A46AC}"/>
              </a:ext>
            </a:extLst>
          </p:cNvPr>
          <p:cNvSpPr/>
          <p:nvPr/>
        </p:nvSpPr>
        <p:spPr>
          <a:xfrm>
            <a:off x="869247" y="3010931"/>
            <a:ext cx="2507390" cy="1557357"/>
          </a:xfrm>
          <a:custGeom>
            <a:avLst/>
            <a:gdLst>
              <a:gd name="connsiteX0" fmla="*/ 0 w 1661160"/>
              <a:gd name="connsiteY0" fmla="*/ 511360 h 907600"/>
              <a:gd name="connsiteX1" fmla="*/ 0 w 1661160"/>
              <a:gd name="connsiteY1" fmla="*/ 511360 h 907600"/>
              <a:gd name="connsiteX2" fmla="*/ 53340 w 1661160"/>
              <a:gd name="connsiteY2" fmla="*/ 442780 h 907600"/>
              <a:gd name="connsiteX3" fmla="*/ 83820 w 1661160"/>
              <a:gd name="connsiteY3" fmla="*/ 404680 h 907600"/>
              <a:gd name="connsiteX4" fmla="*/ 99060 w 1661160"/>
              <a:gd name="connsiteY4" fmla="*/ 381820 h 907600"/>
              <a:gd name="connsiteX5" fmla="*/ 160020 w 1661160"/>
              <a:gd name="connsiteY5" fmla="*/ 320860 h 907600"/>
              <a:gd name="connsiteX6" fmla="*/ 175260 w 1661160"/>
              <a:gd name="connsiteY6" fmla="*/ 298000 h 907600"/>
              <a:gd name="connsiteX7" fmla="*/ 205740 w 1661160"/>
              <a:gd name="connsiteY7" fmla="*/ 275140 h 907600"/>
              <a:gd name="connsiteX8" fmla="*/ 220980 w 1661160"/>
              <a:gd name="connsiteY8" fmla="*/ 252280 h 907600"/>
              <a:gd name="connsiteX9" fmla="*/ 243840 w 1661160"/>
              <a:gd name="connsiteY9" fmla="*/ 237040 h 907600"/>
              <a:gd name="connsiteX10" fmla="*/ 312420 w 1661160"/>
              <a:gd name="connsiteY10" fmla="*/ 160840 h 907600"/>
              <a:gd name="connsiteX11" fmla="*/ 350520 w 1661160"/>
              <a:gd name="connsiteY11" fmla="*/ 137980 h 907600"/>
              <a:gd name="connsiteX12" fmla="*/ 441960 w 1661160"/>
              <a:gd name="connsiteY12" fmla="*/ 84640 h 907600"/>
              <a:gd name="connsiteX13" fmla="*/ 541020 w 1661160"/>
              <a:gd name="connsiteY13" fmla="*/ 54160 h 907600"/>
              <a:gd name="connsiteX14" fmla="*/ 670560 w 1661160"/>
              <a:gd name="connsiteY14" fmla="*/ 16060 h 907600"/>
              <a:gd name="connsiteX15" fmla="*/ 784860 w 1661160"/>
              <a:gd name="connsiteY15" fmla="*/ 8440 h 907600"/>
              <a:gd name="connsiteX16" fmla="*/ 838200 w 1661160"/>
              <a:gd name="connsiteY16" fmla="*/ 820 h 907600"/>
              <a:gd name="connsiteX17" fmla="*/ 1264920 w 1661160"/>
              <a:gd name="connsiteY17" fmla="*/ 16060 h 907600"/>
              <a:gd name="connsiteX18" fmla="*/ 1325880 w 1661160"/>
              <a:gd name="connsiteY18" fmla="*/ 38920 h 907600"/>
              <a:gd name="connsiteX19" fmla="*/ 1386840 w 1661160"/>
              <a:gd name="connsiteY19" fmla="*/ 77020 h 907600"/>
              <a:gd name="connsiteX20" fmla="*/ 1417320 w 1661160"/>
              <a:gd name="connsiteY20" fmla="*/ 92260 h 907600"/>
              <a:gd name="connsiteX21" fmla="*/ 1447800 w 1661160"/>
              <a:gd name="connsiteY21" fmla="*/ 122740 h 907600"/>
              <a:gd name="connsiteX22" fmla="*/ 1478280 w 1661160"/>
              <a:gd name="connsiteY22" fmla="*/ 137980 h 907600"/>
              <a:gd name="connsiteX23" fmla="*/ 1524000 w 1661160"/>
              <a:gd name="connsiteY23" fmla="*/ 183700 h 907600"/>
              <a:gd name="connsiteX24" fmla="*/ 1539240 w 1661160"/>
              <a:gd name="connsiteY24" fmla="*/ 206560 h 907600"/>
              <a:gd name="connsiteX25" fmla="*/ 1562100 w 1661160"/>
              <a:gd name="connsiteY25" fmla="*/ 221800 h 907600"/>
              <a:gd name="connsiteX26" fmla="*/ 1569720 w 1661160"/>
              <a:gd name="connsiteY26" fmla="*/ 244660 h 907600"/>
              <a:gd name="connsiteX27" fmla="*/ 1607820 w 1661160"/>
              <a:gd name="connsiteY27" fmla="*/ 298000 h 907600"/>
              <a:gd name="connsiteX28" fmla="*/ 1623060 w 1661160"/>
              <a:gd name="connsiteY28" fmla="*/ 328480 h 907600"/>
              <a:gd name="connsiteX29" fmla="*/ 1638300 w 1661160"/>
              <a:gd name="connsiteY29" fmla="*/ 351340 h 907600"/>
              <a:gd name="connsiteX30" fmla="*/ 1645920 w 1661160"/>
              <a:gd name="connsiteY30" fmla="*/ 374200 h 907600"/>
              <a:gd name="connsiteX31" fmla="*/ 1661160 w 1661160"/>
              <a:gd name="connsiteY31" fmla="*/ 435160 h 907600"/>
              <a:gd name="connsiteX32" fmla="*/ 1653540 w 1661160"/>
              <a:gd name="connsiteY32" fmla="*/ 579940 h 907600"/>
              <a:gd name="connsiteX33" fmla="*/ 1638300 w 1661160"/>
              <a:gd name="connsiteY33" fmla="*/ 610420 h 907600"/>
              <a:gd name="connsiteX34" fmla="*/ 1615440 w 1661160"/>
              <a:gd name="connsiteY34" fmla="*/ 663760 h 907600"/>
              <a:gd name="connsiteX35" fmla="*/ 1592580 w 1661160"/>
              <a:gd name="connsiteY35" fmla="*/ 686620 h 907600"/>
              <a:gd name="connsiteX36" fmla="*/ 1554480 w 1661160"/>
              <a:gd name="connsiteY36" fmla="*/ 732340 h 907600"/>
              <a:gd name="connsiteX37" fmla="*/ 1524000 w 1661160"/>
              <a:gd name="connsiteY37" fmla="*/ 747580 h 907600"/>
              <a:gd name="connsiteX38" fmla="*/ 1501140 w 1661160"/>
              <a:gd name="connsiteY38" fmla="*/ 770440 h 907600"/>
              <a:gd name="connsiteX39" fmla="*/ 1478280 w 1661160"/>
              <a:gd name="connsiteY39" fmla="*/ 778060 h 907600"/>
              <a:gd name="connsiteX40" fmla="*/ 1432560 w 1661160"/>
              <a:gd name="connsiteY40" fmla="*/ 808540 h 907600"/>
              <a:gd name="connsiteX41" fmla="*/ 1363980 w 1661160"/>
              <a:gd name="connsiteY41" fmla="*/ 831400 h 907600"/>
              <a:gd name="connsiteX42" fmla="*/ 1341120 w 1661160"/>
              <a:gd name="connsiteY42" fmla="*/ 839020 h 907600"/>
              <a:gd name="connsiteX43" fmla="*/ 1295400 w 1661160"/>
              <a:gd name="connsiteY43" fmla="*/ 846640 h 907600"/>
              <a:gd name="connsiteX44" fmla="*/ 1272540 w 1661160"/>
              <a:gd name="connsiteY44" fmla="*/ 861880 h 907600"/>
              <a:gd name="connsiteX45" fmla="*/ 1211580 w 1661160"/>
              <a:gd name="connsiteY45" fmla="*/ 869500 h 907600"/>
              <a:gd name="connsiteX46" fmla="*/ 1158240 w 1661160"/>
              <a:gd name="connsiteY46" fmla="*/ 877120 h 907600"/>
              <a:gd name="connsiteX47" fmla="*/ 952500 w 1661160"/>
              <a:gd name="connsiteY47" fmla="*/ 892360 h 907600"/>
              <a:gd name="connsiteX48" fmla="*/ 838200 w 1661160"/>
              <a:gd name="connsiteY48" fmla="*/ 907600 h 907600"/>
              <a:gd name="connsiteX49" fmla="*/ 426720 w 1661160"/>
              <a:gd name="connsiteY49" fmla="*/ 899980 h 907600"/>
              <a:gd name="connsiteX50" fmla="*/ 396240 w 1661160"/>
              <a:gd name="connsiteY50" fmla="*/ 877120 h 907600"/>
              <a:gd name="connsiteX51" fmla="*/ 373380 w 1661160"/>
              <a:gd name="connsiteY51" fmla="*/ 869500 h 907600"/>
              <a:gd name="connsiteX52" fmla="*/ 327660 w 1661160"/>
              <a:gd name="connsiteY52" fmla="*/ 839020 h 907600"/>
              <a:gd name="connsiteX53" fmla="*/ 304800 w 1661160"/>
              <a:gd name="connsiteY53" fmla="*/ 831400 h 907600"/>
              <a:gd name="connsiteX54" fmla="*/ 281940 w 1661160"/>
              <a:gd name="connsiteY54" fmla="*/ 816160 h 907600"/>
              <a:gd name="connsiteX55" fmla="*/ 236220 w 1661160"/>
              <a:gd name="connsiteY55" fmla="*/ 800920 h 907600"/>
              <a:gd name="connsiteX56" fmla="*/ 213360 w 1661160"/>
              <a:gd name="connsiteY56" fmla="*/ 793300 h 907600"/>
              <a:gd name="connsiteX57" fmla="*/ 182880 w 1661160"/>
              <a:gd name="connsiteY57" fmla="*/ 770440 h 907600"/>
              <a:gd name="connsiteX58" fmla="*/ 160020 w 1661160"/>
              <a:gd name="connsiteY58" fmla="*/ 762820 h 907600"/>
              <a:gd name="connsiteX59" fmla="*/ 137160 w 1661160"/>
              <a:gd name="connsiteY59" fmla="*/ 739960 h 907600"/>
              <a:gd name="connsiteX60" fmla="*/ 114300 w 1661160"/>
              <a:gd name="connsiteY60" fmla="*/ 724720 h 907600"/>
              <a:gd name="connsiteX61" fmla="*/ 83820 w 1661160"/>
              <a:gd name="connsiteY61" fmla="*/ 679000 h 907600"/>
              <a:gd name="connsiteX62" fmla="*/ 68580 w 1661160"/>
              <a:gd name="connsiteY62" fmla="*/ 656140 h 907600"/>
              <a:gd name="connsiteX63" fmla="*/ 30480 w 1661160"/>
              <a:gd name="connsiteY63" fmla="*/ 587560 h 907600"/>
              <a:gd name="connsiteX64" fmla="*/ 7620 w 1661160"/>
              <a:gd name="connsiteY64" fmla="*/ 572320 h 907600"/>
              <a:gd name="connsiteX65" fmla="*/ 0 w 1661160"/>
              <a:gd name="connsiteY65" fmla="*/ 511360 h 90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1661160" h="907600">
                <a:moveTo>
                  <a:pt x="0" y="511360"/>
                </a:moveTo>
                <a:lnTo>
                  <a:pt x="0" y="511360"/>
                </a:lnTo>
                <a:cubicBezTo>
                  <a:pt x="17780" y="488500"/>
                  <a:pt x="37276" y="466877"/>
                  <a:pt x="53340" y="442780"/>
                </a:cubicBezTo>
                <a:cubicBezTo>
                  <a:pt x="82785" y="398613"/>
                  <a:pt x="32695" y="438764"/>
                  <a:pt x="83820" y="404680"/>
                </a:cubicBezTo>
                <a:cubicBezTo>
                  <a:pt x="88900" y="397060"/>
                  <a:pt x="92900" y="388596"/>
                  <a:pt x="99060" y="381820"/>
                </a:cubicBezTo>
                <a:cubicBezTo>
                  <a:pt x="118390" y="360556"/>
                  <a:pt x="144080" y="344770"/>
                  <a:pt x="160020" y="320860"/>
                </a:cubicBezTo>
                <a:cubicBezTo>
                  <a:pt x="165100" y="313240"/>
                  <a:pt x="168784" y="304476"/>
                  <a:pt x="175260" y="298000"/>
                </a:cubicBezTo>
                <a:cubicBezTo>
                  <a:pt x="184240" y="289020"/>
                  <a:pt x="196760" y="284120"/>
                  <a:pt x="205740" y="275140"/>
                </a:cubicBezTo>
                <a:cubicBezTo>
                  <a:pt x="212216" y="268664"/>
                  <a:pt x="214504" y="258756"/>
                  <a:pt x="220980" y="252280"/>
                </a:cubicBezTo>
                <a:cubicBezTo>
                  <a:pt x="227456" y="245804"/>
                  <a:pt x="237364" y="243516"/>
                  <a:pt x="243840" y="237040"/>
                </a:cubicBezTo>
                <a:cubicBezTo>
                  <a:pt x="277225" y="203655"/>
                  <a:pt x="261803" y="191210"/>
                  <a:pt x="312420" y="160840"/>
                </a:cubicBezTo>
                <a:lnTo>
                  <a:pt x="350520" y="137980"/>
                </a:lnTo>
                <a:cubicBezTo>
                  <a:pt x="378605" y="120697"/>
                  <a:pt x="410198" y="97874"/>
                  <a:pt x="441960" y="84640"/>
                </a:cubicBezTo>
                <a:cubicBezTo>
                  <a:pt x="556918" y="36741"/>
                  <a:pt x="456651" y="78265"/>
                  <a:pt x="541020" y="54160"/>
                </a:cubicBezTo>
                <a:cubicBezTo>
                  <a:pt x="581886" y="42484"/>
                  <a:pt x="627585" y="21665"/>
                  <a:pt x="670560" y="16060"/>
                </a:cubicBezTo>
                <a:cubicBezTo>
                  <a:pt x="708424" y="11121"/>
                  <a:pt x="746760" y="10980"/>
                  <a:pt x="784860" y="8440"/>
                </a:cubicBezTo>
                <a:cubicBezTo>
                  <a:pt x="802640" y="5900"/>
                  <a:pt x="820239" y="820"/>
                  <a:pt x="838200" y="820"/>
                </a:cubicBezTo>
                <a:cubicBezTo>
                  <a:pt x="1160061" y="820"/>
                  <a:pt x="1093765" y="-5334"/>
                  <a:pt x="1264920" y="16060"/>
                </a:cubicBezTo>
                <a:cubicBezTo>
                  <a:pt x="1311873" y="47362"/>
                  <a:pt x="1259968" y="16949"/>
                  <a:pt x="1325880" y="38920"/>
                </a:cubicBezTo>
                <a:cubicBezTo>
                  <a:pt x="1358978" y="49953"/>
                  <a:pt x="1357045" y="58398"/>
                  <a:pt x="1386840" y="77020"/>
                </a:cubicBezTo>
                <a:cubicBezTo>
                  <a:pt x="1396473" y="83040"/>
                  <a:pt x="1408233" y="85444"/>
                  <a:pt x="1417320" y="92260"/>
                </a:cubicBezTo>
                <a:cubicBezTo>
                  <a:pt x="1428815" y="100881"/>
                  <a:pt x="1436305" y="114119"/>
                  <a:pt x="1447800" y="122740"/>
                </a:cubicBezTo>
                <a:cubicBezTo>
                  <a:pt x="1456887" y="129556"/>
                  <a:pt x="1469410" y="130884"/>
                  <a:pt x="1478280" y="137980"/>
                </a:cubicBezTo>
                <a:cubicBezTo>
                  <a:pt x="1495110" y="151444"/>
                  <a:pt x="1512045" y="165767"/>
                  <a:pt x="1524000" y="183700"/>
                </a:cubicBezTo>
                <a:cubicBezTo>
                  <a:pt x="1529080" y="191320"/>
                  <a:pt x="1532764" y="200084"/>
                  <a:pt x="1539240" y="206560"/>
                </a:cubicBezTo>
                <a:cubicBezTo>
                  <a:pt x="1545716" y="213036"/>
                  <a:pt x="1554480" y="216720"/>
                  <a:pt x="1562100" y="221800"/>
                </a:cubicBezTo>
                <a:cubicBezTo>
                  <a:pt x="1564640" y="229420"/>
                  <a:pt x="1566128" y="237476"/>
                  <a:pt x="1569720" y="244660"/>
                </a:cubicBezTo>
                <a:cubicBezTo>
                  <a:pt x="1577780" y="260780"/>
                  <a:pt x="1599191" y="284194"/>
                  <a:pt x="1607820" y="298000"/>
                </a:cubicBezTo>
                <a:cubicBezTo>
                  <a:pt x="1613840" y="307633"/>
                  <a:pt x="1617424" y="318617"/>
                  <a:pt x="1623060" y="328480"/>
                </a:cubicBezTo>
                <a:cubicBezTo>
                  <a:pt x="1627604" y="336431"/>
                  <a:pt x="1634204" y="343149"/>
                  <a:pt x="1638300" y="351340"/>
                </a:cubicBezTo>
                <a:cubicBezTo>
                  <a:pt x="1641892" y="358524"/>
                  <a:pt x="1643807" y="366451"/>
                  <a:pt x="1645920" y="374200"/>
                </a:cubicBezTo>
                <a:cubicBezTo>
                  <a:pt x="1651431" y="394407"/>
                  <a:pt x="1661160" y="435160"/>
                  <a:pt x="1661160" y="435160"/>
                </a:cubicBezTo>
                <a:cubicBezTo>
                  <a:pt x="1658620" y="483420"/>
                  <a:pt x="1659791" y="532019"/>
                  <a:pt x="1653540" y="579940"/>
                </a:cubicBezTo>
                <a:cubicBezTo>
                  <a:pt x="1652071" y="591204"/>
                  <a:pt x="1642775" y="599979"/>
                  <a:pt x="1638300" y="610420"/>
                </a:cubicBezTo>
                <a:cubicBezTo>
                  <a:pt x="1627640" y="635294"/>
                  <a:pt x="1633492" y="638488"/>
                  <a:pt x="1615440" y="663760"/>
                </a:cubicBezTo>
                <a:cubicBezTo>
                  <a:pt x="1609176" y="672529"/>
                  <a:pt x="1599479" y="678341"/>
                  <a:pt x="1592580" y="686620"/>
                </a:cubicBezTo>
                <a:cubicBezTo>
                  <a:pt x="1572922" y="710209"/>
                  <a:pt x="1581980" y="712697"/>
                  <a:pt x="1554480" y="732340"/>
                </a:cubicBezTo>
                <a:cubicBezTo>
                  <a:pt x="1545237" y="738942"/>
                  <a:pt x="1533243" y="740978"/>
                  <a:pt x="1524000" y="747580"/>
                </a:cubicBezTo>
                <a:cubicBezTo>
                  <a:pt x="1515231" y="753844"/>
                  <a:pt x="1510106" y="764462"/>
                  <a:pt x="1501140" y="770440"/>
                </a:cubicBezTo>
                <a:cubicBezTo>
                  <a:pt x="1494457" y="774895"/>
                  <a:pt x="1485301" y="774159"/>
                  <a:pt x="1478280" y="778060"/>
                </a:cubicBezTo>
                <a:cubicBezTo>
                  <a:pt x="1462269" y="786955"/>
                  <a:pt x="1449936" y="802748"/>
                  <a:pt x="1432560" y="808540"/>
                </a:cubicBezTo>
                <a:lnTo>
                  <a:pt x="1363980" y="831400"/>
                </a:lnTo>
                <a:cubicBezTo>
                  <a:pt x="1356360" y="833940"/>
                  <a:pt x="1349043" y="837700"/>
                  <a:pt x="1341120" y="839020"/>
                </a:cubicBezTo>
                <a:lnTo>
                  <a:pt x="1295400" y="846640"/>
                </a:lnTo>
                <a:cubicBezTo>
                  <a:pt x="1287780" y="851720"/>
                  <a:pt x="1281375" y="859470"/>
                  <a:pt x="1272540" y="861880"/>
                </a:cubicBezTo>
                <a:cubicBezTo>
                  <a:pt x="1252783" y="867268"/>
                  <a:pt x="1231878" y="866794"/>
                  <a:pt x="1211580" y="869500"/>
                </a:cubicBezTo>
                <a:cubicBezTo>
                  <a:pt x="1193777" y="871874"/>
                  <a:pt x="1176131" y="875541"/>
                  <a:pt x="1158240" y="877120"/>
                </a:cubicBezTo>
                <a:cubicBezTo>
                  <a:pt x="1089738" y="883164"/>
                  <a:pt x="1020577" y="882635"/>
                  <a:pt x="952500" y="892360"/>
                </a:cubicBezTo>
                <a:cubicBezTo>
                  <a:pt x="878888" y="902876"/>
                  <a:pt x="916982" y="897752"/>
                  <a:pt x="838200" y="907600"/>
                </a:cubicBezTo>
                <a:cubicBezTo>
                  <a:pt x="701040" y="905060"/>
                  <a:pt x="563578" y="909419"/>
                  <a:pt x="426720" y="899980"/>
                </a:cubicBezTo>
                <a:cubicBezTo>
                  <a:pt x="414050" y="899106"/>
                  <a:pt x="407267" y="883421"/>
                  <a:pt x="396240" y="877120"/>
                </a:cubicBezTo>
                <a:cubicBezTo>
                  <a:pt x="389266" y="873135"/>
                  <a:pt x="380401" y="873401"/>
                  <a:pt x="373380" y="869500"/>
                </a:cubicBezTo>
                <a:cubicBezTo>
                  <a:pt x="357369" y="860605"/>
                  <a:pt x="343671" y="847915"/>
                  <a:pt x="327660" y="839020"/>
                </a:cubicBezTo>
                <a:cubicBezTo>
                  <a:pt x="320639" y="835119"/>
                  <a:pt x="311984" y="834992"/>
                  <a:pt x="304800" y="831400"/>
                </a:cubicBezTo>
                <a:cubicBezTo>
                  <a:pt x="296609" y="827304"/>
                  <a:pt x="290309" y="819879"/>
                  <a:pt x="281940" y="816160"/>
                </a:cubicBezTo>
                <a:cubicBezTo>
                  <a:pt x="267260" y="809636"/>
                  <a:pt x="251460" y="806000"/>
                  <a:pt x="236220" y="800920"/>
                </a:cubicBezTo>
                <a:lnTo>
                  <a:pt x="213360" y="793300"/>
                </a:lnTo>
                <a:cubicBezTo>
                  <a:pt x="203200" y="785680"/>
                  <a:pt x="193907" y="776741"/>
                  <a:pt x="182880" y="770440"/>
                </a:cubicBezTo>
                <a:cubicBezTo>
                  <a:pt x="175906" y="766455"/>
                  <a:pt x="166703" y="767275"/>
                  <a:pt x="160020" y="762820"/>
                </a:cubicBezTo>
                <a:cubicBezTo>
                  <a:pt x="151054" y="756842"/>
                  <a:pt x="145439" y="746859"/>
                  <a:pt x="137160" y="739960"/>
                </a:cubicBezTo>
                <a:cubicBezTo>
                  <a:pt x="130125" y="734097"/>
                  <a:pt x="121920" y="729800"/>
                  <a:pt x="114300" y="724720"/>
                </a:cubicBezTo>
                <a:lnTo>
                  <a:pt x="83820" y="679000"/>
                </a:lnTo>
                <a:cubicBezTo>
                  <a:pt x="78740" y="671380"/>
                  <a:pt x="71476" y="664828"/>
                  <a:pt x="68580" y="656140"/>
                </a:cubicBezTo>
                <a:cubicBezTo>
                  <a:pt x="60639" y="632318"/>
                  <a:pt x="52939" y="602532"/>
                  <a:pt x="30480" y="587560"/>
                </a:cubicBezTo>
                <a:lnTo>
                  <a:pt x="7620" y="572320"/>
                </a:lnTo>
                <a:cubicBezTo>
                  <a:pt x="-3213" y="539821"/>
                  <a:pt x="1270" y="521520"/>
                  <a:pt x="0" y="51136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59" name="Conector de Seta Reta 58">
            <a:extLst>
              <a:ext uri="{FF2B5EF4-FFF2-40B4-BE49-F238E27FC236}">
                <a16:creationId xmlns:a16="http://schemas.microsoft.com/office/drawing/2014/main" id="{A546718B-06D6-44E4-B617-7C940EE08C3B}"/>
              </a:ext>
            </a:extLst>
          </p:cNvPr>
          <p:cNvCxnSpPr>
            <a:cxnSpLocks/>
          </p:cNvCxnSpPr>
          <p:nvPr/>
        </p:nvCxnSpPr>
        <p:spPr>
          <a:xfrm flipV="1">
            <a:off x="1669789" y="3268647"/>
            <a:ext cx="918524" cy="83921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CaixaDeTexto 59">
                <a:extLst>
                  <a:ext uri="{FF2B5EF4-FFF2-40B4-BE49-F238E27FC236}">
                    <a16:creationId xmlns:a16="http://schemas.microsoft.com/office/drawing/2014/main" id="{AA8A99C5-9225-43DE-9497-F39771601D2E}"/>
                  </a:ext>
                </a:extLst>
              </p:cNvPr>
              <p:cNvSpPr txBox="1"/>
              <p:nvPr/>
            </p:nvSpPr>
            <p:spPr>
              <a:xfrm>
                <a:off x="2040822" y="3750302"/>
                <a:ext cx="29014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𝐦</m:t>
                      </m:r>
                    </m:oMath>
                  </m:oMathPara>
                </a14:m>
                <a:endParaRPr lang="pt-BR" sz="2000" b="1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60" name="CaixaDeTexto 59">
                <a:extLst>
                  <a:ext uri="{FF2B5EF4-FFF2-40B4-BE49-F238E27FC236}">
                    <a16:creationId xmlns:a16="http://schemas.microsoft.com/office/drawing/2014/main" id="{AA8A99C5-9225-43DE-9497-F39771601D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0822" y="3750302"/>
                <a:ext cx="290144" cy="307777"/>
              </a:xfrm>
              <a:prstGeom prst="rect">
                <a:avLst/>
              </a:prstGeom>
              <a:blipFill>
                <a:blip r:embed="rId4"/>
                <a:stretch>
                  <a:fillRect l="-14894" r="-1489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2" name="Conector de Seta Reta 81">
            <a:extLst>
              <a:ext uri="{FF2B5EF4-FFF2-40B4-BE49-F238E27FC236}">
                <a16:creationId xmlns:a16="http://schemas.microsoft.com/office/drawing/2014/main" id="{0900E3E2-2D80-438C-AFC8-178DB90DF910}"/>
              </a:ext>
            </a:extLst>
          </p:cNvPr>
          <p:cNvCxnSpPr/>
          <p:nvPr/>
        </p:nvCxnSpPr>
        <p:spPr>
          <a:xfrm>
            <a:off x="8338031" y="2446763"/>
            <a:ext cx="0" cy="2514087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ector de Seta Reta 84">
            <a:extLst>
              <a:ext uri="{FF2B5EF4-FFF2-40B4-BE49-F238E27FC236}">
                <a16:creationId xmlns:a16="http://schemas.microsoft.com/office/drawing/2014/main" id="{14FD07F7-67DD-479B-875A-05D2C6622997}"/>
              </a:ext>
            </a:extLst>
          </p:cNvPr>
          <p:cNvCxnSpPr>
            <a:cxnSpLocks/>
          </p:cNvCxnSpPr>
          <p:nvPr/>
        </p:nvCxnSpPr>
        <p:spPr>
          <a:xfrm>
            <a:off x="8338031" y="2446763"/>
            <a:ext cx="3314325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onector de Seta Reta 85">
            <a:extLst>
              <a:ext uri="{FF2B5EF4-FFF2-40B4-BE49-F238E27FC236}">
                <a16:creationId xmlns:a16="http://schemas.microsoft.com/office/drawing/2014/main" id="{E294118E-0D50-4CD2-A387-9842BA0BAE90}"/>
              </a:ext>
            </a:extLst>
          </p:cNvPr>
          <p:cNvCxnSpPr>
            <a:cxnSpLocks/>
          </p:cNvCxnSpPr>
          <p:nvPr/>
        </p:nvCxnSpPr>
        <p:spPr>
          <a:xfrm flipV="1">
            <a:off x="8338029" y="855293"/>
            <a:ext cx="1808927" cy="159147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CaixaDeTexto 86">
            <a:extLst>
              <a:ext uri="{FF2B5EF4-FFF2-40B4-BE49-F238E27FC236}">
                <a16:creationId xmlns:a16="http://schemas.microsoft.com/office/drawing/2014/main" id="{D7235CEF-7A85-4E2E-8503-56434F68A958}"/>
              </a:ext>
            </a:extLst>
          </p:cNvPr>
          <p:cNvSpPr txBox="1"/>
          <p:nvPr/>
        </p:nvSpPr>
        <p:spPr>
          <a:xfrm>
            <a:off x="11456836" y="2446346"/>
            <a:ext cx="3241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/>
              <a:t>y</a:t>
            </a:r>
          </a:p>
        </p:txBody>
      </p:sp>
      <p:sp>
        <p:nvSpPr>
          <p:cNvPr id="88" name="Elipse 87">
            <a:extLst>
              <a:ext uri="{FF2B5EF4-FFF2-40B4-BE49-F238E27FC236}">
                <a16:creationId xmlns:a16="http://schemas.microsoft.com/office/drawing/2014/main" id="{38943E30-27A8-40CB-BC94-0ABA88BD611D}"/>
              </a:ext>
            </a:extLst>
          </p:cNvPr>
          <p:cNvSpPr/>
          <p:nvPr/>
        </p:nvSpPr>
        <p:spPr>
          <a:xfrm>
            <a:off x="9996296" y="1705849"/>
            <a:ext cx="150660" cy="1142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CaixaDeTexto 88">
                <a:extLst>
                  <a:ext uri="{FF2B5EF4-FFF2-40B4-BE49-F238E27FC236}">
                    <a16:creationId xmlns:a16="http://schemas.microsoft.com/office/drawing/2014/main" id="{F97D8DCD-9219-4484-AB13-A338C8A8F4FD}"/>
                  </a:ext>
                </a:extLst>
              </p:cNvPr>
              <p:cNvSpPr txBox="1"/>
              <p:nvPr/>
            </p:nvSpPr>
            <p:spPr>
              <a:xfrm>
                <a:off x="10705556" y="1043346"/>
                <a:ext cx="387591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sz="2400" i="1" smtClean="0"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</m:ctrlPr>
                        </m:sSup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 Light" panose="020F0302020204030204" pitchFamily="34" charset="0"/>
                            </a:rPr>
                            <m:t>∆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 Light" panose="020F0302020204030204" pitchFamily="34" charset="0"/>
                            </a:rPr>
                            <m:t>𝑇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pt-BR" sz="2400" b="0" i="0" smtClean="0"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  <m:t>p</m:t>
                          </m:r>
                        </m:sup>
                      </m:sSup>
                    </m:oMath>
                  </m:oMathPara>
                </a14:m>
                <a:endParaRPr lang="pt-BR" sz="2400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89" name="CaixaDeTexto 88">
                <a:extLst>
                  <a:ext uri="{FF2B5EF4-FFF2-40B4-BE49-F238E27FC236}">
                    <a16:creationId xmlns:a16="http://schemas.microsoft.com/office/drawing/2014/main" id="{F97D8DCD-9219-4484-AB13-A338C8A8F4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05556" y="1043346"/>
                <a:ext cx="387591" cy="369332"/>
              </a:xfrm>
              <a:prstGeom prst="rect">
                <a:avLst/>
              </a:prstGeom>
              <a:blipFill>
                <a:blip r:embed="rId5"/>
                <a:stretch>
                  <a:fillRect l="-26563" r="-56250" b="-655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0" name="Elipse 89">
            <a:extLst>
              <a:ext uri="{FF2B5EF4-FFF2-40B4-BE49-F238E27FC236}">
                <a16:creationId xmlns:a16="http://schemas.microsoft.com/office/drawing/2014/main" id="{4AF75B72-5A3A-4B7A-962A-C57D5E701D60}"/>
              </a:ext>
            </a:extLst>
          </p:cNvPr>
          <p:cNvSpPr/>
          <p:nvPr/>
        </p:nvSpPr>
        <p:spPr>
          <a:xfrm>
            <a:off x="9242492" y="2017641"/>
            <a:ext cx="150660" cy="1142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1" name="Elipse 90">
            <a:extLst>
              <a:ext uri="{FF2B5EF4-FFF2-40B4-BE49-F238E27FC236}">
                <a16:creationId xmlns:a16="http://schemas.microsoft.com/office/drawing/2014/main" id="{A659AE43-5AB4-4EE7-BDC5-89CAE1307A05}"/>
              </a:ext>
            </a:extLst>
          </p:cNvPr>
          <p:cNvSpPr/>
          <p:nvPr/>
        </p:nvSpPr>
        <p:spPr>
          <a:xfrm>
            <a:off x="9552797" y="1651028"/>
            <a:ext cx="150660" cy="1142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2" name="Elipse 91">
            <a:extLst>
              <a:ext uri="{FF2B5EF4-FFF2-40B4-BE49-F238E27FC236}">
                <a16:creationId xmlns:a16="http://schemas.microsoft.com/office/drawing/2014/main" id="{1BD5E691-1247-4693-88FA-EFA7CB34E464}"/>
              </a:ext>
            </a:extLst>
          </p:cNvPr>
          <p:cNvSpPr/>
          <p:nvPr/>
        </p:nvSpPr>
        <p:spPr>
          <a:xfrm>
            <a:off x="9822102" y="2045519"/>
            <a:ext cx="150660" cy="1142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3" name="Elipse 92">
            <a:extLst>
              <a:ext uri="{FF2B5EF4-FFF2-40B4-BE49-F238E27FC236}">
                <a16:creationId xmlns:a16="http://schemas.microsoft.com/office/drawing/2014/main" id="{F3BAAC51-1BAF-4AC4-A566-19EF2BC47350}"/>
              </a:ext>
            </a:extLst>
          </p:cNvPr>
          <p:cNvSpPr/>
          <p:nvPr/>
        </p:nvSpPr>
        <p:spPr>
          <a:xfrm>
            <a:off x="9844533" y="1330225"/>
            <a:ext cx="150660" cy="1142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4" name="Elipse 93">
            <a:extLst>
              <a:ext uri="{FF2B5EF4-FFF2-40B4-BE49-F238E27FC236}">
                <a16:creationId xmlns:a16="http://schemas.microsoft.com/office/drawing/2014/main" id="{7EEE24EB-E6AD-41DB-916D-F54ED05B6921}"/>
              </a:ext>
            </a:extLst>
          </p:cNvPr>
          <p:cNvSpPr/>
          <p:nvPr/>
        </p:nvSpPr>
        <p:spPr>
          <a:xfrm>
            <a:off x="10296152" y="1338865"/>
            <a:ext cx="150660" cy="1142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5" name="Elipse 94">
            <a:extLst>
              <a:ext uri="{FF2B5EF4-FFF2-40B4-BE49-F238E27FC236}">
                <a16:creationId xmlns:a16="http://schemas.microsoft.com/office/drawing/2014/main" id="{81032A4E-D065-401A-9668-5E4DAC3824D2}"/>
              </a:ext>
            </a:extLst>
          </p:cNvPr>
          <p:cNvSpPr/>
          <p:nvPr/>
        </p:nvSpPr>
        <p:spPr>
          <a:xfrm>
            <a:off x="10403283" y="2053986"/>
            <a:ext cx="150660" cy="1142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6" name="Elipse 95">
            <a:extLst>
              <a:ext uri="{FF2B5EF4-FFF2-40B4-BE49-F238E27FC236}">
                <a16:creationId xmlns:a16="http://schemas.microsoft.com/office/drawing/2014/main" id="{3B5DE7CC-BD3E-49D8-8889-40CAE6F288B2}"/>
              </a:ext>
            </a:extLst>
          </p:cNvPr>
          <p:cNvSpPr/>
          <p:nvPr/>
        </p:nvSpPr>
        <p:spPr>
          <a:xfrm>
            <a:off x="10596009" y="1581027"/>
            <a:ext cx="150660" cy="1142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7" name="Elipse 96">
            <a:extLst>
              <a:ext uri="{FF2B5EF4-FFF2-40B4-BE49-F238E27FC236}">
                <a16:creationId xmlns:a16="http://schemas.microsoft.com/office/drawing/2014/main" id="{00CDBBCA-3FD6-4055-BA21-0895B811471E}"/>
              </a:ext>
            </a:extLst>
          </p:cNvPr>
          <p:cNvSpPr/>
          <p:nvPr/>
        </p:nvSpPr>
        <p:spPr>
          <a:xfrm>
            <a:off x="10370751" y="987751"/>
            <a:ext cx="150660" cy="1142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8" name="Elipse 97">
            <a:extLst>
              <a:ext uri="{FF2B5EF4-FFF2-40B4-BE49-F238E27FC236}">
                <a16:creationId xmlns:a16="http://schemas.microsoft.com/office/drawing/2014/main" id="{2443A849-2BFE-451A-9FBD-E7EC501A00AD}"/>
              </a:ext>
            </a:extLst>
          </p:cNvPr>
          <p:cNvSpPr/>
          <p:nvPr/>
        </p:nvSpPr>
        <p:spPr>
          <a:xfrm>
            <a:off x="11017817" y="1995830"/>
            <a:ext cx="150660" cy="1142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9" name="Elipse 98">
            <a:extLst>
              <a:ext uri="{FF2B5EF4-FFF2-40B4-BE49-F238E27FC236}">
                <a16:creationId xmlns:a16="http://schemas.microsoft.com/office/drawing/2014/main" id="{A7D32CA5-8DFF-4C1A-A8AB-B92F6345A02F}"/>
              </a:ext>
            </a:extLst>
          </p:cNvPr>
          <p:cNvSpPr/>
          <p:nvPr/>
        </p:nvSpPr>
        <p:spPr>
          <a:xfrm>
            <a:off x="11285293" y="1295949"/>
            <a:ext cx="150660" cy="1142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0" name="Elipse 99">
            <a:extLst>
              <a:ext uri="{FF2B5EF4-FFF2-40B4-BE49-F238E27FC236}">
                <a16:creationId xmlns:a16="http://schemas.microsoft.com/office/drawing/2014/main" id="{06867D4E-FFAA-41A4-8A28-E237AF2977EC}"/>
              </a:ext>
            </a:extLst>
          </p:cNvPr>
          <p:cNvSpPr/>
          <p:nvPr/>
        </p:nvSpPr>
        <p:spPr>
          <a:xfrm>
            <a:off x="11132094" y="1676176"/>
            <a:ext cx="150660" cy="1142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1" name="Paralelogramo 100">
            <a:extLst>
              <a:ext uri="{FF2B5EF4-FFF2-40B4-BE49-F238E27FC236}">
                <a16:creationId xmlns:a16="http://schemas.microsoft.com/office/drawing/2014/main" id="{5BD71865-D68E-4559-902F-AFFC344880AA}"/>
              </a:ext>
            </a:extLst>
          </p:cNvPr>
          <p:cNvSpPr/>
          <p:nvPr/>
        </p:nvSpPr>
        <p:spPr>
          <a:xfrm>
            <a:off x="8352114" y="3021215"/>
            <a:ext cx="3630722" cy="1235814"/>
          </a:xfrm>
          <a:prstGeom prst="parallelogram">
            <a:avLst>
              <a:gd name="adj" fmla="val 108464"/>
            </a:avLst>
          </a:prstGeom>
          <a:solidFill>
            <a:schemeClr val="accent1">
              <a:lumMod val="60000"/>
              <a:lumOff val="40000"/>
              <a:alpha val="53000"/>
            </a:schemeClr>
          </a:solidFill>
          <a:ln>
            <a:solidFill>
              <a:schemeClr val="tx1">
                <a:alpha val="6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CaixaDeTexto 101">
                <a:extLst>
                  <a:ext uri="{FF2B5EF4-FFF2-40B4-BE49-F238E27FC236}">
                    <a16:creationId xmlns:a16="http://schemas.microsoft.com/office/drawing/2014/main" id="{D0C61A52-1CC0-4A74-8F30-1045C9E1C3D3}"/>
                  </a:ext>
                </a:extLst>
              </p:cNvPr>
              <p:cNvSpPr txBox="1"/>
              <p:nvPr/>
            </p:nvSpPr>
            <p:spPr>
              <a:xfrm>
                <a:off x="7788115" y="3982852"/>
                <a:ext cx="3656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102" name="CaixaDeTexto 101">
                <a:extLst>
                  <a:ext uri="{FF2B5EF4-FFF2-40B4-BE49-F238E27FC236}">
                    <a16:creationId xmlns:a16="http://schemas.microsoft.com/office/drawing/2014/main" id="{D0C61A52-1CC0-4A74-8F30-1045C9E1C3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8115" y="3982852"/>
                <a:ext cx="365661" cy="461665"/>
              </a:xfrm>
              <a:prstGeom prst="rect">
                <a:avLst/>
              </a:prstGeom>
              <a:blipFill>
                <a:blip r:embed="rId6"/>
                <a:stretch>
                  <a:fillRect r="-10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3" name="Conector reto 102">
            <a:extLst>
              <a:ext uri="{FF2B5EF4-FFF2-40B4-BE49-F238E27FC236}">
                <a16:creationId xmlns:a16="http://schemas.microsoft.com/office/drawing/2014/main" id="{8E1EE6A3-B894-40DD-ACE7-3823E9583A64}"/>
              </a:ext>
            </a:extLst>
          </p:cNvPr>
          <p:cNvCxnSpPr>
            <a:cxnSpLocks/>
          </p:cNvCxnSpPr>
          <p:nvPr/>
        </p:nvCxnSpPr>
        <p:spPr>
          <a:xfrm flipV="1">
            <a:off x="8228686" y="4251805"/>
            <a:ext cx="241909" cy="236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Elipse 103">
            <a:extLst>
              <a:ext uri="{FF2B5EF4-FFF2-40B4-BE49-F238E27FC236}">
                <a16:creationId xmlns:a16="http://schemas.microsoft.com/office/drawing/2014/main" id="{9B36AF97-9CC5-4753-B376-0610D997F9F5}"/>
              </a:ext>
            </a:extLst>
          </p:cNvPr>
          <p:cNvSpPr/>
          <p:nvPr/>
        </p:nvSpPr>
        <p:spPr>
          <a:xfrm>
            <a:off x="9433803" y="3285015"/>
            <a:ext cx="216406" cy="2284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5" name="Elipse 104">
            <a:extLst>
              <a:ext uri="{FF2B5EF4-FFF2-40B4-BE49-F238E27FC236}">
                <a16:creationId xmlns:a16="http://schemas.microsoft.com/office/drawing/2014/main" id="{9ECC75C5-4987-41FB-A466-E7C80741F996}"/>
              </a:ext>
            </a:extLst>
          </p:cNvPr>
          <p:cNvSpPr/>
          <p:nvPr/>
        </p:nvSpPr>
        <p:spPr>
          <a:xfrm>
            <a:off x="9208148" y="3506438"/>
            <a:ext cx="216406" cy="2284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6" name="Elipse 105">
            <a:extLst>
              <a:ext uri="{FF2B5EF4-FFF2-40B4-BE49-F238E27FC236}">
                <a16:creationId xmlns:a16="http://schemas.microsoft.com/office/drawing/2014/main" id="{212715E1-83FD-4764-B844-631770414331}"/>
              </a:ext>
            </a:extLst>
          </p:cNvPr>
          <p:cNvSpPr/>
          <p:nvPr/>
        </p:nvSpPr>
        <p:spPr>
          <a:xfrm>
            <a:off x="8982493" y="3734908"/>
            <a:ext cx="216406" cy="2284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7" name="Elipse 106">
            <a:extLst>
              <a:ext uri="{FF2B5EF4-FFF2-40B4-BE49-F238E27FC236}">
                <a16:creationId xmlns:a16="http://schemas.microsoft.com/office/drawing/2014/main" id="{47F698D9-FB3C-4B0B-94AA-630ADFD07FAA}"/>
              </a:ext>
            </a:extLst>
          </p:cNvPr>
          <p:cNvSpPr/>
          <p:nvPr/>
        </p:nvSpPr>
        <p:spPr>
          <a:xfrm>
            <a:off x="8748211" y="3963378"/>
            <a:ext cx="216406" cy="2284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8" name="Elipse 107">
            <a:extLst>
              <a:ext uri="{FF2B5EF4-FFF2-40B4-BE49-F238E27FC236}">
                <a16:creationId xmlns:a16="http://schemas.microsoft.com/office/drawing/2014/main" id="{5B9551D8-0DC7-48C7-99E1-5134249876A8}"/>
              </a:ext>
            </a:extLst>
          </p:cNvPr>
          <p:cNvSpPr/>
          <p:nvPr/>
        </p:nvSpPr>
        <p:spPr>
          <a:xfrm>
            <a:off x="9664742" y="3056545"/>
            <a:ext cx="216406" cy="2284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9" name="Elipse 108">
            <a:extLst>
              <a:ext uri="{FF2B5EF4-FFF2-40B4-BE49-F238E27FC236}">
                <a16:creationId xmlns:a16="http://schemas.microsoft.com/office/drawing/2014/main" id="{C2CA6FEF-CE78-4965-917B-C2F932D141FF}"/>
              </a:ext>
            </a:extLst>
          </p:cNvPr>
          <p:cNvSpPr/>
          <p:nvPr/>
        </p:nvSpPr>
        <p:spPr>
          <a:xfrm>
            <a:off x="9941935" y="3295338"/>
            <a:ext cx="216406" cy="2284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0" name="Elipse 109">
            <a:extLst>
              <a:ext uri="{FF2B5EF4-FFF2-40B4-BE49-F238E27FC236}">
                <a16:creationId xmlns:a16="http://schemas.microsoft.com/office/drawing/2014/main" id="{526CC709-7E43-44B4-BC9D-BED8A44A1025}"/>
              </a:ext>
            </a:extLst>
          </p:cNvPr>
          <p:cNvSpPr/>
          <p:nvPr/>
        </p:nvSpPr>
        <p:spPr>
          <a:xfrm>
            <a:off x="9716280" y="3516761"/>
            <a:ext cx="216406" cy="2284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1" name="Elipse 110">
            <a:extLst>
              <a:ext uri="{FF2B5EF4-FFF2-40B4-BE49-F238E27FC236}">
                <a16:creationId xmlns:a16="http://schemas.microsoft.com/office/drawing/2014/main" id="{6CD60012-D903-4208-800F-FD9E99B3C866}"/>
              </a:ext>
            </a:extLst>
          </p:cNvPr>
          <p:cNvSpPr/>
          <p:nvPr/>
        </p:nvSpPr>
        <p:spPr>
          <a:xfrm>
            <a:off x="9490625" y="3745231"/>
            <a:ext cx="216406" cy="2284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2" name="Elipse 111">
            <a:extLst>
              <a:ext uri="{FF2B5EF4-FFF2-40B4-BE49-F238E27FC236}">
                <a16:creationId xmlns:a16="http://schemas.microsoft.com/office/drawing/2014/main" id="{6BFF41D3-998C-465E-AA99-2A1AB3B66DC3}"/>
              </a:ext>
            </a:extLst>
          </p:cNvPr>
          <p:cNvSpPr/>
          <p:nvPr/>
        </p:nvSpPr>
        <p:spPr>
          <a:xfrm>
            <a:off x="9256343" y="3973701"/>
            <a:ext cx="216406" cy="2284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3" name="Elipse 112">
            <a:extLst>
              <a:ext uri="{FF2B5EF4-FFF2-40B4-BE49-F238E27FC236}">
                <a16:creationId xmlns:a16="http://schemas.microsoft.com/office/drawing/2014/main" id="{C7CF06D9-E8C3-4713-AD5F-1812BB8E654E}"/>
              </a:ext>
            </a:extLst>
          </p:cNvPr>
          <p:cNvSpPr/>
          <p:nvPr/>
        </p:nvSpPr>
        <p:spPr>
          <a:xfrm>
            <a:off x="10172874" y="3066868"/>
            <a:ext cx="216406" cy="2284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4" name="Elipse 113">
            <a:extLst>
              <a:ext uri="{FF2B5EF4-FFF2-40B4-BE49-F238E27FC236}">
                <a16:creationId xmlns:a16="http://schemas.microsoft.com/office/drawing/2014/main" id="{A432BB17-F135-4A76-A48F-49B61E27D643}"/>
              </a:ext>
            </a:extLst>
          </p:cNvPr>
          <p:cNvSpPr/>
          <p:nvPr/>
        </p:nvSpPr>
        <p:spPr>
          <a:xfrm>
            <a:off x="10476100" y="3295338"/>
            <a:ext cx="216406" cy="2284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5" name="Elipse 114">
            <a:extLst>
              <a:ext uri="{FF2B5EF4-FFF2-40B4-BE49-F238E27FC236}">
                <a16:creationId xmlns:a16="http://schemas.microsoft.com/office/drawing/2014/main" id="{61986BA2-D2F6-4A17-A1B8-EDEAB66B27B5}"/>
              </a:ext>
            </a:extLst>
          </p:cNvPr>
          <p:cNvSpPr/>
          <p:nvPr/>
        </p:nvSpPr>
        <p:spPr>
          <a:xfrm>
            <a:off x="10250445" y="3516761"/>
            <a:ext cx="216406" cy="2284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6" name="Elipse 115">
            <a:extLst>
              <a:ext uri="{FF2B5EF4-FFF2-40B4-BE49-F238E27FC236}">
                <a16:creationId xmlns:a16="http://schemas.microsoft.com/office/drawing/2014/main" id="{F5EB8777-D96A-46B5-B52F-32428DE0D175}"/>
              </a:ext>
            </a:extLst>
          </p:cNvPr>
          <p:cNvSpPr/>
          <p:nvPr/>
        </p:nvSpPr>
        <p:spPr>
          <a:xfrm>
            <a:off x="10024790" y="3745231"/>
            <a:ext cx="216406" cy="2284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7" name="Elipse 116">
            <a:extLst>
              <a:ext uri="{FF2B5EF4-FFF2-40B4-BE49-F238E27FC236}">
                <a16:creationId xmlns:a16="http://schemas.microsoft.com/office/drawing/2014/main" id="{F1E02AFB-A8C1-48A7-AF63-E4C563B3767A}"/>
              </a:ext>
            </a:extLst>
          </p:cNvPr>
          <p:cNvSpPr/>
          <p:nvPr/>
        </p:nvSpPr>
        <p:spPr>
          <a:xfrm>
            <a:off x="9790508" y="3973701"/>
            <a:ext cx="216406" cy="2284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8" name="Elipse 117">
            <a:extLst>
              <a:ext uri="{FF2B5EF4-FFF2-40B4-BE49-F238E27FC236}">
                <a16:creationId xmlns:a16="http://schemas.microsoft.com/office/drawing/2014/main" id="{E8C63314-9E21-45CB-A023-AB7CC912A3D8}"/>
              </a:ext>
            </a:extLst>
          </p:cNvPr>
          <p:cNvSpPr/>
          <p:nvPr/>
        </p:nvSpPr>
        <p:spPr>
          <a:xfrm>
            <a:off x="10707039" y="3066868"/>
            <a:ext cx="216406" cy="2284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9" name="Elipse 118">
            <a:extLst>
              <a:ext uri="{FF2B5EF4-FFF2-40B4-BE49-F238E27FC236}">
                <a16:creationId xmlns:a16="http://schemas.microsoft.com/office/drawing/2014/main" id="{E2845091-2E8E-497D-957C-77F43545546F}"/>
              </a:ext>
            </a:extLst>
          </p:cNvPr>
          <p:cNvSpPr/>
          <p:nvPr/>
        </p:nvSpPr>
        <p:spPr>
          <a:xfrm>
            <a:off x="11010265" y="3295338"/>
            <a:ext cx="216406" cy="2284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0" name="Elipse 119">
            <a:extLst>
              <a:ext uri="{FF2B5EF4-FFF2-40B4-BE49-F238E27FC236}">
                <a16:creationId xmlns:a16="http://schemas.microsoft.com/office/drawing/2014/main" id="{1641D35B-B054-4994-82D3-48CBEAE97296}"/>
              </a:ext>
            </a:extLst>
          </p:cNvPr>
          <p:cNvSpPr/>
          <p:nvPr/>
        </p:nvSpPr>
        <p:spPr>
          <a:xfrm>
            <a:off x="10784610" y="3516761"/>
            <a:ext cx="216406" cy="2284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1" name="Elipse 120">
            <a:extLst>
              <a:ext uri="{FF2B5EF4-FFF2-40B4-BE49-F238E27FC236}">
                <a16:creationId xmlns:a16="http://schemas.microsoft.com/office/drawing/2014/main" id="{DCF0785F-5291-4363-97AB-A32FB6D47656}"/>
              </a:ext>
            </a:extLst>
          </p:cNvPr>
          <p:cNvSpPr/>
          <p:nvPr/>
        </p:nvSpPr>
        <p:spPr>
          <a:xfrm>
            <a:off x="10558955" y="3745231"/>
            <a:ext cx="216406" cy="2284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2" name="Elipse 121">
            <a:extLst>
              <a:ext uri="{FF2B5EF4-FFF2-40B4-BE49-F238E27FC236}">
                <a16:creationId xmlns:a16="http://schemas.microsoft.com/office/drawing/2014/main" id="{139187AF-AB14-493C-A55C-E4EFBAC8F8EF}"/>
              </a:ext>
            </a:extLst>
          </p:cNvPr>
          <p:cNvSpPr/>
          <p:nvPr/>
        </p:nvSpPr>
        <p:spPr>
          <a:xfrm>
            <a:off x="10324673" y="3973701"/>
            <a:ext cx="216406" cy="2284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3" name="Elipse 122">
            <a:extLst>
              <a:ext uri="{FF2B5EF4-FFF2-40B4-BE49-F238E27FC236}">
                <a16:creationId xmlns:a16="http://schemas.microsoft.com/office/drawing/2014/main" id="{03288FA0-7825-45CB-AE04-6C59031C4763}"/>
              </a:ext>
            </a:extLst>
          </p:cNvPr>
          <p:cNvSpPr/>
          <p:nvPr/>
        </p:nvSpPr>
        <p:spPr>
          <a:xfrm>
            <a:off x="11241204" y="3066868"/>
            <a:ext cx="216406" cy="2284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7" name="CaixaDeTexto 76">
            <a:extLst>
              <a:ext uri="{FF2B5EF4-FFF2-40B4-BE49-F238E27FC236}">
                <a16:creationId xmlns:a16="http://schemas.microsoft.com/office/drawing/2014/main" id="{91140F2F-9199-4E88-BA7F-2E26863672D0}"/>
              </a:ext>
            </a:extLst>
          </p:cNvPr>
          <p:cNvSpPr txBox="1"/>
          <p:nvPr/>
        </p:nvSpPr>
        <p:spPr>
          <a:xfrm>
            <a:off x="9416208" y="5891232"/>
            <a:ext cx="23189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chemeClr val="accent5">
                    <a:lumMod val="75000"/>
                  </a:schemeClr>
                </a:solidFill>
              </a:rPr>
              <a:t>Vetor de dados preditos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8" name="CaixaDeTexto 77">
                <a:extLst>
                  <a:ext uri="{FF2B5EF4-FFF2-40B4-BE49-F238E27FC236}">
                    <a16:creationId xmlns:a16="http://schemas.microsoft.com/office/drawing/2014/main" id="{40EC2245-5ADB-4559-A5AF-70D1B1DEF451}"/>
                  </a:ext>
                </a:extLst>
              </p:cNvPr>
              <p:cNvSpPr txBox="1"/>
              <p:nvPr/>
            </p:nvSpPr>
            <p:spPr>
              <a:xfrm>
                <a:off x="10281077" y="5521900"/>
                <a:ext cx="72776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pt-BR" sz="2400" b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∆</m:t>
                    </m:r>
                    <m:r>
                      <a:rPr lang="pt-BR" sz="2400" b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𝐓</m:t>
                    </m:r>
                  </m:oMath>
                </a14:m>
                <a:r>
                  <a:rPr lang="pt-BR" sz="2400" dirty="0">
                    <a:latin typeface="Calibri Light" panose="020F0302020204030204" pitchFamily="34" charset="0"/>
                    <a:cs typeface="Calibri Light" panose="020F0302020204030204" pitchFamily="34" charset="0"/>
                  </a:rPr>
                  <a:t>(</a:t>
                </a:r>
                <a:r>
                  <a:rPr lang="pt-BR" sz="2400" b="1" dirty="0">
                    <a:latin typeface="Calibri Light" panose="020F0302020204030204" pitchFamily="34" charset="0"/>
                    <a:cs typeface="Calibri Light" panose="020F0302020204030204" pitchFamily="34" charset="0"/>
                  </a:rPr>
                  <a:t>p</a:t>
                </a:r>
                <a:r>
                  <a:rPr lang="pt-BR" sz="2400" dirty="0">
                    <a:latin typeface="Calibri Light" panose="020F0302020204030204" pitchFamily="34" charset="0"/>
                    <a:cs typeface="Calibri Light" panose="020F0302020204030204" pitchFamily="34" charset="0"/>
                  </a:rPr>
                  <a:t>)</a:t>
                </a:r>
              </a:p>
            </p:txBody>
          </p:sp>
        </mc:Choice>
        <mc:Fallback>
          <p:sp>
            <p:nvSpPr>
              <p:cNvPr id="78" name="CaixaDeTexto 77">
                <a:extLst>
                  <a:ext uri="{FF2B5EF4-FFF2-40B4-BE49-F238E27FC236}">
                    <a16:creationId xmlns:a16="http://schemas.microsoft.com/office/drawing/2014/main" id="{40EC2245-5ADB-4559-A5AF-70D1B1DEF4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81077" y="5521900"/>
                <a:ext cx="727763" cy="369332"/>
              </a:xfrm>
              <a:prstGeom prst="rect">
                <a:avLst/>
              </a:prstGeom>
              <a:blipFill>
                <a:blip r:embed="rId7"/>
                <a:stretch>
                  <a:fillRect l="-15126" t="-26667" r="-26050" b="-50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9C0CAE62-58B5-4171-AE2E-85C89BE40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5CF5-DD80-4FB2-8D05-C9155122F025}" type="slidenum">
              <a:rPr lang="pt-BR" smtClean="0"/>
              <a:t>115</a:t>
            </a:fld>
            <a:endParaRPr lang="pt-BR"/>
          </a:p>
        </p:txBody>
      </p:sp>
      <p:cxnSp>
        <p:nvCxnSpPr>
          <p:cNvPr id="80" name="Conector de Seta Reta 79">
            <a:extLst>
              <a:ext uri="{FF2B5EF4-FFF2-40B4-BE49-F238E27FC236}">
                <a16:creationId xmlns:a16="http://schemas.microsoft.com/office/drawing/2014/main" id="{C897DB58-EAB7-4826-875D-B0519CAAC63F}"/>
              </a:ext>
            </a:extLst>
          </p:cNvPr>
          <p:cNvCxnSpPr>
            <a:cxnSpLocks/>
          </p:cNvCxnSpPr>
          <p:nvPr/>
        </p:nvCxnSpPr>
        <p:spPr>
          <a:xfrm flipH="1" flipV="1">
            <a:off x="3853528" y="490355"/>
            <a:ext cx="328788" cy="51891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ector de Seta Reta 80">
            <a:extLst>
              <a:ext uri="{FF2B5EF4-FFF2-40B4-BE49-F238E27FC236}">
                <a16:creationId xmlns:a16="http://schemas.microsoft.com/office/drawing/2014/main" id="{AAB0F6FA-EC92-4E5A-9B39-D9E44D430EF4}"/>
              </a:ext>
            </a:extLst>
          </p:cNvPr>
          <p:cNvCxnSpPr>
            <a:cxnSpLocks/>
          </p:cNvCxnSpPr>
          <p:nvPr/>
        </p:nvCxnSpPr>
        <p:spPr>
          <a:xfrm flipH="1" flipV="1">
            <a:off x="11012878" y="571025"/>
            <a:ext cx="328788" cy="51891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CaixaDeTexto 83">
                <a:extLst>
                  <a:ext uri="{FF2B5EF4-FFF2-40B4-BE49-F238E27FC236}">
                    <a16:creationId xmlns:a16="http://schemas.microsoft.com/office/drawing/2014/main" id="{B107D5DA-42F9-4570-B39D-6A6EC1406E52}"/>
                  </a:ext>
                </a:extLst>
              </p:cNvPr>
              <p:cNvSpPr txBox="1"/>
              <p:nvPr/>
            </p:nvSpPr>
            <p:spPr>
              <a:xfrm>
                <a:off x="3974713" y="465896"/>
                <a:ext cx="623797" cy="3767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pt-BR" sz="1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1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𝑭</m:t>
                              </m:r>
                            </m:e>
                          </m:acc>
                        </m:e>
                        <m:sub>
                          <m:r>
                            <a:rPr lang="pt-BR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84" name="CaixaDeTexto 83">
                <a:extLst>
                  <a:ext uri="{FF2B5EF4-FFF2-40B4-BE49-F238E27FC236}">
                    <a16:creationId xmlns:a16="http://schemas.microsoft.com/office/drawing/2014/main" id="{B107D5DA-42F9-4570-B39D-6A6EC1406E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4713" y="465896"/>
                <a:ext cx="623797" cy="376770"/>
              </a:xfrm>
              <a:prstGeom prst="rect">
                <a:avLst/>
              </a:prstGeom>
              <a:blipFill>
                <a:blip r:embed="rId10"/>
                <a:stretch>
                  <a:fillRect t="-1613" r="-12745" b="-161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CaixaDeTexto 123">
                <a:extLst>
                  <a:ext uri="{FF2B5EF4-FFF2-40B4-BE49-F238E27FC236}">
                    <a16:creationId xmlns:a16="http://schemas.microsoft.com/office/drawing/2014/main" id="{D11703C9-2250-4316-A657-0CCFCF5C9FD4}"/>
                  </a:ext>
                </a:extLst>
              </p:cNvPr>
              <p:cNvSpPr txBox="1"/>
              <p:nvPr/>
            </p:nvSpPr>
            <p:spPr>
              <a:xfrm>
                <a:off x="11177272" y="573351"/>
                <a:ext cx="623797" cy="3767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pt-BR" sz="1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1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𝑭</m:t>
                              </m:r>
                            </m:e>
                          </m:acc>
                        </m:e>
                        <m:sub>
                          <m:r>
                            <a:rPr lang="pt-BR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24" name="CaixaDeTexto 123">
                <a:extLst>
                  <a:ext uri="{FF2B5EF4-FFF2-40B4-BE49-F238E27FC236}">
                    <a16:creationId xmlns:a16="http://schemas.microsoft.com/office/drawing/2014/main" id="{D11703C9-2250-4316-A657-0CCFCF5C9F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77272" y="573351"/>
                <a:ext cx="623797" cy="376770"/>
              </a:xfrm>
              <a:prstGeom prst="rect">
                <a:avLst/>
              </a:prstGeom>
              <a:blipFill>
                <a:blip r:embed="rId11"/>
                <a:stretch>
                  <a:fillRect t="-1613" r="-11765" b="-161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32884549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2CEC384F-46E9-48E1-B1AC-D0D78ECA41EF}"/>
              </a:ext>
            </a:extLst>
          </p:cNvPr>
          <p:cNvCxnSpPr/>
          <p:nvPr/>
        </p:nvCxnSpPr>
        <p:spPr>
          <a:xfrm>
            <a:off x="597216" y="2498841"/>
            <a:ext cx="0" cy="2514087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93ED7F71-94B5-4533-BD15-9C67856642BC}"/>
              </a:ext>
            </a:extLst>
          </p:cNvPr>
          <p:cNvCxnSpPr>
            <a:cxnSpLocks/>
          </p:cNvCxnSpPr>
          <p:nvPr/>
        </p:nvCxnSpPr>
        <p:spPr>
          <a:xfrm>
            <a:off x="597216" y="2498841"/>
            <a:ext cx="3314325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11F977A7-C688-435B-A496-F95D3FE58289}"/>
              </a:ext>
            </a:extLst>
          </p:cNvPr>
          <p:cNvCxnSpPr>
            <a:cxnSpLocks/>
          </p:cNvCxnSpPr>
          <p:nvPr/>
        </p:nvCxnSpPr>
        <p:spPr>
          <a:xfrm flipV="1">
            <a:off x="597214" y="907371"/>
            <a:ext cx="1808927" cy="159147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>
            <a:extLst>
              <a:ext uri="{FF2B5EF4-FFF2-40B4-BE49-F238E27FC236}">
                <a16:creationId xmlns:a16="http://schemas.microsoft.com/office/drawing/2014/main" id="{C64BC7F9-77A3-426C-8ADC-FDBD23CD5D7B}"/>
              </a:ext>
            </a:extLst>
          </p:cNvPr>
          <p:cNvSpPr txBox="1"/>
          <p:nvPr/>
        </p:nvSpPr>
        <p:spPr>
          <a:xfrm>
            <a:off x="1962642" y="551269"/>
            <a:ext cx="317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/>
              <a:t>x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D1EE0184-E09A-4204-BA1F-5C30DCD0165F}"/>
              </a:ext>
            </a:extLst>
          </p:cNvPr>
          <p:cNvSpPr txBox="1"/>
          <p:nvPr/>
        </p:nvSpPr>
        <p:spPr>
          <a:xfrm>
            <a:off x="3716021" y="2498424"/>
            <a:ext cx="3241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/>
              <a:t>y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B2D72FC4-4F4A-4A6F-82F2-139282C83079}"/>
              </a:ext>
            </a:extLst>
          </p:cNvPr>
          <p:cNvSpPr txBox="1"/>
          <p:nvPr/>
        </p:nvSpPr>
        <p:spPr>
          <a:xfrm>
            <a:off x="276641" y="4782095"/>
            <a:ext cx="3064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/>
              <a:t>z</a:t>
            </a:r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06872212-FFD9-4C35-832D-953B16441B78}"/>
              </a:ext>
            </a:extLst>
          </p:cNvPr>
          <p:cNvSpPr/>
          <p:nvPr/>
        </p:nvSpPr>
        <p:spPr>
          <a:xfrm>
            <a:off x="2255481" y="1757927"/>
            <a:ext cx="150660" cy="1142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CaixaDeTexto 17">
                <a:extLst>
                  <a:ext uri="{FF2B5EF4-FFF2-40B4-BE49-F238E27FC236}">
                    <a16:creationId xmlns:a16="http://schemas.microsoft.com/office/drawing/2014/main" id="{E5063617-BF69-4CBC-9D44-F31F81845846}"/>
                  </a:ext>
                </a:extLst>
              </p:cNvPr>
              <p:cNvSpPr txBox="1"/>
              <p:nvPr/>
            </p:nvSpPr>
            <p:spPr>
              <a:xfrm>
                <a:off x="2915599" y="1072759"/>
                <a:ext cx="601639" cy="3706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sz="2400" i="1" smtClean="0"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</m:ctrlPr>
                        </m:sSubSupPr>
                        <m:e>
                          <m:r>
                            <a:rPr lang="pt-BR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 Light" panose="020F0302020204030204" pitchFamily="34" charset="0"/>
                            </a:rPr>
                            <m:t>∆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 Light" panose="020F0302020204030204" pitchFamily="34" charset="0"/>
                            </a:rPr>
                            <m:t>𝑇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  <m:t>𝑖</m:t>
                          </m:r>
                        </m:sub>
                        <m:sup>
                          <m:r>
                            <a:rPr lang="pt-BR" sz="2400" b="0" i="1" smtClean="0"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  <m:t>𝑜</m:t>
                          </m:r>
                        </m:sup>
                      </m:sSubSup>
                    </m:oMath>
                  </m:oMathPara>
                </a14:m>
                <a:endParaRPr lang="pt-BR" sz="2400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>
          <p:sp>
            <p:nvSpPr>
              <p:cNvPr id="18" name="CaixaDeTexto 17">
                <a:extLst>
                  <a:ext uri="{FF2B5EF4-FFF2-40B4-BE49-F238E27FC236}">
                    <a16:creationId xmlns:a16="http://schemas.microsoft.com/office/drawing/2014/main" id="{E5063617-BF69-4CBC-9D44-F31F818458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5599" y="1072759"/>
                <a:ext cx="601639" cy="370614"/>
              </a:xfrm>
              <a:prstGeom prst="rect">
                <a:avLst/>
              </a:prstGeom>
              <a:blipFill>
                <a:blip r:embed="rId2"/>
                <a:stretch>
                  <a:fillRect l="-11111" r="-2020" b="-1803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Elipse 29">
            <a:extLst>
              <a:ext uri="{FF2B5EF4-FFF2-40B4-BE49-F238E27FC236}">
                <a16:creationId xmlns:a16="http://schemas.microsoft.com/office/drawing/2014/main" id="{00EBCFF1-BB00-46FB-AF72-8F9AFC63A9E3}"/>
              </a:ext>
            </a:extLst>
          </p:cNvPr>
          <p:cNvSpPr/>
          <p:nvPr/>
        </p:nvSpPr>
        <p:spPr>
          <a:xfrm>
            <a:off x="1501677" y="2069719"/>
            <a:ext cx="150660" cy="1142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Elipse 30">
            <a:extLst>
              <a:ext uri="{FF2B5EF4-FFF2-40B4-BE49-F238E27FC236}">
                <a16:creationId xmlns:a16="http://schemas.microsoft.com/office/drawing/2014/main" id="{DCAC4863-1790-47FA-BB67-084BF14918EF}"/>
              </a:ext>
            </a:extLst>
          </p:cNvPr>
          <p:cNvSpPr/>
          <p:nvPr/>
        </p:nvSpPr>
        <p:spPr>
          <a:xfrm>
            <a:off x="1811982" y="1703106"/>
            <a:ext cx="150660" cy="1142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Elipse 31">
            <a:extLst>
              <a:ext uri="{FF2B5EF4-FFF2-40B4-BE49-F238E27FC236}">
                <a16:creationId xmlns:a16="http://schemas.microsoft.com/office/drawing/2014/main" id="{98FF2294-B4D6-4DF0-94E2-06DF2701FBD8}"/>
              </a:ext>
            </a:extLst>
          </p:cNvPr>
          <p:cNvSpPr/>
          <p:nvPr/>
        </p:nvSpPr>
        <p:spPr>
          <a:xfrm>
            <a:off x="2081287" y="2097597"/>
            <a:ext cx="150660" cy="1142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34B313A5-CBB2-46C1-9C44-FC3FA3416C3A}"/>
              </a:ext>
            </a:extLst>
          </p:cNvPr>
          <p:cNvSpPr/>
          <p:nvPr/>
        </p:nvSpPr>
        <p:spPr>
          <a:xfrm>
            <a:off x="2103718" y="1382303"/>
            <a:ext cx="150660" cy="1142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4" name="Elipse 33">
            <a:extLst>
              <a:ext uri="{FF2B5EF4-FFF2-40B4-BE49-F238E27FC236}">
                <a16:creationId xmlns:a16="http://schemas.microsoft.com/office/drawing/2014/main" id="{8257582E-B1A1-41CF-B99F-AFB73016208C}"/>
              </a:ext>
            </a:extLst>
          </p:cNvPr>
          <p:cNvSpPr/>
          <p:nvPr/>
        </p:nvSpPr>
        <p:spPr>
          <a:xfrm>
            <a:off x="2555337" y="1390943"/>
            <a:ext cx="150660" cy="1142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" name="Elipse 34">
            <a:extLst>
              <a:ext uri="{FF2B5EF4-FFF2-40B4-BE49-F238E27FC236}">
                <a16:creationId xmlns:a16="http://schemas.microsoft.com/office/drawing/2014/main" id="{C4C1DC67-CB6A-4260-A1D3-EF776E19E13C}"/>
              </a:ext>
            </a:extLst>
          </p:cNvPr>
          <p:cNvSpPr/>
          <p:nvPr/>
        </p:nvSpPr>
        <p:spPr>
          <a:xfrm>
            <a:off x="2662468" y="2106064"/>
            <a:ext cx="150660" cy="1142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6" name="Elipse 35">
            <a:extLst>
              <a:ext uri="{FF2B5EF4-FFF2-40B4-BE49-F238E27FC236}">
                <a16:creationId xmlns:a16="http://schemas.microsoft.com/office/drawing/2014/main" id="{5F40824F-85D1-4ED7-8712-7807C524BE28}"/>
              </a:ext>
            </a:extLst>
          </p:cNvPr>
          <p:cNvSpPr/>
          <p:nvPr/>
        </p:nvSpPr>
        <p:spPr>
          <a:xfrm>
            <a:off x="2855194" y="1633105"/>
            <a:ext cx="150660" cy="1142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Elipse 36">
            <a:extLst>
              <a:ext uri="{FF2B5EF4-FFF2-40B4-BE49-F238E27FC236}">
                <a16:creationId xmlns:a16="http://schemas.microsoft.com/office/drawing/2014/main" id="{EF18CEF7-008C-43A1-808B-30BCB63C6881}"/>
              </a:ext>
            </a:extLst>
          </p:cNvPr>
          <p:cNvSpPr/>
          <p:nvPr/>
        </p:nvSpPr>
        <p:spPr>
          <a:xfrm>
            <a:off x="2629936" y="1039829"/>
            <a:ext cx="150660" cy="1142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Elipse 37">
            <a:extLst>
              <a:ext uri="{FF2B5EF4-FFF2-40B4-BE49-F238E27FC236}">
                <a16:creationId xmlns:a16="http://schemas.microsoft.com/office/drawing/2014/main" id="{4A075497-46C1-441E-AE9D-282431024E0E}"/>
              </a:ext>
            </a:extLst>
          </p:cNvPr>
          <p:cNvSpPr/>
          <p:nvPr/>
        </p:nvSpPr>
        <p:spPr>
          <a:xfrm>
            <a:off x="3277002" y="2047908"/>
            <a:ext cx="150660" cy="1142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Elipse 38">
            <a:extLst>
              <a:ext uri="{FF2B5EF4-FFF2-40B4-BE49-F238E27FC236}">
                <a16:creationId xmlns:a16="http://schemas.microsoft.com/office/drawing/2014/main" id="{E5C9FADA-0B99-46D3-8050-5CAF62F59599}"/>
              </a:ext>
            </a:extLst>
          </p:cNvPr>
          <p:cNvSpPr/>
          <p:nvPr/>
        </p:nvSpPr>
        <p:spPr>
          <a:xfrm>
            <a:off x="3544478" y="1348027"/>
            <a:ext cx="150660" cy="1142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Elipse 40">
            <a:extLst>
              <a:ext uri="{FF2B5EF4-FFF2-40B4-BE49-F238E27FC236}">
                <a16:creationId xmlns:a16="http://schemas.microsoft.com/office/drawing/2014/main" id="{426E6DD7-9BC5-46F9-9CB7-94FC384BA6D6}"/>
              </a:ext>
            </a:extLst>
          </p:cNvPr>
          <p:cNvSpPr/>
          <p:nvPr/>
        </p:nvSpPr>
        <p:spPr>
          <a:xfrm>
            <a:off x="3391279" y="1728254"/>
            <a:ext cx="150660" cy="1142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81E87556-0B97-4991-8DAB-AADA685D0ECE}"/>
              </a:ext>
            </a:extLst>
          </p:cNvPr>
          <p:cNvSpPr txBox="1"/>
          <p:nvPr/>
        </p:nvSpPr>
        <p:spPr>
          <a:xfrm>
            <a:off x="290721" y="37526"/>
            <a:ext cx="23392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Fonte geológica</a:t>
            </a:r>
          </a:p>
        </p:txBody>
      </p:sp>
      <p:sp>
        <p:nvSpPr>
          <p:cNvPr id="66" name="CaixaDeTexto 65">
            <a:extLst>
              <a:ext uri="{FF2B5EF4-FFF2-40B4-BE49-F238E27FC236}">
                <a16:creationId xmlns:a16="http://schemas.microsoft.com/office/drawing/2014/main" id="{4C62B418-D991-460A-8375-0EEA13119B15}"/>
              </a:ext>
            </a:extLst>
          </p:cNvPr>
          <p:cNvSpPr txBox="1"/>
          <p:nvPr/>
        </p:nvSpPr>
        <p:spPr>
          <a:xfrm>
            <a:off x="9703457" y="499191"/>
            <a:ext cx="317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/>
              <a:t>x</a:t>
            </a:r>
          </a:p>
        </p:txBody>
      </p:sp>
      <p:sp>
        <p:nvSpPr>
          <p:cNvPr id="83" name="CaixaDeTexto 82">
            <a:extLst>
              <a:ext uri="{FF2B5EF4-FFF2-40B4-BE49-F238E27FC236}">
                <a16:creationId xmlns:a16="http://schemas.microsoft.com/office/drawing/2014/main" id="{12AA44C5-F197-444C-A87E-CB0B64D3053B}"/>
              </a:ext>
            </a:extLst>
          </p:cNvPr>
          <p:cNvSpPr txBox="1"/>
          <p:nvPr/>
        </p:nvSpPr>
        <p:spPr>
          <a:xfrm>
            <a:off x="9059987" y="65452"/>
            <a:ext cx="29228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Camada equivalente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8" name="CaixaDeTexto 147">
                <a:extLst>
                  <a:ext uri="{FF2B5EF4-FFF2-40B4-BE49-F238E27FC236}">
                    <a16:creationId xmlns:a16="http://schemas.microsoft.com/office/drawing/2014/main" id="{5DBD72FE-C052-47AE-A3B1-EA2BC0EF320A}"/>
                  </a:ext>
                </a:extLst>
              </p:cNvPr>
              <p:cNvSpPr txBox="1"/>
              <p:nvPr/>
            </p:nvSpPr>
            <p:spPr>
              <a:xfrm>
                <a:off x="1517804" y="5604222"/>
                <a:ext cx="61645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sz="2400" i="1" smtClean="0"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</m:ctrlPr>
                        </m:sSupPr>
                        <m:e>
                          <m:r>
                            <a:rPr lang="pt-BR" sz="24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 Light" panose="020F0302020204030204" pitchFamily="34" charset="0"/>
                            </a:rPr>
                            <m:t>∆</m:t>
                          </m:r>
                          <m:r>
                            <a:rPr lang="pt-BR" sz="24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 Light" panose="020F0302020204030204" pitchFamily="34" charset="0"/>
                            </a:rPr>
                            <m:t>𝐓</m:t>
                          </m:r>
                        </m:e>
                        <m:sup>
                          <m:r>
                            <a:rPr lang="pt-BR" sz="2400" b="0" i="1" smtClean="0"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  <m:t>𝑜</m:t>
                          </m:r>
                        </m:sup>
                      </m:sSup>
                    </m:oMath>
                  </m:oMathPara>
                </a14:m>
                <a:endParaRPr lang="pt-BR" sz="2400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>
          <p:sp>
            <p:nvSpPr>
              <p:cNvPr id="148" name="CaixaDeTexto 147">
                <a:extLst>
                  <a:ext uri="{FF2B5EF4-FFF2-40B4-BE49-F238E27FC236}">
                    <a16:creationId xmlns:a16="http://schemas.microsoft.com/office/drawing/2014/main" id="{5DBD72FE-C052-47AE-A3B1-EA2BC0EF32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7804" y="5604222"/>
                <a:ext cx="616451" cy="369332"/>
              </a:xfrm>
              <a:prstGeom prst="rect">
                <a:avLst/>
              </a:prstGeom>
              <a:blipFill>
                <a:blip r:embed="rId3"/>
                <a:stretch>
                  <a:fillRect l="-11881" r="-990" b="-655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9" name="CaixaDeTexto 148">
            <a:extLst>
              <a:ext uri="{FF2B5EF4-FFF2-40B4-BE49-F238E27FC236}">
                <a16:creationId xmlns:a16="http://schemas.microsoft.com/office/drawing/2014/main" id="{E3DD99DE-78E1-4346-8156-D68D6465C73D}"/>
              </a:ext>
            </a:extLst>
          </p:cNvPr>
          <p:cNvSpPr txBox="1"/>
          <p:nvPr/>
        </p:nvSpPr>
        <p:spPr>
          <a:xfrm>
            <a:off x="290721" y="5891232"/>
            <a:ext cx="29228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chemeClr val="accent5">
                    <a:lumMod val="75000"/>
                  </a:schemeClr>
                </a:solidFill>
              </a:rPr>
              <a:t>Vetor de dados observados</a:t>
            </a:r>
          </a:p>
        </p:txBody>
      </p:sp>
      <p:sp>
        <p:nvSpPr>
          <p:cNvPr id="58" name="Forma Livre: Forma 57">
            <a:extLst>
              <a:ext uri="{FF2B5EF4-FFF2-40B4-BE49-F238E27FC236}">
                <a16:creationId xmlns:a16="http://schemas.microsoft.com/office/drawing/2014/main" id="{18714207-0423-474B-B056-8CB9267A46AC}"/>
              </a:ext>
            </a:extLst>
          </p:cNvPr>
          <p:cNvSpPr/>
          <p:nvPr/>
        </p:nvSpPr>
        <p:spPr>
          <a:xfrm>
            <a:off x="869247" y="3010931"/>
            <a:ext cx="2507390" cy="1557357"/>
          </a:xfrm>
          <a:custGeom>
            <a:avLst/>
            <a:gdLst>
              <a:gd name="connsiteX0" fmla="*/ 0 w 1661160"/>
              <a:gd name="connsiteY0" fmla="*/ 511360 h 907600"/>
              <a:gd name="connsiteX1" fmla="*/ 0 w 1661160"/>
              <a:gd name="connsiteY1" fmla="*/ 511360 h 907600"/>
              <a:gd name="connsiteX2" fmla="*/ 53340 w 1661160"/>
              <a:gd name="connsiteY2" fmla="*/ 442780 h 907600"/>
              <a:gd name="connsiteX3" fmla="*/ 83820 w 1661160"/>
              <a:gd name="connsiteY3" fmla="*/ 404680 h 907600"/>
              <a:gd name="connsiteX4" fmla="*/ 99060 w 1661160"/>
              <a:gd name="connsiteY4" fmla="*/ 381820 h 907600"/>
              <a:gd name="connsiteX5" fmla="*/ 160020 w 1661160"/>
              <a:gd name="connsiteY5" fmla="*/ 320860 h 907600"/>
              <a:gd name="connsiteX6" fmla="*/ 175260 w 1661160"/>
              <a:gd name="connsiteY6" fmla="*/ 298000 h 907600"/>
              <a:gd name="connsiteX7" fmla="*/ 205740 w 1661160"/>
              <a:gd name="connsiteY7" fmla="*/ 275140 h 907600"/>
              <a:gd name="connsiteX8" fmla="*/ 220980 w 1661160"/>
              <a:gd name="connsiteY8" fmla="*/ 252280 h 907600"/>
              <a:gd name="connsiteX9" fmla="*/ 243840 w 1661160"/>
              <a:gd name="connsiteY9" fmla="*/ 237040 h 907600"/>
              <a:gd name="connsiteX10" fmla="*/ 312420 w 1661160"/>
              <a:gd name="connsiteY10" fmla="*/ 160840 h 907600"/>
              <a:gd name="connsiteX11" fmla="*/ 350520 w 1661160"/>
              <a:gd name="connsiteY11" fmla="*/ 137980 h 907600"/>
              <a:gd name="connsiteX12" fmla="*/ 441960 w 1661160"/>
              <a:gd name="connsiteY12" fmla="*/ 84640 h 907600"/>
              <a:gd name="connsiteX13" fmla="*/ 541020 w 1661160"/>
              <a:gd name="connsiteY13" fmla="*/ 54160 h 907600"/>
              <a:gd name="connsiteX14" fmla="*/ 670560 w 1661160"/>
              <a:gd name="connsiteY14" fmla="*/ 16060 h 907600"/>
              <a:gd name="connsiteX15" fmla="*/ 784860 w 1661160"/>
              <a:gd name="connsiteY15" fmla="*/ 8440 h 907600"/>
              <a:gd name="connsiteX16" fmla="*/ 838200 w 1661160"/>
              <a:gd name="connsiteY16" fmla="*/ 820 h 907600"/>
              <a:gd name="connsiteX17" fmla="*/ 1264920 w 1661160"/>
              <a:gd name="connsiteY17" fmla="*/ 16060 h 907600"/>
              <a:gd name="connsiteX18" fmla="*/ 1325880 w 1661160"/>
              <a:gd name="connsiteY18" fmla="*/ 38920 h 907600"/>
              <a:gd name="connsiteX19" fmla="*/ 1386840 w 1661160"/>
              <a:gd name="connsiteY19" fmla="*/ 77020 h 907600"/>
              <a:gd name="connsiteX20" fmla="*/ 1417320 w 1661160"/>
              <a:gd name="connsiteY20" fmla="*/ 92260 h 907600"/>
              <a:gd name="connsiteX21" fmla="*/ 1447800 w 1661160"/>
              <a:gd name="connsiteY21" fmla="*/ 122740 h 907600"/>
              <a:gd name="connsiteX22" fmla="*/ 1478280 w 1661160"/>
              <a:gd name="connsiteY22" fmla="*/ 137980 h 907600"/>
              <a:gd name="connsiteX23" fmla="*/ 1524000 w 1661160"/>
              <a:gd name="connsiteY23" fmla="*/ 183700 h 907600"/>
              <a:gd name="connsiteX24" fmla="*/ 1539240 w 1661160"/>
              <a:gd name="connsiteY24" fmla="*/ 206560 h 907600"/>
              <a:gd name="connsiteX25" fmla="*/ 1562100 w 1661160"/>
              <a:gd name="connsiteY25" fmla="*/ 221800 h 907600"/>
              <a:gd name="connsiteX26" fmla="*/ 1569720 w 1661160"/>
              <a:gd name="connsiteY26" fmla="*/ 244660 h 907600"/>
              <a:gd name="connsiteX27" fmla="*/ 1607820 w 1661160"/>
              <a:gd name="connsiteY27" fmla="*/ 298000 h 907600"/>
              <a:gd name="connsiteX28" fmla="*/ 1623060 w 1661160"/>
              <a:gd name="connsiteY28" fmla="*/ 328480 h 907600"/>
              <a:gd name="connsiteX29" fmla="*/ 1638300 w 1661160"/>
              <a:gd name="connsiteY29" fmla="*/ 351340 h 907600"/>
              <a:gd name="connsiteX30" fmla="*/ 1645920 w 1661160"/>
              <a:gd name="connsiteY30" fmla="*/ 374200 h 907600"/>
              <a:gd name="connsiteX31" fmla="*/ 1661160 w 1661160"/>
              <a:gd name="connsiteY31" fmla="*/ 435160 h 907600"/>
              <a:gd name="connsiteX32" fmla="*/ 1653540 w 1661160"/>
              <a:gd name="connsiteY32" fmla="*/ 579940 h 907600"/>
              <a:gd name="connsiteX33" fmla="*/ 1638300 w 1661160"/>
              <a:gd name="connsiteY33" fmla="*/ 610420 h 907600"/>
              <a:gd name="connsiteX34" fmla="*/ 1615440 w 1661160"/>
              <a:gd name="connsiteY34" fmla="*/ 663760 h 907600"/>
              <a:gd name="connsiteX35" fmla="*/ 1592580 w 1661160"/>
              <a:gd name="connsiteY35" fmla="*/ 686620 h 907600"/>
              <a:gd name="connsiteX36" fmla="*/ 1554480 w 1661160"/>
              <a:gd name="connsiteY36" fmla="*/ 732340 h 907600"/>
              <a:gd name="connsiteX37" fmla="*/ 1524000 w 1661160"/>
              <a:gd name="connsiteY37" fmla="*/ 747580 h 907600"/>
              <a:gd name="connsiteX38" fmla="*/ 1501140 w 1661160"/>
              <a:gd name="connsiteY38" fmla="*/ 770440 h 907600"/>
              <a:gd name="connsiteX39" fmla="*/ 1478280 w 1661160"/>
              <a:gd name="connsiteY39" fmla="*/ 778060 h 907600"/>
              <a:gd name="connsiteX40" fmla="*/ 1432560 w 1661160"/>
              <a:gd name="connsiteY40" fmla="*/ 808540 h 907600"/>
              <a:gd name="connsiteX41" fmla="*/ 1363980 w 1661160"/>
              <a:gd name="connsiteY41" fmla="*/ 831400 h 907600"/>
              <a:gd name="connsiteX42" fmla="*/ 1341120 w 1661160"/>
              <a:gd name="connsiteY42" fmla="*/ 839020 h 907600"/>
              <a:gd name="connsiteX43" fmla="*/ 1295400 w 1661160"/>
              <a:gd name="connsiteY43" fmla="*/ 846640 h 907600"/>
              <a:gd name="connsiteX44" fmla="*/ 1272540 w 1661160"/>
              <a:gd name="connsiteY44" fmla="*/ 861880 h 907600"/>
              <a:gd name="connsiteX45" fmla="*/ 1211580 w 1661160"/>
              <a:gd name="connsiteY45" fmla="*/ 869500 h 907600"/>
              <a:gd name="connsiteX46" fmla="*/ 1158240 w 1661160"/>
              <a:gd name="connsiteY46" fmla="*/ 877120 h 907600"/>
              <a:gd name="connsiteX47" fmla="*/ 952500 w 1661160"/>
              <a:gd name="connsiteY47" fmla="*/ 892360 h 907600"/>
              <a:gd name="connsiteX48" fmla="*/ 838200 w 1661160"/>
              <a:gd name="connsiteY48" fmla="*/ 907600 h 907600"/>
              <a:gd name="connsiteX49" fmla="*/ 426720 w 1661160"/>
              <a:gd name="connsiteY49" fmla="*/ 899980 h 907600"/>
              <a:gd name="connsiteX50" fmla="*/ 396240 w 1661160"/>
              <a:gd name="connsiteY50" fmla="*/ 877120 h 907600"/>
              <a:gd name="connsiteX51" fmla="*/ 373380 w 1661160"/>
              <a:gd name="connsiteY51" fmla="*/ 869500 h 907600"/>
              <a:gd name="connsiteX52" fmla="*/ 327660 w 1661160"/>
              <a:gd name="connsiteY52" fmla="*/ 839020 h 907600"/>
              <a:gd name="connsiteX53" fmla="*/ 304800 w 1661160"/>
              <a:gd name="connsiteY53" fmla="*/ 831400 h 907600"/>
              <a:gd name="connsiteX54" fmla="*/ 281940 w 1661160"/>
              <a:gd name="connsiteY54" fmla="*/ 816160 h 907600"/>
              <a:gd name="connsiteX55" fmla="*/ 236220 w 1661160"/>
              <a:gd name="connsiteY55" fmla="*/ 800920 h 907600"/>
              <a:gd name="connsiteX56" fmla="*/ 213360 w 1661160"/>
              <a:gd name="connsiteY56" fmla="*/ 793300 h 907600"/>
              <a:gd name="connsiteX57" fmla="*/ 182880 w 1661160"/>
              <a:gd name="connsiteY57" fmla="*/ 770440 h 907600"/>
              <a:gd name="connsiteX58" fmla="*/ 160020 w 1661160"/>
              <a:gd name="connsiteY58" fmla="*/ 762820 h 907600"/>
              <a:gd name="connsiteX59" fmla="*/ 137160 w 1661160"/>
              <a:gd name="connsiteY59" fmla="*/ 739960 h 907600"/>
              <a:gd name="connsiteX60" fmla="*/ 114300 w 1661160"/>
              <a:gd name="connsiteY60" fmla="*/ 724720 h 907600"/>
              <a:gd name="connsiteX61" fmla="*/ 83820 w 1661160"/>
              <a:gd name="connsiteY61" fmla="*/ 679000 h 907600"/>
              <a:gd name="connsiteX62" fmla="*/ 68580 w 1661160"/>
              <a:gd name="connsiteY62" fmla="*/ 656140 h 907600"/>
              <a:gd name="connsiteX63" fmla="*/ 30480 w 1661160"/>
              <a:gd name="connsiteY63" fmla="*/ 587560 h 907600"/>
              <a:gd name="connsiteX64" fmla="*/ 7620 w 1661160"/>
              <a:gd name="connsiteY64" fmla="*/ 572320 h 907600"/>
              <a:gd name="connsiteX65" fmla="*/ 0 w 1661160"/>
              <a:gd name="connsiteY65" fmla="*/ 511360 h 90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1661160" h="907600">
                <a:moveTo>
                  <a:pt x="0" y="511360"/>
                </a:moveTo>
                <a:lnTo>
                  <a:pt x="0" y="511360"/>
                </a:lnTo>
                <a:cubicBezTo>
                  <a:pt x="17780" y="488500"/>
                  <a:pt x="37276" y="466877"/>
                  <a:pt x="53340" y="442780"/>
                </a:cubicBezTo>
                <a:cubicBezTo>
                  <a:pt x="82785" y="398613"/>
                  <a:pt x="32695" y="438764"/>
                  <a:pt x="83820" y="404680"/>
                </a:cubicBezTo>
                <a:cubicBezTo>
                  <a:pt x="88900" y="397060"/>
                  <a:pt x="92900" y="388596"/>
                  <a:pt x="99060" y="381820"/>
                </a:cubicBezTo>
                <a:cubicBezTo>
                  <a:pt x="118390" y="360556"/>
                  <a:pt x="144080" y="344770"/>
                  <a:pt x="160020" y="320860"/>
                </a:cubicBezTo>
                <a:cubicBezTo>
                  <a:pt x="165100" y="313240"/>
                  <a:pt x="168784" y="304476"/>
                  <a:pt x="175260" y="298000"/>
                </a:cubicBezTo>
                <a:cubicBezTo>
                  <a:pt x="184240" y="289020"/>
                  <a:pt x="196760" y="284120"/>
                  <a:pt x="205740" y="275140"/>
                </a:cubicBezTo>
                <a:cubicBezTo>
                  <a:pt x="212216" y="268664"/>
                  <a:pt x="214504" y="258756"/>
                  <a:pt x="220980" y="252280"/>
                </a:cubicBezTo>
                <a:cubicBezTo>
                  <a:pt x="227456" y="245804"/>
                  <a:pt x="237364" y="243516"/>
                  <a:pt x="243840" y="237040"/>
                </a:cubicBezTo>
                <a:cubicBezTo>
                  <a:pt x="277225" y="203655"/>
                  <a:pt x="261803" y="191210"/>
                  <a:pt x="312420" y="160840"/>
                </a:cubicBezTo>
                <a:lnTo>
                  <a:pt x="350520" y="137980"/>
                </a:lnTo>
                <a:cubicBezTo>
                  <a:pt x="378605" y="120697"/>
                  <a:pt x="410198" y="97874"/>
                  <a:pt x="441960" y="84640"/>
                </a:cubicBezTo>
                <a:cubicBezTo>
                  <a:pt x="556918" y="36741"/>
                  <a:pt x="456651" y="78265"/>
                  <a:pt x="541020" y="54160"/>
                </a:cubicBezTo>
                <a:cubicBezTo>
                  <a:pt x="581886" y="42484"/>
                  <a:pt x="627585" y="21665"/>
                  <a:pt x="670560" y="16060"/>
                </a:cubicBezTo>
                <a:cubicBezTo>
                  <a:pt x="708424" y="11121"/>
                  <a:pt x="746760" y="10980"/>
                  <a:pt x="784860" y="8440"/>
                </a:cubicBezTo>
                <a:cubicBezTo>
                  <a:pt x="802640" y="5900"/>
                  <a:pt x="820239" y="820"/>
                  <a:pt x="838200" y="820"/>
                </a:cubicBezTo>
                <a:cubicBezTo>
                  <a:pt x="1160061" y="820"/>
                  <a:pt x="1093765" y="-5334"/>
                  <a:pt x="1264920" y="16060"/>
                </a:cubicBezTo>
                <a:cubicBezTo>
                  <a:pt x="1311873" y="47362"/>
                  <a:pt x="1259968" y="16949"/>
                  <a:pt x="1325880" y="38920"/>
                </a:cubicBezTo>
                <a:cubicBezTo>
                  <a:pt x="1358978" y="49953"/>
                  <a:pt x="1357045" y="58398"/>
                  <a:pt x="1386840" y="77020"/>
                </a:cubicBezTo>
                <a:cubicBezTo>
                  <a:pt x="1396473" y="83040"/>
                  <a:pt x="1408233" y="85444"/>
                  <a:pt x="1417320" y="92260"/>
                </a:cubicBezTo>
                <a:cubicBezTo>
                  <a:pt x="1428815" y="100881"/>
                  <a:pt x="1436305" y="114119"/>
                  <a:pt x="1447800" y="122740"/>
                </a:cubicBezTo>
                <a:cubicBezTo>
                  <a:pt x="1456887" y="129556"/>
                  <a:pt x="1469410" y="130884"/>
                  <a:pt x="1478280" y="137980"/>
                </a:cubicBezTo>
                <a:cubicBezTo>
                  <a:pt x="1495110" y="151444"/>
                  <a:pt x="1512045" y="165767"/>
                  <a:pt x="1524000" y="183700"/>
                </a:cubicBezTo>
                <a:cubicBezTo>
                  <a:pt x="1529080" y="191320"/>
                  <a:pt x="1532764" y="200084"/>
                  <a:pt x="1539240" y="206560"/>
                </a:cubicBezTo>
                <a:cubicBezTo>
                  <a:pt x="1545716" y="213036"/>
                  <a:pt x="1554480" y="216720"/>
                  <a:pt x="1562100" y="221800"/>
                </a:cubicBezTo>
                <a:cubicBezTo>
                  <a:pt x="1564640" y="229420"/>
                  <a:pt x="1566128" y="237476"/>
                  <a:pt x="1569720" y="244660"/>
                </a:cubicBezTo>
                <a:cubicBezTo>
                  <a:pt x="1577780" y="260780"/>
                  <a:pt x="1599191" y="284194"/>
                  <a:pt x="1607820" y="298000"/>
                </a:cubicBezTo>
                <a:cubicBezTo>
                  <a:pt x="1613840" y="307633"/>
                  <a:pt x="1617424" y="318617"/>
                  <a:pt x="1623060" y="328480"/>
                </a:cubicBezTo>
                <a:cubicBezTo>
                  <a:pt x="1627604" y="336431"/>
                  <a:pt x="1634204" y="343149"/>
                  <a:pt x="1638300" y="351340"/>
                </a:cubicBezTo>
                <a:cubicBezTo>
                  <a:pt x="1641892" y="358524"/>
                  <a:pt x="1643807" y="366451"/>
                  <a:pt x="1645920" y="374200"/>
                </a:cubicBezTo>
                <a:cubicBezTo>
                  <a:pt x="1651431" y="394407"/>
                  <a:pt x="1661160" y="435160"/>
                  <a:pt x="1661160" y="435160"/>
                </a:cubicBezTo>
                <a:cubicBezTo>
                  <a:pt x="1658620" y="483420"/>
                  <a:pt x="1659791" y="532019"/>
                  <a:pt x="1653540" y="579940"/>
                </a:cubicBezTo>
                <a:cubicBezTo>
                  <a:pt x="1652071" y="591204"/>
                  <a:pt x="1642775" y="599979"/>
                  <a:pt x="1638300" y="610420"/>
                </a:cubicBezTo>
                <a:cubicBezTo>
                  <a:pt x="1627640" y="635294"/>
                  <a:pt x="1633492" y="638488"/>
                  <a:pt x="1615440" y="663760"/>
                </a:cubicBezTo>
                <a:cubicBezTo>
                  <a:pt x="1609176" y="672529"/>
                  <a:pt x="1599479" y="678341"/>
                  <a:pt x="1592580" y="686620"/>
                </a:cubicBezTo>
                <a:cubicBezTo>
                  <a:pt x="1572922" y="710209"/>
                  <a:pt x="1581980" y="712697"/>
                  <a:pt x="1554480" y="732340"/>
                </a:cubicBezTo>
                <a:cubicBezTo>
                  <a:pt x="1545237" y="738942"/>
                  <a:pt x="1533243" y="740978"/>
                  <a:pt x="1524000" y="747580"/>
                </a:cubicBezTo>
                <a:cubicBezTo>
                  <a:pt x="1515231" y="753844"/>
                  <a:pt x="1510106" y="764462"/>
                  <a:pt x="1501140" y="770440"/>
                </a:cubicBezTo>
                <a:cubicBezTo>
                  <a:pt x="1494457" y="774895"/>
                  <a:pt x="1485301" y="774159"/>
                  <a:pt x="1478280" y="778060"/>
                </a:cubicBezTo>
                <a:cubicBezTo>
                  <a:pt x="1462269" y="786955"/>
                  <a:pt x="1449936" y="802748"/>
                  <a:pt x="1432560" y="808540"/>
                </a:cubicBezTo>
                <a:lnTo>
                  <a:pt x="1363980" y="831400"/>
                </a:lnTo>
                <a:cubicBezTo>
                  <a:pt x="1356360" y="833940"/>
                  <a:pt x="1349043" y="837700"/>
                  <a:pt x="1341120" y="839020"/>
                </a:cubicBezTo>
                <a:lnTo>
                  <a:pt x="1295400" y="846640"/>
                </a:lnTo>
                <a:cubicBezTo>
                  <a:pt x="1287780" y="851720"/>
                  <a:pt x="1281375" y="859470"/>
                  <a:pt x="1272540" y="861880"/>
                </a:cubicBezTo>
                <a:cubicBezTo>
                  <a:pt x="1252783" y="867268"/>
                  <a:pt x="1231878" y="866794"/>
                  <a:pt x="1211580" y="869500"/>
                </a:cubicBezTo>
                <a:cubicBezTo>
                  <a:pt x="1193777" y="871874"/>
                  <a:pt x="1176131" y="875541"/>
                  <a:pt x="1158240" y="877120"/>
                </a:cubicBezTo>
                <a:cubicBezTo>
                  <a:pt x="1089738" y="883164"/>
                  <a:pt x="1020577" y="882635"/>
                  <a:pt x="952500" y="892360"/>
                </a:cubicBezTo>
                <a:cubicBezTo>
                  <a:pt x="878888" y="902876"/>
                  <a:pt x="916982" y="897752"/>
                  <a:pt x="838200" y="907600"/>
                </a:cubicBezTo>
                <a:cubicBezTo>
                  <a:pt x="701040" y="905060"/>
                  <a:pt x="563578" y="909419"/>
                  <a:pt x="426720" y="899980"/>
                </a:cubicBezTo>
                <a:cubicBezTo>
                  <a:pt x="414050" y="899106"/>
                  <a:pt x="407267" y="883421"/>
                  <a:pt x="396240" y="877120"/>
                </a:cubicBezTo>
                <a:cubicBezTo>
                  <a:pt x="389266" y="873135"/>
                  <a:pt x="380401" y="873401"/>
                  <a:pt x="373380" y="869500"/>
                </a:cubicBezTo>
                <a:cubicBezTo>
                  <a:pt x="357369" y="860605"/>
                  <a:pt x="343671" y="847915"/>
                  <a:pt x="327660" y="839020"/>
                </a:cubicBezTo>
                <a:cubicBezTo>
                  <a:pt x="320639" y="835119"/>
                  <a:pt x="311984" y="834992"/>
                  <a:pt x="304800" y="831400"/>
                </a:cubicBezTo>
                <a:cubicBezTo>
                  <a:pt x="296609" y="827304"/>
                  <a:pt x="290309" y="819879"/>
                  <a:pt x="281940" y="816160"/>
                </a:cubicBezTo>
                <a:cubicBezTo>
                  <a:pt x="267260" y="809636"/>
                  <a:pt x="251460" y="806000"/>
                  <a:pt x="236220" y="800920"/>
                </a:cubicBezTo>
                <a:lnTo>
                  <a:pt x="213360" y="793300"/>
                </a:lnTo>
                <a:cubicBezTo>
                  <a:pt x="203200" y="785680"/>
                  <a:pt x="193907" y="776741"/>
                  <a:pt x="182880" y="770440"/>
                </a:cubicBezTo>
                <a:cubicBezTo>
                  <a:pt x="175906" y="766455"/>
                  <a:pt x="166703" y="767275"/>
                  <a:pt x="160020" y="762820"/>
                </a:cubicBezTo>
                <a:cubicBezTo>
                  <a:pt x="151054" y="756842"/>
                  <a:pt x="145439" y="746859"/>
                  <a:pt x="137160" y="739960"/>
                </a:cubicBezTo>
                <a:cubicBezTo>
                  <a:pt x="130125" y="734097"/>
                  <a:pt x="121920" y="729800"/>
                  <a:pt x="114300" y="724720"/>
                </a:cubicBezTo>
                <a:lnTo>
                  <a:pt x="83820" y="679000"/>
                </a:lnTo>
                <a:cubicBezTo>
                  <a:pt x="78740" y="671380"/>
                  <a:pt x="71476" y="664828"/>
                  <a:pt x="68580" y="656140"/>
                </a:cubicBezTo>
                <a:cubicBezTo>
                  <a:pt x="60639" y="632318"/>
                  <a:pt x="52939" y="602532"/>
                  <a:pt x="30480" y="587560"/>
                </a:cubicBezTo>
                <a:lnTo>
                  <a:pt x="7620" y="572320"/>
                </a:lnTo>
                <a:cubicBezTo>
                  <a:pt x="-3213" y="539821"/>
                  <a:pt x="1270" y="521520"/>
                  <a:pt x="0" y="51136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59" name="Conector de Seta Reta 58">
            <a:extLst>
              <a:ext uri="{FF2B5EF4-FFF2-40B4-BE49-F238E27FC236}">
                <a16:creationId xmlns:a16="http://schemas.microsoft.com/office/drawing/2014/main" id="{A546718B-06D6-44E4-B617-7C940EE08C3B}"/>
              </a:ext>
            </a:extLst>
          </p:cNvPr>
          <p:cNvCxnSpPr>
            <a:cxnSpLocks/>
          </p:cNvCxnSpPr>
          <p:nvPr/>
        </p:nvCxnSpPr>
        <p:spPr>
          <a:xfrm flipV="1">
            <a:off x="1669789" y="3268647"/>
            <a:ext cx="918524" cy="83921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0" name="CaixaDeTexto 59">
                <a:extLst>
                  <a:ext uri="{FF2B5EF4-FFF2-40B4-BE49-F238E27FC236}">
                    <a16:creationId xmlns:a16="http://schemas.microsoft.com/office/drawing/2014/main" id="{AA8A99C5-9225-43DE-9497-F39771601D2E}"/>
                  </a:ext>
                </a:extLst>
              </p:cNvPr>
              <p:cNvSpPr txBox="1"/>
              <p:nvPr/>
            </p:nvSpPr>
            <p:spPr>
              <a:xfrm>
                <a:off x="2040822" y="3750302"/>
                <a:ext cx="29014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𝐦</m:t>
                      </m:r>
                    </m:oMath>
                  </m:oMathPara>
                </a14:m>
                <a:endParaRPr lang="pt-BR" sz="2000" b="1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>
          <p:sp>
            <p:nvSpPr>
              <p:cNvPr id="60" name="CaixaDeTexto 59">
                <a:extLst>
                  <a:ext uri="{FF2B5EF4-FFF2-40B4-BE49-F238E27FC236}">
                    <a16:creationId xmlns:a16="http://schemas.microsoft.com/office/drawing/2014/main" id="{AA8A99C5-9225-43DE-9497-F39771601D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0822" y="3750302"/>
                <a:ext cx="290144" cy="307777"/>
              </a:xfrm>
              <a:prstGeom prst="rect">
                <a:avLst/>
              </a:prstGeom>
              <a:blipFill>
                <a:blip r:embed="rId4"/>
                <a:stretch>
                  <a:fillRect l="-14894" r="-1489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2" name="Conector de Seta Reta 81">
            <a:extLst>
              <a:ext uri="{FF2B5EF4-FFF2-40B4-BE49-F238E27FC236}">
                <a16:creationId xmlns:a16="http://schemas.microsoft.com/office/drawing/2014/main" id="{0900E3E2-2D80-438C-AFC8-178DB90DF910}"/>
              </a:ext>
            </a:extLst>
          </p:cNvPr>
          <p:cNvCxnSpPr/>
          <p:nvPr/>
        </p:nvCxnSpPr>
        <p:spPr>
          <a:xfrm>
            <a:off x="8338031" y="2446763"/>
            <a:ext cx="0" cy="2514087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ector de Seta Reta 84">
            <a:extLst>
              <a:ext uri="{FF2B5EF4-FFF2-40B4-BE49-F238E27FC236}">
                <a16:creationId xmlns:a16="http://schemas.microsoft.com/office/drawing/2014/main" id="{14FD07F7-67DD-479B-875A-05D2C6622997}"/>
              </a:ext>
            </a:extLst>
          </p:cNvPr>
          <p:cNvCxnSpPr>
            <a:cxnSpLocks/>
          </p:cNvCxnSpPr>
          <p:nvPr/>
        </p:nvCxnSpPr>
        <p:spPr>
          <a:xfrm>
            <a:off x="8338031" y="2446763"/>
            <a:ext cx="3314325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onector de Seta Reta 85">
            <a:extLst>
              <a:ext uri="{FF2B5EF4-FFF2-40B4-BE49-F238E27FC236}">
                <a16:creationId xmlns:a16="http://schemas.microsoft.com/office/drawing/2014/main" id="{E294118E-0D50-4CD2-A387-9842BA0BAE90}"/>
              </a:ext>
            </a:extLst>
          </p:cNvPr>
          <p:cNvCxnSpPr>
            <a:cxnSpLocks/>
          </p:cNvCxnSpPr>
          <p:nvPr/>
        </p:nvCxnSpPr>
        <p:spPr>
          <a:xfrm flipV="1">
            <a:off x="8338029" y="855293"/>
            <a:ext cx="1808927" cy="159147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CaixaDeTexto 86">
            <a:extLst>
              <a:ext uri="{FF2B5EF4-FFF2-40B4-BE49-F238E27FC236}">
                <a16:creationId xmlns:a16="http://schemas.microsoft.com/office/drawing/2014/main" id="{D7235CEF-7A85-4E2E-8503-56434F68A958}"/>
              </a:ext>
            </a:extLst>
          </p:cNvPr>
          <p:cNvSpPr txBox="1"/>
          <p:nvPr/>
        </p:nvSpPr>
        <p:spPr>
          <a:xfrm>
            <a:off x="11456836" y="2446346"/>
            <a:ext cx="3241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/>
              <a:t>y</a:t>
            </a:r>
          </a:p>
        </p:txBody>
      </p:sp>
      <p:sp>
        <p:nvSpPr>
          <p:cNvPr id="88" name="Elipse 87">
            <a:extLst>
              <a:ext uri="{FF2B5EF4-FFF2-40B4-BE49-F238E27FC236}">
                <a16:creationId xmlns:a16="http://schemas.microsoft.com/office/drawing/2014/main" id="{38943E30-27A8-40CB-BC94-0ABA88BD611D}"/>
              </a:ext>
            </a:extLst>
          </p:cNvPr>
          <p:cNvSpPr/>
          <p:nvPr/>
        </p:nvSpPr>
        <p:spPr>
          <a:xfrm>
            <a:off x="9996296" y="1705849"/>
            <a:ext cx="150660" cy="1142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9" name="CaixaDeTexto 88">
                <a:extLst>
                  <a:ext uri="{FF2B5EF4-FFF2-40B4-BE49-F238E27FC236}">
                    <a16:creationId xmlns:a16="http://schemas.microsoft.com/office/drawing/2014/main" id="{F97D8DCD-9219-4484-AB13-A338C8A8F4FD}"/>
                  </a:ext>
                </a:extLst>
              </p:cNvPr>
              <p:cNvSpPr txBox="1"/>
              <p:nvPr/>
            </p:nvSpPr>
            <p:spPr>
              <a:xfrm>
                <a:off x="10705556" y="1043346"/>
                <a:ext cx="387591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sz="2400" i="1" smtClean="0"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</m:ctrlPr>
                        </m:sSup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 Light" panose="020F0302020204030204" pitchFamily="34" charset="0"/>
                            </a:rPr>
                            <m:t>∆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 Light" panose="020F0302020204030204" pitchFamily="34" charset="0"/>
                            </a:rPr>
                            <m:t>𝑇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pt-BR" sz="2400" b="0" i="0" smtClean="0"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  <m:t>p</m:t>
                          </m:r>
                        </m:sup>
                      </m:sSup>
                    </m:oMath>
                  </m:oMathPara>
                </a14:m>
                <a:endParaRPr lang="pt-BR" sz="2400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>
          <p:sp>
            <p:nvSpPr>
              <p:cNvPr id="89" name="CaixaDeTexto 88">
                <a:extLst>
                  <a:ext uri="{FF2B5EF4-FFF2-40B4-BE49-F238E27FC236}">
                    <a16:creationId xmlns:a16="http://schemas.microsoft.com/office/drawing/2014/main" id="{F97D8DCD-9219-4484-AB13-A338C8A8F4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05556" y="1043346"/>
                <a:ext cx="387591" cy="369332"/>
              </a:xfrm>
              <a:prstGeom prst="rect">
                <a:avLst/>
              </a:prstGeom>
              <a:blipFill>
                <a:blip r:embed="rId5"/>
                <a:stretch>
                  <a:fillRect l="-26563" r="-56250" b="-655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0" name="Elipse 89">
            <a:extLst>
              <a:ext uri="{FF2B5EF4-FFF2-40B4-BE49-F238E27FC236}">
                <a16:creationId xmlns:a16="http://schemas.microsoft.com/office/drawing/2014/main" id="{4AF75B72-5A3A-4B7A-962A-C57D5E701D60}"/>
              </a:ext>
            </a:extLst>
          </p:cNvPr>
          <p:cNvSpPr/>
          <p:nvPr/>
        </p:nvSpPr>
        <p:spPr>
          <a:xfrm>
            <a:off x="9242492" y="2017641"/>
            <a:ext cx="150660" cy="1142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1" name="Elipse 90">
            <a:extLst>
              <a:ext uri="{FF2B5EF4-FFF2-40B4-BE49-F238E27FC236}">
                <a16:creationId xmlns:a16="http://schemas.microsoft.com/office/drawing/2014/main" id="{A659AE43-5AB4-4EE7-BDC5-89CAE1307A05}"/>
              </a:ext>
            </a:extLst>
          </p:cNvPr>
          <p:cNvSpPr/>
          <p:nvPr/>
        </p:nvSpPr>
        <p:spPr>
          <a:xfrm>
            <a:off x="9552797" y="1651028"/>
            <a:ext cx="150660" cy="1142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2" name="Elipse 91">
            <a:extLst>
              <a:ext uri="{FF2B5EF4-FFF2-40B4-BE49-F238E27FC236}">
                <a16:creationId xmlns:a16="http://schemas.microsoft.com/office/drawing/2014/main" id="{1BD5E691-1247-4693-88FA-EFA7CB34E464}"/>
              </a:ext>
            </a:extLst>
          </p:cNvPr>
          <p:cNvSpPr/>
          <p:nvPr/>
        </p:nvSpPr>
        <p:spPr>
          <a:xfrm>
            <a:off x="9822102" y="2045519"/>
            <a:ext cx="150660" cy="1142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3" name="Elipse 92">
            <a:extLst>
              <a:ext uri="{FF2B5EF4-FFF2-40B4-BE49-F238E27FC236}">
                <a16:creationId xmlns:a16="http://schemas.microsoft.com/office/drawing/2014/main" id="{F3BAAC51-1BAF-4AC4-A566-19EF2BC47350}"/>
              </a:ext>
            </a:extLst>
          </p:cNvPr>
          <p:cNvSpPr/>
          <p:nvPr/>
        </p:nvSpPr>
        <p:spPr>
          <a:xfrm>
            <a:off x="9844533" y="1330225"/>
            <a:ext cx="150660" cy="1142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4" name="Elipse 93">
            <a:extLst>
              <a:ext uri="{FF2B5EF4-FFF2-40B4-BE49-F238E27FC236}">
                <a16:creationId xmlns:a16="http://schemas.microsoft.com/office/drawing/2014/main" id="{7EEE24EB-E6AD-41DB-916D-F54ED05B6921}"/>
              </a:ext>
            </a:extLst>
          </p:cNvPr>
          <p:cNvSpPr/>
          <p:nvPr/>
        </p:nvSpPr>
        <p:spPr>
          <a:xfrm>
            <a:off x="10296152" y="1338865"/>
            <a:ext cx="150660" cy="1142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5" name="Elipse 94">
            <a:extLst>
              <a:ext uri="{FF2B5EF4-FFF2-40B4-BE49-F238E27FC236}">
                <a16:creationId xmlns:a16="http://schemas.microsoft.com/office/drawing/2014/main" id="{81032A4E-D065-401A-9668-5E4DAC3824D2}"/>
              </a:ext>
            </a:extLst>
          </p:cNvPr>
          <p:cNvSpPr/>
          <p:nvPr/>
        </p:nvSpPr>
        <p:spPr>
          <a:xfrm>
            <a:off x="10403283" y="2053986"/>
            <a:ext cx="150660" cy="1142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6" name="Elipse 95">
            <a:extLst>
              <a:ext uri="{FF2B5EF4-FFF2-40B4-BE49-F238E27FC236}">
                <a16:creationId xmlns:a16="http://schemas.microsoft.com/office/drawing/2014/main" id="{3B5DE7CC-BD3E-49D8-8889-40CAE6F288B2}"/>
              </a:ext>
            </a:extLst>
          </p:cNvPr>
          <p:cNvSpPr/>
          <p:nvPr/>
        </p:nvSpPr>
        <p:spPr>
          <a:xfrm>
            <a:off x="10596009" y="1581027"/>
            <a:ext cx="150660" cy="1142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7" name="Elipse 96">
            <a:extLst>
              <a:ext uri="{FF2B5EF4-FFF2-40B4-BE49-F238E27FC236}">
                <a16:creationId xmlns:a16="http://schemas.microsoft.com/office/drawing/2014/main" id="{00CDBBCA-3FD6-4055-BA21-0895B811471E}"/>
              </a:ext>
            </a:extLst>
          </p:cNvPr>
          <p:cNvSpPr/>
          <p:nvPr/>
        </p:nvSpPr>
        <p:spPr>
          <a:xfrm>
            <a:off x="10370751" y="987751"/>
            <a:ext cx="150660" cy="1142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8" name="Elipse 97">
            <a:extLst>
              <a:ext uri="{FF2B5EF4-FFF2-40B4-BE49-F238E27FC236}">
                <a16:creationId xmlns:a16="http://schemas.microsoft.com/office/drawing/2014/main" id="{2443A849-2BFE-451A-9FBD-E7EC501A00AD}"/>
              </a:ext>
            </a:extLst>
          </p:cNvPr>
          <p:cNvSpPr/>
          <p:nvPr/>
        </p:nvSpPr>
        <p:spPr>
          <a:xfrm>
            <a:off x="11017817" y="1995830"/>
            <a:ext cx="150660" cy="1142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9" name="Elipse 98">
            <a:extLst>
              <a:ext uri="{FF2B5EF4-FFF2-40B4-BE49-F238E27FC236}">
                <a16:creationId xmlns:a16="http://schemas.microsoft.com/office/drawing/2014/main" id="{A7D32CA5-8DFF-4C1A-A8AB-B92F6345A02F}"/>
              </a:ext>
            </a:extLst>
          </p:cNvPr>
          <p:cNvSpPr/>
          <p:nvPr/>
        </p:nvSpPr>
        <p:spPr>
          <a:xfrm>
            <a:off x="11285293" y="1295949"/>
            <a:ext cx="150660" cy="1142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0" name="Elipse 99">
            <a:extLst>
              <a:ext uri="{FF2B5EF4-FFF2-40B4-BE49-F238E27FC236}">
                <a16:creationId xmlns:a16="http://schemas.microsoft.com/office/drawing/2014/main" id="{06867D4E-FFAA-41A4-8A28-E237AF2977EC}"/>
              </a:ext>
            </a:extLst>
          </p:cNvPr>
          <p:cNvSpPr/>
          <p:nvPr/>
        </p:nvSpPr>
        <p:spPr>
          <a:xfrm>
            <a:off x="11132094" y="1676176"/>
            <a:ext cx="150660" cy="1142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1" name="Paralelogramo 100">
            <a:extLst>
              <a:ext uri="{FF2B5EF4-FFF2-40B4-BE49-F238E27FC236}">
                <a16:creationId xmlns:a16="http://schemas.microsoft.com/office/drawing/2014/main" id="{5BD71865-D68E-4559-902F-AFFC344880AA}"/>
              </a:ext>
            </a:extLst>
          </p:cNvPr>
          <p:cNvSpPr/>
          <p:nvPr/>
        </p:nvSpPr>
        <p:spPr>
          <a:xfrm>
            <a:off x="8352114" y="3021215"/>
            <a:ext cx="3630722" cy="1235814"/>
          </a:xfrm>
          <a:prstGeom prst="parallelogram">
            <a:avLst>
              <a:gd name="adj" fmla="val 108464"/>
            </a:avLst>
          </a:prstGeom>
          <a:solidFill>
            <a:schemeClr val="accent1">
              <a:lumMod val="60000"/>
              <a:lumOff val="40000"/>
              <a:alpha val="53000"/>
            </a:schemeClr>
          </a:solidFill>
          <a:ln>
            <a:solidFill>
              <a:schemeClr val="tx1">
                <a:alpha val="6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2" name="CaixaDeTexto 101">
                <a:extLst>
                  <a:ext uri="{FF2B5EF4-FFF2-40B4-BE49-F238E27FC236}">
                    <a16:creationId xmlns:a16="http://schemas.microsoft.com/office/drawing/2014/main" id="{D0C61A52-1CC0-4A74-8F30-1045C9E1C3D3}"/>
                  </a:ext>
                </a:extLst>
              </p:cNvPr>
              <p:cNvSpPr txBox="1"/>
              <p:nvPr/>
            </p:nvSpPr>
            <p:spPr>
              <a:xfrm>
                <a:off x="7788115" y="3982852"/>
                <a:ext cx="3656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pt-BR" sz="2400" dirty="0"/>
              </a:p>
            </p:txBody>
          </p:sp>
        </mc:Choice>
        <mc:Fallback>
          <p:sp>
            <p:nvSpPr>
              <p:cNvPr id="102" name="CaixaDeTexto 101">
                <a:extLst>
                  <a:ext uri="{FF2B5EF4-FFF2-40B4-BE49-F238E27FC236}">
                    <a16:creationId xmlns:a16="http://schemas.microsoft.com/office/drawing/2014/main" id="{D0C61A52-1CC0-4A74-8F30-1045C9E1C3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8115" y="3982852"/>
                <a:ext cx="365661" cy="461665"/>
              </a:xfrm>
              <a:prstGeom prst="rect">
                <a:avLst/>
              </a:prstGeom>
              <a:blipFill>
                <a:blip r:embed="rId6"/>
                <a:stretch>
                  <a:fillRect r="-10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3" name="Conector reto 102">
            <a:extLst>
              <a:ext uri="{FF2B5EF4-FFF2-40B4-BE49-F238E27FC236}">
                <a16:creationId xmlns:a16="http://schemas.microsoft.com/office/drawing/2014/main" id="{8E1EE6A3-B894-40DD-ACE7-3823E9583A64}"/>
              </a:ext>
            </a:extLst>
          </p:cNvPr>
          <p:cNvCxnSpPr>
            <a:cxnSpLocks/>
          </p:cNvCxnSpPr>
          <p:nvPr/>
        </p:nvCxnSpPr>
        <p:spPr>
          <a:xfrm flipV="1">
            <a:off x="8228686" y="4251805"/>
            <a:ext cx="241909" cy="236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Elipse 103">
            <a:extLst>
              <a:ext uri="{FF2B5EF4-FFF2-40B4-BE49-F238E27FC236}">
                <a16:creationId xmlns:a16="http://schemas.microsoft.com/office/drawing/2014/main" id="{9B36AF97-9CC5-4753-B376-0610D997F9F5}"/>
              </a:ext>
            </a:extLst>
          </p:cNvPr>
          <p:cNvSpPr/>
          <p:nvPr/>
        </p:nvSpPr>
        <p:spPr>
          <a:xfrm>
            <a:off x="9433803" y="3285015"/>
            <a:ext cx="216406" cy="2284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5" name="Elipse 104">
            <a:extLst>
              <a:ext uri="{FF2B5EF4-FFF2-40B4-BE49-F238E27FC236}">
                <a16:creationId xmlns:a16="http://schemas.microsoft.com/office/drawing/2014/main" id="{9ECC75C5-4987-41FB-A466-E7C80741F996}"/>
              </a:ext>
            </a:extLst>
          </p:cNvPr>
          <p:cNvSpPr/>
          <p:nvPr/>
        </p:nvSpPr>
        <p:spPr>
          <a:xfrm>
            <a:off x="9208148" y="3506438"/>
            <a:ext cx="216406" cy="2284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6" name="Elipse 105">
            <a:extLst>
              <a:ext uri="{FF2B5EF4-FFF2-40B4-BE49-F238E27FC236}">
                <a16:creationId xmlns:a16="http://schemas.microsoft.com/office/drawing/2014/main" id="{212715E1-83FD-4764-B844-631770414331}"/>
              </a:ext>
            </a:extLst>
          </p:cNvPr>
          <p:cNvSpPr/>
          <p:nvPr/>
        </p:nvSpPr>
        <p:spPr>
          <a:xfrm>
            <a:off x="8982493" y="3734908"/>
            <a:ext cx="216406" cy="2284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7" name="Elipse 106">
            <a:extLst>
              <a:ext uri="{FF2B5EF4-FFF2-40B4-BE49-F238E27FC236}">
                <a16:creationId xmlns:a16="http://schemas.microsoft.com/office/drawing/2014/main" id="{47F698D9-FB3C-4B0B-94AA-630ADFD07FAA}"/>
              </a:ext>
            </a:extLst>
          </p:cNvPr>
          <p:cNvSpPr/>
          <p:nvPr/>
        </p:nvSpPr>
        <p:spPr>
          <a:xfrm>
            <a:off x="8748211" y="3963378"/>
            <a:ext cx="216406" cy="2284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8" name="Elipse 107">
            <a:extLst>
              <a:ext uri="{FF2B5EF4-FFF2-40B4-BE49-F238E27FC236}">
                <a16:creationId xmlns:a16="http://schemas.microsoft.com/office/drawing/2014/main" id="{5B9551D8-0DC7-48C7-99E1-5134249876A8}"/>
              </a:ext>
            </a:extLst>
          </p:cNvPr>
          <p:cNvSpPr/>
          <p:nvPr/>
        </p:nvSpPr>
        <p:spPr>
          <a:xfrm>
            <a:off x="9664742" y="3056545"/>
            <a:ext cx="216406" cy="2284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9" name="Elipse 108">
            <a:extLst>
              <a:ext uri="{FF2B5EF4-FFF2-40B4-BE49-F238E27FC236}">
                <a16:creationId xmlns:a16="http://schemas.microsoft.com/office/drawing/2014/main" id="{C2CA6FEF-CE78-4965-917B-C2F932D141FF}"/>
              </a:ext>
            </a:extLst>
          </p:cNvPr>
          <p:cNvSpPr/>
          <p:nvPr/>
        </p:nvSpPr>
        <p:spPr>
          <a:xfrm>
            <a:off x="9941935" y="3295338"/>
            <a:ext cx="216406" cy="2284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0" name="Elipse 109">
            <a:extLst>
              <a:ext uri="{FF2B5EF4-FFF2-40B4-BE49-F238E27FC236}">
                <a16:creationId xmlns:a16="http://schemas.microsoft.com/office/drawing/2014/main" id="{526CC709-7E43-44B4-BC9D-BED8A44A1025}"/>
              </a:ext>
            </a:extLst>
          </p:cNvPr>
          <p:cNvSpPr/>
          <p:nvPr/>
        </p:nvSpPr>
        <p:spPr>
          <a:xfrm>
            <a:off x="9716280" y="3516761"/>
            <a:ext cx="216406" cy="2284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1" name="Elipse 110">
            <a:extLst>
              <a:ext uri="{FF2B5EF4-FFF2-40B4-BE49-F238E27FC236}">
                <a16:creationId xmlns:a16="http://schemas.microsoft.com/office/drawing/2014/main" id="{6CD60012-D903-4208-800F-FD9E99B3C866}"/>
              </a:ext>
            </a:extLst>
          </p:cNvPr>
          <p:cNvSpPr/>
          <p:nvPr/>
        </p:nvSpPr>
        <p:spPr>
          <a:xfrm>
            <a:off x="9490625" y="3745231"/>
            <a:ext cx="216406" cy="2284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2" name="Elipse 111">
            <a:extLst>
              <a:ext uri="{FF2B5EF4-FFF2-40B4-BE49-F238E27FC236}">
                <a16:creationId xmlns:a16="http://schemas.microsoft.com/office/drawing/2014/main" id="{6BFF41D3-998C-465E-AA99-2A1AB3B66DC3}"/>
              </a:ext>
            </a:extLst>
          </p:cNvPr>
          <p:cNvSpPr/>
          <p:nvPr/>
        </p:nvSpPr>
        <p:spPr>
          <a:xfrm>
            <a:off x="9256343" y="3973701"/>
            <a:ext cx="216406" cy="2284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3" name="Elipse 112">
            <a:extLst>
              <a:ext uri="{FF2B5EF4-FFF2-40B4-BE49-F238E27FC236}">
                <a16:creationId xmlns:a16="http://schemas.microsoft.com/office/drawing/2014/main" id="{C7CF06D9-E8C3-4713-AD5F-1812BB8E654E}"/>
              </a:ext>
            </a:extLst>
          </p:cNvPr>
          <p:cNvSpPr/>
          <p:nvPr/>
        </p:nvSpPr>
        <p:spPr>
          <a:xfrm>
            <a:off x="10172874" y="3066868"/>
            <a:ext cx="216406" cy="2284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4" name="Elipse 113">
            <a:extLst>
              <a:ext uri="{FF2B5EF4-FFF2-40B4-BE49-F238E27FC236}">
                <a16:creationId xmlns:a16="http://schemas.microsoft.com/office/drawing/2014/main" id="{A432BB17-F135-4A76-A48F-49B61E27D643}"/>
              </a:ext>
            </a:extLst>
          </p:cNvPr>
          <p:cNvSpPr/>
          <p:nvPr/>
        </p:nvSpPr>
        <p:spPr>
          <a:xfrm>
            <a:off x="10476100" y="3295338"/>
            <a:ext cx="216406" cy="2284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5" name="Elipse 114">
            <a:extLst>
              <a:ext uri="{FF2B5EF4-FFF2-40B4-BE49-F238E27FC236}">
                <a16:creationId xmlns:a16="http://schemas.microsoft.com/office/drawing/2014/main" id="{61986BA2-D2F6-4A17-A1B8-EDEAB66B27B5}"/>
              </a:ext>
            </a:extLst>
          </p:cNvPr>
          <p:cNvSpPr/>
          <p:nvPr/>
        </p:nvSpPr>
        <p:spPr>
          <a:xfrm>
            <a:off x="10250445" y="3516761"/>
            <a:ext cx="216406" cy="2284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6" name="Elipse 115">
            <a:extLst>
              <a:ext uri="{FF2B5EF4-FFF2-40B4-BE49-F238E27FC236}">
                <a16:creationId xmlns:a16="http://schemas.microsoft.com/office/drawing/2014/main" id="{F5EB8777-D96A-46B5-B52F-32428DE0D175}"/>
              </a:ext>
            </a:extLst>
          </p:cNvPr>
          <p:cNvSpPr/>
          <p:nvPr/>
        </p:nvSpPr>
        <p:spPr>
          <a:xfrm>
            <a:off x="10024790" y="3745231"/>
            <a:ext cx="216406" cy="2284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7" name="Elipse 116">
            <a:extLst>
              <a:ext uri="{FF2B5EF4-FFF2-40B4-BE49-F238E27FC236}">
                <a16:creationId xmlns:a16="http://schemas.microsoft.com/office/drawing/2014/main" id="{F1E02AFB-A8C1-48A7-AF63-E4C563B3767A}"/>
              </a:ext>
            </a:extLst>
          </p:cNvPr>
          <p:cNvSpPr/>
          <p:nvPr/>
        </p:nvSpPr>
        <p:spPr>
          <a:xfrm>
            <a:off x="9790508" y="3973701"/>
            <a:ext cx="216406" cy="2284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8" name="Elipse 117">
            <a:extLst>
              <a:ext uri="{FF2B5EF4-FFF2-40B4-BE49-F238E27FC236}">
                <a16:creationId xmlns:a16="http://schemas.microsoft.com/office/drawing/2014/main" id="{E8C63314-9E21-45CB-A023-AB7CC912A3D8}"/>
              </a:ext>
            </a:extLst>
          </p:cNvPr>
          <p:cNvSpPr/>
          <p:nvPr/>
        </p:nvSpPr>
        <p:spPr>
          <a:xfrm>
            <a:off x="10707039" y="3066868"/>
            <a:ext cx="216406" cy="2284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9" name="Elipse 118">
            <a:extLst>
              <a:ext uri="{FF2B5EF4-FFF2-40B4-BE49-F238E27FC236}">
                <a16:creationId xmlns:a16="http://schemas.microsoft.com/office/drawing/2014/main" id="{E2845091-2E8E-497D-957C-77F43545546F}"/>
              </a:ext>
            </a:extLst>
          </p:cNvPr>
          <p:cNvSpPr/>
          <p:nvPr/>
        </p:nvSpPr>
        <p:spPr>
          <a:xfrm>
            <a:off x="11010265" y="3295338"/>
            <a:ext cx="216406" cy="2284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0" name="Elipse 119">
            <a:extLst>
              <a:ext uri="{FF2B5EF4-FFF2-40B4-BE49-F238E27FC236}">
                <a16:creationId xmlns:a16="http://schemas.microsoft.com/office/drawing/2014/main" id="{1641D35B-B054-4994-82D3-48CBEAE97296}"/>
              </a:ext>
            </a:extLst>
          </p:cNvPr>
          <p:cNvSpPr/>
          <p:nvPr/>
        </p:nvSpPr>
        <p:spPr>
          <a:xfrm>
            <a:off x="10784610" y="3516761"/>
            <a:ext cx="216406" cy="2284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1" name="Elipse 120">
            <a:extLst>
              <a:ext uri="{FF2B5EF4-FFF2-40B4-BE49-F238E27FC236}">
                <a16:creationId xmlns:a16="http://schemas.microsoft.com/office/drawing/2014/main" id="{DCF0785F-5291-4363-97AB-A32FB6D47656}"/>
              </a:ext>
            </a:extLst>
          </p:cNvPr>
          <p:cNvSpPr/>
          <p:nvPr/>
        </p:nvSpPr>
        <p:spPr>
          <a:xfrm>
            <a:off x="10558955" y="3745231"/>
            <a:ext cx="216406" cy="2284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2" name="Elipse 121">
            <a:extLst>
              <a:ext uri="{FF2B5EF4-FFF2-40B4-BE49-F238E27FC236}">
                <a16:creationId xmlns:a16="http://schemas.microsoft.com/office/drawing/2014/main" id="{139187AF-AB14-493C-A55C-E4EFBAC8F8EF}"/>
              </a:ext>
            </a:extLst>
          </p:cNvPr>
          <p:cNvSpPr/>
          <p:nvPr/>
        </p:nvSpPr>
        <p:spPr>
          <a:xfrm>
            <a:off x="10324673" y="3973701"/>
            <a:ext cx="216406" cy="2284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3" name="Elipse 122">
            <a:extLst>
              <a:ext uri="{FF2B5EF4-FFF2-40B4-BE49-F238E27FC236}">
                <a16:creationId xmlns:a16="http://schemas.microsoft.com/office/drawing/2014/main" id="{03288FA0-7825-45CB-AE04-6C59031C4763}"/>
              </a:ext>
            </a:extLst>
          </p:cNvPr>
          <p:cNvSpPr/>
          <p:nvPr/>
        </p:nvSpPr>
        <p:spPr>
          <a:xfrm>
            <a:off x="11241204" y="3066868"/>
            <a:ext cx="216406" cy="2284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7" name="CaixaDeTexto 76">
            <a:extLst>
              <a:ext uri="{FF2B5EF4-FFF2-40B4-BE49-F238E27FC236}">
                <a16:creationId xmlns:a16="http://schemas.microsoft.com/office/drawing/2014/main" id="{91140F2F-9199-4E88-BA7F-2E26863672D0}"/>
              </a:ext>
            </a:extLst>
          </p:cNvPr>
          <p:cNvSpPr txBox="1"/>
          <p:nvPr/>
        </p:nvSpPr>
        <p:spPr>
          <a:xfrm>
            <a:off x="9416208" y="5891232"/>
            <a:ext cx="23189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chemeClr val="accent5">
                    <a:lumMod val="75000"/>
                  </a:schemeClr>
                </a:solidFill>
              </a:rPr>
              <a:t>Vetor de dados preditos</a:t>
            </a:r>
          </a:p>
        </p:txBody>
      </p:sp>
      <p:sp>
        <p:nvSpPr>
          <p:cNvPr id="79" name="CaixaDeTexto 78">
            <a:extLst>
              <a:ext uri="{FF2B5EF4-FFF2-40B4-BE49-F238E27FC236}">
                <a16:creationId xmlns:a16="http://schemas.microsoft.com/office/drawing/2014/main" id="{70E5326C-EEBA-4136-92A6-923230366C41}"/>
              </a:ext>
            </a:extLst>
          </p:cNvPr>
          <p:cNvSpPr txBox="1"/>
          <p:nvPr/>
        </p:nvSpPr>
        <p:spPr>
          <a:xfrm>
            <a:off x="4203268" y="1292184"/>
            <a:ext cx="394074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Queremos estimar uma distribuição de </a:t>
            </a:r>
            <a:r>
              <a:rPr lang="pt-BR" sz="2400" b="1" dirty="0"/>
              <a:t>momentos magnético positiva </a:t>
            </a:r>
            <a:r>
              <a:rPr lang="pt-BR" sz="2400" dirty="0"/>
              <a:t>e uma </a:t>
            </a:r>
            <a:r>
              <a:rPr lang="pt-BR" sz="2400" b="1" dirty="0"/>
              <a:t>direção de magnetização </a:t>
            </a:r>
            <a:r>
              <a:rPr lang="pt-BR" sz="2400" dirty="0"/>
              <a:t>que minimiza a norma Euclidiana entre os </a:t>
            </a:r>
            <a:r>
              <a:rPr lang="pt-BR" sz="2400" b="1" dirty="0"/>
              <a:t>dados observados </a:t>
            </a:r>
            <a:r>
              <a:rPr lang="pt-BR" sz="2400" dirty="0"/>
              <a:t>e os </a:t>
            </a:r>
            <a:r>
              <a:rPr lang="pt-BR" sz="2400" b="1" dirty="0"/>
              <a:t>dados preditos </a:t>
            </a:r>
            <a:r>
              <a:rPr lang="pt-BR" sz="2400" dirty="0"/>
              <a:t>pela camada</a:t>
            </a: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9C0CAE62-58B5-4171-AE2E-85C89BE40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5CF5-DD80-4FB2-8D05-C9155122F025}" type="slidenum">
              <a:rPr lang="pt-BR" smtClean="0"/>
              <a:t>116</a:t>
            </a:fld>
            <a:endParaRPr lang="pt-BR"/>
          </a:p>
        </p:txBody>
      </p:sp>
      <p:cxnSp>
        <p:nvCxnSpPr>
          <p:cNvPr id="80" name="Conector de Seta Reta 79">
            <a:extLst>
              <a:ext uri="{FF2B5EF4-FFF2-40B4-BE49-F238E27FC236}">
                <a16:creationId xmlns:a16="http://schemas.microsoft.com/office/drawing/2014/main" id="{C897DB58-EAB7-4826-875D-B0519CAAC63F}"/>
              </a:ext>
            </a:extLst>
          </p:cNvPr>
          <p:cNvCxnSpPr>
            <a:cxnSpLocks/>
          </p:cNvCxnSpPr>
          <p:nvPr/>
        </p:nvCxnSpPr>
        <p:spPr>
          <a:xfrm flipH="1" flipV="1">
            <a:off x="3853528" y="490355"/>
            <a:ext cx="328788" cy="51891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ector de Seta Reta 80">
            <a:extLst>
              <a:ext uri="{FF2B5EF4-FFF2-40B4-BE49-F238E27FC236}">
                <a16:creationId xmlns:a16="http://schemas.microsoft.com/office/drawing/2014/main" id="{AAB0F6FA-EC92-4E5A-9B39-D9E44D430EF4}"/>
              </a:ext>
            </a:extLst>
          </p:cNvPr>
          <p:cNvCxnSpPr>
            <a:cxnSpLocks/>
          </p:cNvCxnSpPr>
          <p:nvPr/>
        </p:nvCxnSpPr>
        <p:spPr>
          <a:xfrm flipH="1" flipV="1">
            <a:off x="11012878" y="571025"/>
            <a:ext cx="328788" cy="51891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84" name="CaixaDeTexto 83">
                <a:extLst>
                  <a:ext uri="{FF2B5EF4-FFF2-40B4-BE49-F238E27FC236}">
                    <a16:creationId xmlns:a16="http://schemas.microsoft.com/office/drawing/2014/main" id="{B107D5DA-42F9-4570-B39D-6A6EC1406E52}"/>
                  </a:ext>
                </a:extLst>
              </p:cNvPr>
              <p:cNvSpPr txBox="1"/>
              <p:nvPr/>
            </p:nvSpPr>
            <p:spPr>
              <a:xfrm>
                <a:off x="3974713" y="465896"/>
                <a:ext cx="623797" cy="3767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pt-BR" sz="1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1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𝑭</m:t>
                              </m:r>
                            </m:e>
                          </m:acc>
                        </m:e>
                        <m:sub>
                          <m:r>
                            <a:rPr lang="pt-BR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>
          <p:sp>
            <p:nvSpPr>
              <p:cNvPr id="84" name="CaixaDeTexto 83">
                <a:extLst>
                  <a:ext uri="{FF2B5EF4-FFF2-40B4-BE49-F238E27FC236}">
                    <a16:creationId xmlns:a16="http://schemas.microsoft.com/office/drawing/2014/main" id="{B107D5DA-42F9-4570-B39D-6A6EC1406E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4713" y="465896"/>
                <a:ext cx="623797" cy="376770"/>
              </a:xfrm>
              <a:prstGeom prst="rect">
                <a:avLst/>
              </a:prstGeom>
              <a:blipFill>
                <a:blip r:embed="rId7"/>
                <a:stretch>
                  <a:fillRect t="-1613" r="-12745" b="-161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4" name="CaixaDeTexto 123">
                <a:extLst>
                  <a:ext uri="{FF2B5EF4-FFF2-40B4-BE49-F238E27FC236}">
                    <a16:creationId xmlns:a16="http://schemas.microsoft.com/office/drawing/2014/main" id="{D11703C9-2250-4316-A657-0CCFCF5C9FD4}"/>
                  </a:ext>
                </a:extLst>
              </p:cNvPr>
              <p:cNvSpPr txBox="1"/>
              <p:nvPr/>
            </p:nvSpPr>
            <p:spPr>
              <a:xfrm>
                <a:off x="11177272" y="573351"/>
                <a:ext cx="623797" cy="3767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pt-BR" sz="1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1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𝑭</m:t>
                              </m:r>
                            </m:e>
                          </m:acc>
                        </m:e>
                        <m:sub>
                          <m:r>
                            <a:rPr lang="pt-BR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>
          <p:sp>
            <p:nvSpPr>
              <p:cNvPr id="124" name="CaixaDeTexto 123">
                <a:extLst>
                  <a:ext uri="{FF2B5EF4-FFF2-40B4-BE49-F238E27FC236}">
                    <a16:creationId xmlns:a16="http://schemas.microsoft.com/office/drawing/2014/main" id="{D11703C9-2250-4316-A657-0CCFCF5C9F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77272" y="573351"/>
                <a:ext cx="623797" cy="376770"/>
              </a:xfrm>
              <a:prstGeom prst="rect">
                <a:avLst/>
              </a:prstGeom>
              <a:blipFill>
                <a:blip r:embed="rId8"/>
                <a:stretch>
                  <a:fillRect t="-1613" r="-11765" b="-161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7" name="CaixaDeTexto 126">
                <a:extLst>
                  <a:ext uri="{FF2B5EF4-FFF2-40B4-BE49-F238E27FC236}">
                    <a16:creationId xmlns:a16="http://schemas.microsoft.com/office/drawing/2014/main" id="{E73D42A0-A291-4326-968F-BE6949043C70}"/>
                  </a:ext>
                </a:extLst>
              </p:cNvPr>
              <p:cNvSpPr txBox="1"/>
              <p:nvPr/>
            </p:nvSpPr>
            <p:spPr>
              <a:xfrm>
                <a:off x="10281077" y="5521900"/>
                <a:ext cx="72776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pt-BR" sz="2400" b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∆</m:t>
                    </m:r>
                    <m:r>
                      <a:rPr lang="pt-BR" sz="2400" b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𝐓</m:t>
                    </m:r>
                  </m:oMath>
                </a14:m>
                <a:r>
                  <a:rPr lang="pt-BR" sz="2400" dirty="0">
                    <a:latin typeface="Calibri Light" panose="020F0302020204030204" pitchFamily="34" charset="0"/>
                    <a:cs typeface="Calibri Light" panose="020F0302020204030204" pitchFamily="34" charset="0"/>
                  </a:rPr>
                  <a:t>(</a:t>
                </a:r>
                <a:r>
                  <a:rPr lang="pt-BR" sz="2400" b="1" dirty="0">
                    <a:latin typeface="Calibri Light" panose="020F0302020204030204" pitchFamily="34" charset="0"/>
                    <a:cs typeface="Calibri Light" panose="020F0302020204030204" pitchFamily="34" charset="0"/>
                  </a:rPr>
                  <a:t>p</a:t>
                </a:r>
                <a:r>
                  <a:rPr lang="pt-BR" sz="2400" dirty="0">
                    <a:latin typeface="Calibri Light" panose="020F0302020204030204" pitchFamily="34" charset="0"/>
                    <a:cs typeface="Calibri Light" panose="020F0302020204030204" pitchFamily="34" charset="0"/>
                  </a:rPr>
                  <a:t>)</a:t>
                </a:r>
              </a:p>
            </p:txBody>
          </p:sp>
        </mc:Choice>
        <mc:Fallback>
          <p:sp>
            <p:nvSpPr>
              <p:cNvPr id="127" name="CaixaDeTexto 126">
                <a:extLst>
                  <a:ext uri="{FF2B5EF4-FFF2-40B4-BE49-F238E27FC236}">
                    <a16:creationId xmlns:a16="http://schemas.microsoft.com/office/drawing/2014/main" id="{E73D42A0-A291-4326-968F-BE6949043C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81077" y="5521900"/>
                <a:ext cx="727763" cy="369332"/>
              </a:xfrm>
              <a:prstGeom prst="rect">
                <a:avLst/>
              </a:prstGeom>
              <a:blipFill>
                <a:blip r:embed="rId9"/>
                <a:stretch>
                  <a:fillRect l="-15126" t="-26667" r="-26050" b="-50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5259723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2CEC384F-46E9-48E1-B1AC-D0D78ECA41EF}"/>
              </a:ext>
            </a:extLst>
          </p:cNvPr>
          <p:cNvCxnSpPr/>
          <p:nvPr/>
        </p:nvCxnSpPr>
        <p:spPr>
          <a:xfrm>
            <a:off x="597216" y="2498841"/>
            <a:ext cx="0" cy="2514087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93ED7F71-94B5-4533-BD15-9C67856642BC}"/>
              </a:ext>
            </a:extLst>
          </p:cNvPr>
          <p:cNvCxnSpPr>
            <a:cxnSpLocks/>
          </p:cNvCxnSpPr>
          <p:nvPr/>
        </p:nvCxnSpPr>
        <p:spPr>
          <a:xfrm>
            <a:off x="597216" y="2498841"/>
            <a:ext cx="3314325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11F977A7-C688-435B-A496-F95D3FE58289}"/>
              </a:ext>
            </a:extLst>
          </p:cNvPr>
          <p:cNvCxnSpPr>
            <a:cxnSpLocks/>
          </p:cNvCxnSpPr>
          <p:nvPr/>
        </p:nvCxnSpPr>
        <p:spPr>
          <a:xfrm flipV="1">
            <a:off x="597214" y="907371"/>
            <a:ext cx="1808927" cy="159147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>
            <a:extLst>
              <a:ext uri="{FF2B5EF4-FFF2-40B4-BE49-F238E27FC236}">
                <a16:creationId xmlns:a16="http://schemas.microsoft.com/office/drawing/2014/main" id="{C64BC7F9-77A3-426C-8ADC-FDBD23CD5D7B}"/>
              </a:ext>
            </a:extLst>
          </p:cNvPr>
          <p:cNvSpPr txBox="1"/>
          <p:nvPr/>
        </p:nvSpPr>
        <p:spPr>
          <a:xfrm>
            <a:off x="1962642" y="551269"/>
            <a:ext cx="317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/>
              <a:t>x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D1EE0184-E09A-4204-BA1F-5C30DCD0165F}"/>
              </a:ext>
            </a:extLst>
          </p:cNvPr>
          <p:cNvSpPr txBox="1"/>
          <p:nvPr/>
        </p:nvSpPr>
        <p:spPr>
          <a:xfrm>
            <a:off x="3716021" y="2498424"/>
            <a:ext cx="3241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/>
              <a:t>y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B2D72FC4-4F4A-4A6F-82F2-139282C83079}"/>
              </a:ext>
            </a:extLst>
          </p:cNvPr>
          <p:cNvSpPr txBox="1"/>
          <p:nvPr/>
        </p:nvSpPr>
        <p:spPr>
          <a:xfrm>
            <a:off x="276641" y="4782095"/>
            <a:ext cx="3064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/>
              <a:t>z</a:t>
            </a:r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06872212-FFD9-4C35-832D-953B16441B78}"/>
              </a:ext>
            </a:extLst>
          </p:cNvPr>
          <p:cNvSpPr/>
          <p:nvPr/>
        </p:nvSpPr>
        <p:spPr>
          <a:xfrm>
            <a:off x="2255481" y="1757927"/>
            <a:ext cx="150660" cy="1142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CaixaDeTexto 17">
                <a:extLst>
                  <a:ext uri="{FF2B5EF4-FFF2-40B4-BE49-F238E27FC236}">
                    <a16:creationId xmlns:a16="http://schemas.microsoft.com/office/drawing/2014/main" id="{E5063617-BF69-4CBC-9D44-F31F81845846}"/>
                  </a:ext>
                </a:extLst>
              </p:cNvPr>
              <p:cNvSpPr txBox="1"/>
              <p:nvPr/>
            </p:nvSpPr>
            <p:spPr>
              <a:xfrm>
                <a:off x="2915599" y="1072759"/>
                <a:ext cx="601639" cy="3706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sz="2400" i="1" smtClean="0"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</m:ctrlPr>
                        </m:sSubSupPr>
                        <m:e>
                          <m:r>
                            <a:rPr lang="pt-BR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 Light" panose="020F0302020204030204" pitchFamily="34" charset="0"/>
                            </a:rPr>
                            <m:t>∆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 Light" panose="020F0302020204030204" pitchFamily="34" charset="0"/>
                            </a:rPr>
                            <m:t>𝑇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  <m:t>𝑖</m:t>
                          </m:r>
                        </m:sub>
                        <m:sup>
                          <m:r>
                            <a:rPr lang="pt-BR" sz="2400" b="0" i="1" smtClean="0"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  <m:t>𝑜</m:t>
                          </m:r>
                        </m:sup>
                      </m:sSubSup>
                    </m:oMath>
                  </m:oMathPara>
                </a14:m>
                <a:endParaRPr lang="pt-BR" sz="2400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>
          <p:sp>
            <p:nvSpPr>
              <p:cNvPr id="18" name="CaixaDeTexto 17">
                <a:extLst>
                  <a:ext uri="{FF2B5EF4-FFF2-40B4-BE49-F238E27FC236}">
                    <a16:creationId xmlns:a16="http://schemas.microsoft.com/office/drawing/2014/main" id="{E5063617-BF69-4CBC-9D44-F31F818458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5599" y="1072759"/>
                <a:ext cx="601639" cy="370614"/>
              </a:xfrm>
              <a:prstGeom prst="rect">
                <a:avLst/>
              </a:prstGeom>
              <a:blipFill>
                <a:blip r:embed="rId2"/>
                <a:stretch>
                  <a:fillRect l="-11111" r="-2020" b="-1803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Elipse 29">
            <a:extLst>
              <a:ext uri="{FF2B5EF4-FFF2-40B4-BE49-F238E27FC236}">
                <a16:creationId xmlns:a16="http://schemas.microsoft.com/office/drawing/2014/main" id="{00EBCFF1-BB00-46FB-AF72-8F9AFC63A9E3}"/>
              </a:ext>
            </a:extLst>
          </p:cNvPr>
          <p:cNvSpPr/>
          <p:nvPr/>
        </p:nvSpPr>
        <p:spPr>
          <a:xfrm>
            <a:off x="1501677" y="2069719"/>
            <a:ext cx="150660" cy="1142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Elipse 30">
            <a:extLst>
              <a:ext uri="{FF2B5EF4-FFF2-40B4-BE49-F238E27FC236}">
                <a16:creationId xmlns:a16="http://schemas.microsoft.com/office/drawing/2014/main" id="{DCAC4863-1790-47FA-BB67-084BF14918EF}"/>
              </a:ext>
            </a:extLst>
          </p:cNvPr>
          <p:cNvSpPr/>
          <p:nvPr/>
        </p:nvSpPr>
        <p:spPr>
          <a:xfrm>
            <a:off x="1811982" y="1703106"/>
            <a:ext cx="150660" cy="1142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Elipse 31">
            <a:extLst>
              <a:ext uri="{FF2B5EF4-FFF2-40B4-BE49-F238E27FC236}">
                <a16:creationId xmlns:a16="http://schemas.microsoft.com/office/drawing/2014/main" id="{98FF2294-B4D6-4DF0-94E2-06DF2701FBD8}"/>
              </a:ext>
            </a:extLst>
          </p:cNvPr>
          <p:cNvSpPr/>
          <p:nvPr/>
        </p:nvSpPr>
        <p:spPr>
          <a:xfrm>
            <a:off x="2081287" y="2097597"/>
            <a:ext cx="150660" cy="1142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34B313A5-CBB2-46C1-9C44-FC3FA3416C3A}"/>
              </a:ext>
            </a:extLst>
          </p:cNvPr>
          <p:cNvSpPr/>
          <p:nvPr/>
        </p:nvSpPr>
        <p:spPr>
          <a:xfrm>
            <a:off x="2103718" y="1382303"/>
            <a:ext cx="150660" cy="1142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4" name="Elipse 33">
            <a:extLst>
              <a:ext uri="{FF2B5EF4-FFF2-40B4-BE49-F238E27FC236}">
                <a16:creationId xmlns:a16="http://schemas.microsoft.com/office/drawing/2014/main" id="{8257582E-B1A1-41CF-B99F-AFB73016208C}"/>
              </a:ext>
            </a:extLst>
          </p:cNvPr>
          <p:cNvSpPr/>
          <p:nvPr/>
        </p:nvSpPr>
        <p:spPr>
          <a:xfrm>
            <a:off x="2555337" y="1390943"/>
            <a:ext cx="150660" cy="1142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" name="Elipse 34">
            <a:extLst>
              <a:ext uri="{FF2B5EF4-FFF2-40B4-BE49-F238E27FC236}">
                <a16:creationId xmlns:a16="http://schemas.microsoft.com/office/drawing/2014/main" id="{C4C1DC67-CB6A-4260-A1D3-EF776E19E13C}"/>
              </a:ext>
            </a:extLst>
          </p:cNvPr>
          <p:cNvSpPr/>
          <p:nvPr/>
        </p:nvSpPr>
        <p:spPr>
          <a:xfrm>
            <a:off x="2662468" y="2106064"/>
            <a:ext cx="150660" cy="1142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6" name="Elipse 35">
            <a:extLst>
              <a:ext uri="{FF2B5EF4-FFF2-40B4-BE49-F238E27FC236}">
                <a16:creationId xmlns:a16="http://schemas.microsoft.com/office/drawing/2014/main" id="{5F40824F-85D1-4ED7-8712-7807C524BE28}"/>
              </a:ext>
            </a:extLst>
          </p:cNvPr>
          <p:cNvSpPr/>
          <p:nvPr/>
        </p:nvSpPr>
        <p:spPr>
          <a:xfrm>
            <a:off x="2855194" y="1633105"/>
            <a:ext cx="150660" cy="1142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Elipse 36">
            <a:extLst>
              <a:ext uri="{FF2B5EF4-FFF2-40B4-BE49-F238E27FC236}">
                <a16:creationId xmlns:a16="http://schemas.microsoft.com/office/drawing/2014/main" id="{EF18CEF7-008C-43A1-808B-30BCB63C6881}"/>
              </a:ext>
            </a:extLst>
          </p:cNvPr>
          <p:cNvSpPr/>
          <p:nvPr/>
        </p:nvSpPr>
        <p:spPr>
          <a:xfrm>
            <a:off x="2629936" y="1039829"/>
            <a:ext cx="150660" cy="1142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Elipse 37">
            <a:extLst>
              <a:ext uri="{FF2B5EF4-FFF2-40B4-BE49-F238E27FC236}">
                <a16:creationId xmlns:a16="http://schemas.microsoft.com/office/drawing/2014/main" id="{4A075497-46C1-441E-AE9D-282431024E0E}"/>
              </a:ext>
            </a:extLst>
          </p:cNvPr>
          <p:cNvSpPr/>
          <p:nvPr/>
        </p:nvSpPr>
        <p:spPr>
          <a:xfrm>
            <a:off x="3277002" y="2047908"/>
            <a:ext cx="150660" cy="1142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Elipse 38">
            <a:extLst>
              <a:ext uri="{FF2B5EF4-FFF2-40B4-BE49-F238E27FC236}">
                <a16:creationId xmlns:a16="http://schemas.microsoft.com/office/drawing/2014/main" id="{E5C9FADA-0B99-46D3-8050-5CAF62F59599}"/>
              </a:ext>
            </a:extLst>
          </p:cNvPr>
          <p:cNvSpPr/>
          <p:nvPr/>
        </p:nvSpPr>
        <p:spPr>
          <a:xfrm>
            <a:off x="3544478" y="1348027"/>
            <a:ext cx="150660" cy="1142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Elipse 40">
            <a:extLst>
              <a:ext uri="{FF2B5EF4-FFF2-40B4-BE49-F238E27FC236}">
                <a16:creationId xmlns:a16="http://schemas.microsoft.com/office/drawing/2014/main" id="{426E6DD7-9BC5-46F9-9CB7-94FC384BA6D6}"/>
              </a:ext>
            </a:extLst>
          </p:cNvPr>
          <p:cNvSpPr/>
          <p:nvPr/>
        </p:nvSpPr>
        <p:spPr>
          <a:xfrm>
            <a:off x="3391279" y="1728254"/>
            <a:ext cx="150660" cy="1142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81E87556-0B97-4991-8DAB-AADA685D0ECE}"/>
              </a:ext>
            </a:extLst>
          </p:cNvPr>
          <p:cNvSpPr txBox="1"/>
          <p:nvPr/>
        </p:nvSpPr>
        <p:spPr>
          <a:xfrm>
            <a:off x="290721" y="37526"/>
            <a:ext cx="23392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Fonte geológica</a:t>
            </a:r>
          </a:p>
        </p:txBody>
      </p:sp>
      <p:sp>
        <p:nvSpPr>
          <p:cNvPr id="66" name="CaixaDeTexto 65">
            <a:extLst>
              <a:ext uri="{FF2B5EF4-FFF2-40B4-BE49-F238E27FC236}">
                <a16:creationId xmlns:a16="http://schemas.microsoft.com/office/drawing/2014/main" id="{4C62B418-D991-460A-8375-0EEA13119B15}"/>
              </a:ext>
            </a:extLst>
          </p:cNvPr>
          <p:cNvSpPr txBox="1"/>
          <p:nvPr/>
        </p:nvSpPr>
        <p:spPr>
          <a:xfrm>
            <a:off x="9703457" y="499191"/>
            <a:ext cx="317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/>
              <a:t>x</a:t>
            </a:r>
          </a:p>
        </p:txBody>
      </p:sp>
      <p:sp>
        <p:nvSpPr>
          <p:cNvPr id="83" name="CaixaDeTexto 82">
            <a:extLst>
              <a:ext uri="{FF2B5EF4-FFF2-40B4-BE49-F238E27FC236}">
                <a16:creationId xmlns:a16="http://schemas.microsoft.com/office/drawing/2014/main" id="{12AA44C5-F197-444C-A87E-CB0B64D3053B}"/>
              </a:ext>
            </a:extLst>
          </p:cNvPr>
          <p:cNvSpPr txBox="1"/>
          <p:nvPr/>
        </p:nvSpPr>
        <p:spPr>
          <a:xfrm>
            <a:off x="9059987" y="65452"/>
            <a:ext cx="29228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Camada equivalente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8" name="CaixaDeTexto 147">
                <a:extLst>
                  <a:ext uri="{FF2B5EF4-FFF2-40B4-BE49-F238E27FC236}">
                    <a16:creationId xmlns:a16="http://schemas.microsoft.com/office/drawing/2014/main" id="{5DBD72FE-C052-47AE-A3B1-EA2BC0EF320A}"/>
                  </a:ext>
                </a:extLst>
              </p:cNvPr>
              <p:cNvSpPr txBox="1"/>
              <p:nvPr/>
            </p:nvSpPr>
            <p:spPr>
              <a:xfrm>
                <a:off x="1517804" y="5604222"/>
                <a:ext cx="61645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sz="2400" i="1" smtClean="0"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</m:ctrlPr>
                        </m:sSupPr>
                        <m:e>
                          <m:r>
                            <a:rPr lang="pt-BR" sz="24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 Light" panose="020F0302020204030204" pitchFamily="34" charset="0"/>
                            </a:rPr>
                            <m:t>∆</m:t>
                          </m:r>
                          <m:r>
                            <a:rPr lang="pt-BR" sz="24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 Light" panose="020F0302020204030204" pitchFamily="34" charset="0"/>
                            </a:rPr>
                            <m:t>𝐓</m:t>
                          </m:r>
                        </m:e>
                        <m:sup>
                          <m:r>
                            <a:rPr lang="pt-BR" sz="2400" b="0" i="1" smtClean="0"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  <m:t>𝑜</m:t>
                          </m:r>
                        </m:sup>
                      </m:sSup>
                    </m:oMath>
                  </m:oMathPara>
                </a14:m>
                <a:endParaRPr lang="pt-BR" sz="2400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>
          <p:sp>
            <p:nvSpPr>
              <p:cNvPr id="148" name="CaixaDeTexto 147">
                <a:extLst>
                  <a:ext uri="{FF2B5EF4-FFF2-40B4-BE49-F238E27FC236}">
                    <a16:creationId xmlns:a16="http://schemas.microsoft.com/office/drawing/2014/main" id="{5DBD72FE-C052-47AE-A3B1-EA2BC0EF32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7804" y="5604222"/>
                <a:ext cx="616451" cy="369332"/>
              </a:xfrm>
              <a:prstGeom prst="rect">
                <a:avLst/>
              </a:prstGeom>
              <a:blipFill>
                <a:blip r:embed="rId3"/>
                <a:stretch>
                  <a:fillRect l="-11881" r="-990" b="-655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9" name="CaixaDeTexto 148">
            <a:extLst>
              <a:ext uri="{FF2B5EF4-FFF2-40B4-BE49-F238E27FC236}">
                <a16:creationId xmlns:a16="http://schemas.microsoft.com/office/drawing/2014/main" id="{E3DD99DE-78E1-4346-8156-D68D6465C73D}"/>
              </a:ext>
            </a:extLst>
          </p:cNvPr>
          <p:cNvSpPr txBox="1"/>
          <p:nvPr/>
        </p:nvSpPr>
        <p:spPr>
          <a:xfrm>
            <a:off x="290721" y="5891232"/>
            <a:ext cx="29228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chemeClr val="accent5">
                    <a:lumMod val="75000"/>
                  </a:schemeClr>
                </a:solidFill>
              </a:rPr>
              <a:t>Vetor de dados observados</a:t>
            </a:r>
          </a:p>
        </p:txBody>
      </p:sp>
      <p:sp>
        <p:nvSpPr>
          <p:cNvPr id="58" name="Forma Livre: Forma 57">
            <a:extLst>
              <a:ext uri="{FF2B5EF4-FFF2-40B4-BE49-F238E27FC236}">
                <a16:creationId xmlns:a16="http://schemas.microsoft.com/office/drawing/2014/main" id="{18714207-0423-474B-B056-8CB9267A46AC}"/>
              </a:ext>
            </a:extLst>
          </p:cNvPr>
          <p:cNvSpPr/>
          <p:nvPr/>
        </p:nvSpPr>
        <p:spPr>
          <a:xfrm>
            <a:off x="869247" y="3010931"/>
            <a:ext cx="2507390" cy="1557357"/>
          </a:xfrm>
          <a:custGeom>
            <a:avLst/>
            <a:gdLst>
              <a:gd name="connsiteX0" fmla="*/ 0 w 1661160"/>
              <a:gd name="connsiteY0" fmla="*/ 511360 h 907600"/>
              <a:gd name="connsiteX1" fmla="*/ 0 w 1661160"/>
              <a:gd name="connsiteY1" fmla="*/ 511360 h 907600"/>
              <a:gd name="connsiteX2" fmla="*/ 53340 w 1661160"/>
              <a:gd name="connsiteY2" fmla="*/ 442780 h 907600"/>
              <a:gd name="connsiteX3" fmla="*/ 83820 w 1661160"/>
              <a:gd name="connsiteY3" fmla="*/ 404680 h 907600"/>
              <a:gd name="connsiteX4" fmla="*/ 99060 w 1661160"/>
              <a:gd name="connsiteY4" fmla="*/ 381820 h 907600"/>
              <a:gd name="connsiteX5" fmla="*/ 160020 w 1661160"/>
              <a:gd name="connsiteY5" fmla="*/ 320860 h 907600"/>
              <a:gd name="connsiteX6" fmla="*/ 175260 w 1661160"/>
              <a:gd name="connsiteY6" fmla="*/ 298000 h 907600"/>
              <a:gd name="connsiteX7" fmla="*/ 205740 w 1661160"/>
              <a:gd name="connsiteY7" fmla="*/ 275140 h 907600"/>
              <a:gd name="connsiteX8" fmla="*/ 220980 w 1661160"/>
              <a:gd name="connsiteY8" fmla="*/ 252280 h 907600"/>
              <a:gd name="connsiteX9" fmla="*/ 243840 w 1661160"/>
              <a:gd name="connsiteY9" fmla="*/ 237040 h 907600"/>
              <a:gd name="connsiteX10" fmla="*/ 312420 w 1661160"/>
              <a:gd name="connsiteY10" fmla="*/ 160840 h 907600"/>
              <a:gd name="connsiteX11" fmla="*/ 350520 w 1661160"/>
              <a:gd name="connsiteY11" fmla="*/ 137980 h 907600"/>
              <a:gd name="connsiteX12" fmla="*/ 441960 w 1661160"/>
              <a:gd name="connsiteY12" fmla="*/ 84640 h 907600"/>
              <a:gd name="connsiteX13" fmla="*/ 541020 w 1661160"/>
              <a:gd name="connsiteY13" fmla="*/ 54160 h 907600"/>
              <a:gd name="connsiteX14" fmla="*/ 670560 w 1661160"/>
              <a:gd name="connsiteY14" fmla="*/ 16060 h 907600"/>
              <a:gd name="connsiteX15" fmla="*/ 784860 w 1661160"/>
              <a:gd name="connsiteY15" fmla="*/ 8440 h 907600"/>
              <a:gd name="connsiteX16" fmla="*/ 838200 w 1661160"/>
              <a:gd name="connsiteY16" fmla="*/ 820 h 907600"/>
              <a:gd name="connsiteX17" fmla="*/ 1264920 w 1661160"/>
              <a:gd name="connsiteY17" fmla="*/ 16060 h 907600"/>
              <a:gd name="connsiteX18" fmla="*/ 1325880 w 1661160"/>
              <a:gd name="connsiteY18" fmla="*/ 38920 h 907600"/>
              <a:gd name="connsiteX19" fmla="*/ 1386840 w 1661160"/>
              <a:gd name="connsiteY19" fmla="*/ 77020 h 907600"/>
              <a:gd name="connsiteX20" fmla="*/ 1417320 w 1661160"/>
              <a:gd name="connsiteY20" fmla="*/ 92260 h 907600"/>
              <a:gd name="connsiteX21" fmla="*/ 1447800 w 1661160"/>
              <a:gd name="connsiteY21" fmla="*/ 122740 h 907600"/>
              <a:gd name="connsiteX22" fmla="*/ 1478280 w 1661160"/>
              <a:gd name="connsiteY22" fmla="*/ 137980 h 907600"/>
              <a:gd name="connsiteX23" fmla="*/ 1524000 w 1661160"/>
              <a:gd name="connsiteY23" fmla="*/ 183700 h 907600"/>
              <a:gd name="connsiteX24" fmla="*/ 1539240 w 1661160"/>
              <a:gd name="connsiteY24" fmla="*/ 206560 h 907600"/>
              <a:gd name="connsiteX25" fmla="*/ 1562100 w 1661160"/>
              <a:gd name="connsiteY25" fmla="*/ 221800 h 907600"/>
              <a:gd name="connsiteX26" fmla="*/ 1569720 w 1661160"/>
              <a:gd name="connsiteY26" fmla="*/ 244660 h 907600"/>
              <a:gd name="connsiteX27" fmla="*/ 1607820 w 1661160"/>
              <a:gd name="connsiteY27" fmla="*/ 298000 h 907600"/>
              <a:gd name="connsiteX28" fmla="*/ 1623060 w 1661160"/>
              <a:gd name="connsiteY28" fmla="*/ 328480 h 907600"/>
              <a:gd name="connsiteX29" fmla="*/ 1638300 w 1661160"/>
              <a:gd name="connsiteY29" fmla="*/ 351340 h 907600"/>
              <a:gd name="connsiteX30" fmla="*/ 1645920 w 1661160"/>
              <a:gd name="connsiteY30" fmla="*/ 374200 h 907600"/>
              <a:gd name="connsiteX31" fmla="*/ 1661160 w 1661160"/>
              <a:gd name="connsiteY31" fmla="*/ 435160 h 907600"/>
              <a:gd name="connsiteX32" fmla="*/ 1653540 w 1661160"/>
              <a:gd name="connsiteY32" fmla="*/ 579940 h 907600"/>
              <a:gd name="connsiteX33" fmla="*/ 1638300 w 1661160"/>
              <a:gd name="connsiteY33" fmla="*/ 610420 h 907600"/>
              <a:gd name="connsiteX34" fmla="*/ 1615440 w 1661160"/>
              <a:gd name="connsiteY34" fmla="*/ 663760 h 907600"/>
              <a:gd name="connsiteX35" fmla="*/ 1592580 w 1661160"/>
              <a:gd name="connsiteY35" fmla="*/ 686620 h 907600"/>
              <a:gd name="connsiteX36" fmla="*/ 1554480 w 1661160"/>
              <a:gd name="connsiteY36" fmla="*/ 732340 h 907600"/>
              <a:gd name="connsiteX37" fmla="*/ 1524000 w 1661160"/>
              <a:gd name="connsiteY37" fmla="*/ 747580 h 907600"/>
              <a:gd name="connsiteX38" fmla="*/ 1501140 w 1661160"/>
              <a:gd name="connsiteY38" fmla="*/ 770440 h 907600"/>
              <a:gd name="connsiteX39" fmla="*/ 1478280 w 1661160"/>
              <a:gd name="connsiteY39" fmla="*/ 778060 h 907600"/>
              <a:gd name="connsiteX40" fmla="*/ 1432560 w 1661160"/>
              <a:gd name="connsiteY40" fmla="*/ 808540 h 907600"/>
              <a:gd name="connsiteX41" fmla="*/ 1363980 w 1661160"/>
              <a:gd name="connsiteY41" fmla="*/ 831400 h 907600"/>
              <a:gd name="connsiteX42" fmla="*/ 1341120 w 1661160"/>
              <a:gd name="connsiteY42" fmla="*/ 839020 h 907600"/>
              <a:gd name="connsiteX43" fmla="*/ 1295400 w 1661160"/>
              <a:gd name="connsiteY43" fmla="*/ 846640 h 907600"/>
              <a:gd name="connsiteX44" fmla="*/ 1272540 w 1661160"/>
              <a:gd name="connsiteY44" fmla="*/ 861880 h 907600"/>
              <a:gd name="connsiteX45" fmla="*/ 1211580 w 1661160"/>
              <a:gd name="connsiteY45" fmla="*/ 869500 h 907600"/>
              <a:gd name="connsiteX46" fmla="*/ 1158240 w 1661160"/>
              <a:gd name="connsiteY46" fmla="*/ 877120 h 907600"/>
              <a:gd name="connsiteX47" fmla="*/ 952500 w 1661160"/>
              <a:gd name="connsiteY47" fmla="*/ 892360 h 907600"/>
              <a:gd name="connsiteX48" fmla="*/ 838200 w 1661160"/>
              <a:gd name="connsiteY48" fmla="*/ 907600 h 907600"/>
              <a:gd name="connsiteX49" fmla="*/ 426720 w 1661160"/>
              <a:gd name="connsiteY49" fmla="*/ 899980 h 907600"/>
              <a:gd name="connsiteX50" fmla="*/ 396240 w 1661160"/>
              <a:gd name="connsiteY50" fmla="*/ 877120 h 907600"/>
              <a:gd name="connsiteX51" fmla="*/ 373380 w 1661160"/>
              <a:gd name="connsiteY51" fmla="*/ 869500 h 907600"/>
              <a:gd name="connsiteX52" fmla="*/ 327660 w 1661160"/>
              <a:gd name="connsiteY52" fmla="*/ 839020 h 907600"/>
              <a:gd name="connsiteX53" fmla="*/ 304800 w 1661160"/>
              <a:gd name="connsiteY53" fmla="*/ 831400 h 907600"/>
              <a:gd name="connsiteX54" fmla="*/ 281940 w 1661160"/>
              <a:gd name="connsiteY54" fmla="*/ 816160 h 907600"/>
              <a:gd name="connsiteX55" fmla="*/ 236220 w 1661160"/>
              <a:gd name="connsiteY55" fmla="*/ 800920 h 907600"/>
              <a:gd name="connsiteX56" fmla="*/ 213360 w 1661160"/>
              <a:gd name="connsiteY56" fmla="*/ 793300 h 907600"/>
              <a:gd name="connsiteX57" fmla="*/ 182880 w 1661160"/>
              <a:gd name="connsiteY57" fmla="*/ 770440 h 907600"/>
              <a:gd name="connsiteX58" fmla="*/ 160020 w 1661160"/>
              <a:gd name="connsiteY58" fmla="*/ 762820 h 907600"/>
              <a:gd name="connsiteX59" fmla="*/ 137160 w 1661160"/>
              <a:gd name="connsiteY59" fmla="*/ 739960 h 907600"/>
              <a:gd name="connsiteX60" fmla="*/ 114300 w 1661160"/>
              <a:gd name="connsiteY60" fmla="*/ 724720 h 907600"/>
              <a:gd name="connsiteX61" fmla="*/ 83820 w 1661160"/>
              <a:gd name="connsiteY61" fmla="*/ 679000 h 907600"/>
              <a:gd name="connsiteX62" fmla="*/ 68580 w 1661160"/>
              <a:gd name="connsiteY62" fmla="*/ 656140 h 907600"/>
              <a:gd name="connsiteX63" fmla="*/ 30480 w 1661160"/>
              <a:gd name="connsiteY63" fmla="*/ 587560 h 907600"/>
              <a:gd name="connsiteX64" fmla="*/ 7620 w 1661160"/>
              <a:gd name="connsiteY64" fmla="*/ 572320 h 907600"/>
              <a:gd name="connsiteX65" fmla="*/ 0 w 1661160"/>
              <a:gd name="connsiteY65" fmla="*/ 511360 h 90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1661160" h="907600">
                <a:moveTo>
                  <a:pt x="0" y="511360"/>
                </a:moveTo>
                <a:lnTo>
                  <a:pt x="0" y="511360"/>
                </a:lnTo>
                <a:cubicBezTo>
                  <a:pt x="17780" y="488500"/>
                  <a:pt x="37276" y="466877"/>
                  <a:pt x="53340" y="442780"/>
                </a:cubicBezTo>
                <a:cubicBezTo>
                  <a:pt x="82785" y="398613"/>
                  <a:pt x="32695" y="438764"/>
                  <a:pt x="83820" y="404680"/>
                </a:cubicBezTo>
                <a:cubicBezTo>
                  <a:pt x="88900" y="397060"/>
                  <a:pt x="92900" y="388596"/>
                  <a:pt x="99060" y="381820"/>
                </a:cubicBezTo>
                <a:cubicBezTo>
                  <a:pt x="118390" y="360556"/>
                  <a:pt x="144080" y="344770"/>
                  <a:pt x="160020" y="320860"/>
                </a:cubicBezTo>
                <a:cubicBezTo>
                  <a:pt x="165100" y="313240"/>
                  <a:pt x="168784" y="304476"/>
                  <a:pt x="175260" y="298000"/>
                </a:cubicBezTo>
                <a:cubicBezTo>
                  <a:pt x="184240" y="289020"/>
                  <a:pt x="196760" y="284120"/>
                  <a:pt x="205740" y="275140"/>
                </a:cubicBezTo>
                <a:cubicBezTo>
                  <a:pt x="212216" y="268664"/>
                  <a:pt x="214504" y="258756"/>
                  <a:pt x="220980" y="252280"/>
                </a:cubicBezTo>
                <a:cubicBezTo>
                  <a:pt x="227456" y="245804"/>
                  <a:pt x="237364" y="243516"/>
                  <a:pt x="243840" y="237040"/>
                </a:cubicBezTo>
                <a:cubicBezTo>
                  <a:pt x="277225" y="203655"/>
                  <a:pt x="261803" y="191210"/>
                  <a:pt x="312420" y="160840"/>
                </a:cubicBezTo>
                <a:lnTo>
                  <a:pt x="350520" y="137980"/>
                </a:lnTo>
                <a:cubicBezTo>
                  <a:pt x="378605" y="120697"/>
                  <a:pt x="410198" y="97874"/>
                  <a:pt x="441960" y="84640"/>
                </a:cubicBezTo>
                <a:cubicBezTo>
                  <a:pt x="556918" y="36741"/>
                  <a:pt x="456651" y="78265"/>
                  <a:pt x="541020" y="54160"/>
                </a:cubicBezTo>
                <a:cubicBezTo>
                  <a:pt x="581886" y="42484"/>
                  <a:pt x="627585" y="21665"/>
                  <a:pt x="670560" y="16060"/>
                </a:cubicBezTo>
                <a:cubicBezTo>
                  <a:pt x="708424" y="11121"/>
                  <a:pt x="746760" y="10980"/>
                  <a:pt x="784860" y="8440"/>
                </a:cubicBezTo>
                <a:cubicBezTo>
                  <a:pt x="802640" y="5900"/>
                  <a:pt x="820239" y="820"/>
                  <a:pt x="838200" y="820"/>
                </a:cubicBezTo>
                <a:cubicBezTo>
                  <a:pt x="1160061" y="820"/>
                  <a:pt x="1093765" y="-5334"/>
                  <a:pt x="1264920" y="16060"/>
                </a:cubicBezTo>
                <a:cubicBezTo>
                  <a:pt x="1311873" y="47362"/>
                  <a:pt x="1259968" y="16949"/>
                  <a:pt x="1325880" y="38920"/>
                </a:cubicBezTo>
                <a:cubicBezTo>
                  <a:pt x="1358978" y="49953"/>
                  <a:pt x="1357045" y="58398"/>
                  <a:pt x="1386840" y="77020"/>
                </a:cubicBezTo>
                <a:cubicBezTo>
                  <a:pt x="1396473" y="83040"/>
                  <a:pt x="1408233" y="85444"/>
                  <a:pt x="1417320" y="92260"/>
                </a:cubicBezTo>
                <a:cubicBezTo>
                  <a:pt x="1428815" y="100881"/>
                  <a:pt x="1436305" y="114119"/>
                  <a:pt x="1447800" y="122740"/>
                </a:cubicBezTo>
                <a:cubicBezTo>
                  <a:pt x="1456887" y="129556"/>
                  <a:pt x="1469410" y="130884"/>
                  <a:pt x="1478280" y="137980"/>
                </a:cubicBezTo>
                <a:cubicBezTo>
                  <a:pt x="1495110" y="151444"/>
                  <a:pt x="1512045" y="165767"/>
                  <a:pt x="1524000" y="183700"/>
                </a:cubicBezTo>
                <a:cubicBezTo>
                  <a:pt x="1529080" y="191320"/>
                  <a:pt x="1532764" y="200084"/>
                  <a:pt x="1539240" y="206560"/>
                </a:cubicBezTo>
                <a:cubicBezTo>
                  <a:pt x="1545716" y="213036"/>
                  <a:pt x="1554480" y="216720"/>
                  <a:pt x="1562100" y="221800"/>
                </a:cubicBezTo>
                <a:cubicBezTo>
                  <a:pt x="1564640" y="229420"/>
                  <a:pt x="1566128" y="237476"/>
                  <a:pt x="1569720" y="244660"/>
                </a:cubicBezTo>
                <a:cubicBezTo>
                  <a:pt x="1577780" y="260780"/>
                  <a:pt x="1599191" y="284194"/>
                  <a:pt x="1607820" y="298000"/>
                </a:cubicBezTo>
                <a:cubicBezTo>
                  <a:pt x="1613840" y="307633"/>
                  <a:pt x="1617424" y="318617"/>
                  <a:pt x="1623060" y="328480"/>
                </a:cubicBezTo>
                <a:cubicBezTo>
                  <a:pt x="1627604" y="336431"/>
                  <a:pt x="1634204" y="343149"/>
                  <a:pt x="1638300" y="351340"/>
                </a:cubicBezTo>
                <a:cubicBezTo>
                  <a:pt x="1641892" y="358524"/>
                  <a:pt x="1643807" y="366451"/>
                  <a:pt x="1645920" y="374200"/>
                </a:cubicBezTo>
                <a:cubicBezTo>
                  <a:pt x="1651431" y="394407"/>
                  <a:pt x="1661160" y="435160"/>
                  <a:pt x="1661160" y="435160"/>
                </a:cubicBezTo>
                <a:cubicBezTo>
                  <a:pt x="1658620" y="483420"/>
                  <a:pt x="1659791" y="532019"/>
                  <a:pt x="1653540" y="579940"/>
                </a:cubicBezTo>
                <a:cubicBezTo>
                  <a:pt x="1652071" y="591204"/>
                  <a:pt x="1642775" y="599979"/>
                  <a:pt x="1638300" y="610420"/>
                </a:cubicBezTo>
                <a:cubicBezTo>
                  <a:pt x="1627640" y="635294"/>
                  <a:pt x="1633492" y="638488"/>
                  <a:pt x="1615440" y="663760"/>
                </a:cubicBezTo>
                <a:cubicBezTo>
                  <a:pt x="1609176" y="672529"/>
                  <a:pt x="1599479" y="678341"/>
                  <a:pt x="1592580" y="686620"/>
                </a:cubicBezTo>
                <a:cubicBezTo>
                  <a:pt x="1572922" y="710209"/>
                  <a:pt x="1581980" y="712697"/>
                  <a:pt x="1554480" y="732340"/>
                </a:cubicBezTo>
                <a:cubicBezTo>
                  <a:pt x="1545237" y="738942"/>
                  <a:pt x="1533243" y="740978"/>
                  <a:pt x="1524000" y="747580"/>
                </a:cubicBezTo>
                <a:cubicBezTo>
                  <a:pt x="1515231" y="753844"/>
                  <a:pt x="1510106" y="764462"/>
                  <a:pt x="1501140" y="770440"/>
                </a:cubicBezTo>
                <a:cubicBezTo>
                  <a:pt x="1494457" y="774895"/>
                  <a:pt x="1485301" y="774159"/>
                  <a:pt x="1478280" y="778060"/>
                </a:cubicBezTo>
                <a:cubicBezTo>
                  <a:pt x="1462269" y="786955"/>
                  <a:pt x="1449936" y="802748"/>
                  <a:pt x="1432560" y="808540"/>
                </a:cubicBezTo>
                <a:lnTo>
                  <a:pt x="1363980" y="831400"/>
                </a:lnTo>
                <a:cubicBezTo>
                  <a:pt x="1356360" y="833940"/>
                  <a:pt x="1349043" y="837700"/>
                  <a:pt x="1341120" y="839020"/>
                </a:cubicBezTo>
                <a:lnTo>
                  <a:pt x="1295400" y="846640"/>
                </a:lnTo>
                <a:cubicBezTo>
                  <a:pt x="1287780" y="851720"/>
                  <a:pt x="1281375" y="859470"/>
                  <a:pt x="1272540" y="861880"/>
                </a:cubicBezTo>
                <a:cubicBezTo>
                  <a:pt x="1252783" y="867268"/>
                  <a:pt x="1231878" y="866794"/>
                  <a:pt x="1211580" y="869500"/>
                </a:cubicBezTo>
                <a:cubicBezTo>
                  <a:pt x="1193777" y="871874"/>
                  <a:pt x="1176131" y="875541"/>
                  <a:pt x="1158240" y="877120"/>
                </a:cubicBezTo>
                <a:cubicBezTo>
                  <a:pt x="1089738" y="883164"/>
                  <a:pt x="1020577" y="882635"/>
                  <a:pt x="952500" y="892360"/>
                </a:cubicBezTo>
                <a:cubicBezTo>
                  <a:pt x="878888" y="902876"/>
                  <a:pt x="916982" y="897752"/>
                  <a:pt x="838200" y="907600"/>
                </a:cubicBezTo>
                <a:cubicBezTo>
                  <a:pt x="701040" y="905060"/>
                  <a:pt x="563578" y="909419"/>
                  <a:pt x="426720" y="899980"/>
                </a:cubicBezTo>
                <a:cubicBezTo>
                  <a:pt x="414050" y="899106"/>
                  <a:pt x="407267" y="883421"/>
                  <a:pt x="396240" y="877120"/>
                </a:cubicBezTo>
                <a:cubicBezTo>
                  <a:pt x="389266" y="873135"/>
                  <a:pt x="380401" y="873401"/>
                  <a:pt x="373380" y="869500"/>
                </a:cubicBezTo>
                <a:cubicBezTo>
                  <a:pt x="357369" y="860605"/>
                  <a:pt x="343671" y="847915"/>
                  <a:pt x="327660" y="839020"/>
                </a:cubicBezTo>
                <a:cubicBezTo>
                  <a:pt x="320639" y="835119"/>
                  <a:pt x="311984" y="834992"/>
                  <a:pt x="304800" y="831400"/>
                </a:cubicBezTo>
                <a:cubicBezTo>
                  <a:pt x="296609" y="827304"/>
                  <a:pt x="290309" y="819879"/>
                  <a:pt x="281940" y="816160"/>
                </a:cubicBezTo>
                <a:cubicBezTo>
                  <a:pt x="267260" y="809636"/>
                  <a:pt x="251460" y="806000"/>
                  <a:pt x="236220" y="800920"/>
                </a:cubicBezTo>
                <a:lnTo>
                  <a:pt x="213360" y="793300"/>
                </a:lnTo>
                <a:cubicBezTo>
                  <a:pt x="203200" y="785680"/>
                  <a:pt x="193907" y="776741"/>
                  <a:pt x="182880" y="770440"/>
                </a:cubicBezTo>
                <a:cubicBezTo>
                  <a:pt x="175906" y="766455"/>
                  <a:pt x="166703" y="767275"/>
                  <a:pt x="160020" y="762820"/>
                </a:cubicBezTo>
                <a:cubicBezTo>
                  <a:pt x="151054" y="756842"/>
                  <a:pt x="145439" y="746859"/>
                  <a:pt x="137160" y="739960"/>
                </a:cubicBezTo>
                <a:cubicBezTo>
                  <a:pt x="130125" y="734097"/>
                  <a:pt x="121920" y="729800"/>
                  <a:pt x="114300" y="724720"/>
                </a:cubicBezTo>
                <a:lnTo>
                  <a:pt x="83820" y="679000"/>
                </a:lnTo>
                <a:cubicBezTo>
                  <a:pt x="78740" y="671380"/>
                  <a:pt x="71476" y="664828"/>
                  <a:pt x="68580" y="656140"/>
                </a:cubicBezTo>
                <a:cubicBezTo>
                  <a:pt x="60639" y="632318"/>
                  <a:pt x="52939" y="602532"/>
                  <a:pt x="30480" y="587560"/>
                </a:cubicBezTo>
                <a:lnTo>
                  <a:pt x="7620" y="572320"/>
                </a:lnTo>
                <a:cubicBezTo>
                  <a:pt x="-3213" y="539821"/>
                  <a:pt x="1270" y="521520"/>
                  <a:pt x="0" y="51136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59" name="Conector de Seta Reta 58">
            <a:extLst>
              <a:ext uri="{FF2B5EF4-FFF2-40B4-BE49-F238E27FC236}">
                <a16:creationId xmlns:a16="http://schemas.microsoft.com/office/drawing/2014/main" id="{A546718B-06D6-44E4-B617-7C940EE08C3B}"/>
              </a:ext>
            </a:extLst>
          </p:cNvPr>
          <p:cNvCxnSpPr>
            <a:cxnSpLocks/>
          </p:cNvCxnSpPr>
          <p:nvPr/>
        </p:nvCxnSpPr>
        <p:spPr>
          <a:xfrm flipV="1">
            <a:off x="1669789" y="3268647"/>
            <a:ext cx="918524" cy="83921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0" name="CaixaDeTexto 59">
                <a:extLst>
                  <a:ext uri="{FF2B5EF4-FFF2-40B4-BE49-F238E27FC236}">
                    <a16:creationId xmlns:a16="http://schemas.microsoft.com/office/drawing/2014/main" id="{AA8A99C5-9225-43DE-9497-F39771601D2E}"/>
                  </a:ext>
                </a:extLst>
              </p:cNvPr>
              <p:cNvSpPr txBox="1"/>
              <p:nvPr/>
            </p:nvSpPr>
            <p:spPr>
              <a:xfrm>
                <a:off x="2040822" y="3750302"/>
                <a:ext cx="29014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𝐦</m:t>
                      </m:r>
                    </m:oMath>
                  </m:oMathPara>
                </a14:m>
                <a:endParaRPr lang="pt-BR" sz="2000" b="1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>
          <p:sp>
            <p:nvSpPr>
              <p:cNvPr id="60" name="CaixaDeTexto 59">
                <a:extLst>
                  <a:ext uri="{FF2B5EF4-FFF2-40B4-BE49-F238E27FC236}">
                    <a16:creationId xmlns:a16="http://schemas.microsoft.com/office/drawing/2014/main" id="{AA8A99C5-9225-43DE-9497-F39771601D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0822" y="3750302"/>
                <a:ext cx="290144" cy="307777"/>
              </a:xfrm>
              <a:prstGeom prst="rect">
                <a:avLst/>
              </a:prstGeom>
              <a:blipFill>
                <a:blip r:embed="rId4"/>
                <a:stretch>
                  <a:fillRect l="-14894" r="-1489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2" name="Conector de Seta Reta 81">
            <a:extLst>
              <a:ext uri="{FF2B5EF4-FFF2-40B4-BE49-F238E27FC236}">
                <a16:creationId xmlns:a16="http://schemas.microsoft.com/office/drawing/2014/main" id="{0900E3E2-2D80-438C-AFC8-178DB90DF910}"/>
              </a:ext>
            </a:extLst>
          </p:cNvPr>
          <p:cNvCxnSpPr/>
          <p:nvPr/>
        </p:nvCxnSpPr>
        <p:spPr>
          <a:xfrm>
            <a:off x="8338031" y="2446763"/>
            <a:ext cx="0" cy="2514087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ector de Seta Reta 84">
            <a:extLst>
              <a:ext uri="{FF2B5EF4-FFF2-40B4-BE49-F238E27FC236}">
                <a16:creationId xmlns:a16="http://schemas.microsoft.com/office/drawing/2014/main" id="{14FD07F7-67DD-479B-875A-05D2C6622997}"/>
              </a:ext>
            </a:extLst>
          </p:cNvPr>
          <p:cNvCxnSpPr>
            <a:cxnSpLocks/>
          </p:cNvCxnSpPr>
          <p:nvPr/>
        </p:nvCxnSpPr>
        <p:spPr>
          <a:xfrm>
            <a:off x="8338031" y="2446763"/>
            <a:ext cx="3314325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onector de Seta Reta 85">
            <a:extLst>
              <a:ext uri="{FF2B5EF4-FFF2-40B4-BE49-F238E27FC236}">
                <a16:creationId xmlns:a16="http://schemas.microsoft.com/office/drawing/2014/main" id="{E294118E-0D50-4CD2-A387-9842BA0BAE90}"/>
              </a:ext>
            </a:extLst>
          </p:cNvPr>
          <p:cNvCxnSpPr>
            <a:cxnSpLocks/>
          </p:cNvCxnSpPr>
          <p:nvPr/>
        </p:nvCxnSpPr>
        <p:spPr>
          <a:xfrm flipV="1">
            <a:off x="8338029" y="855293"/>
            <a:ext cx="1808927" cy="159147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CaixaDeTexto 86">
            <a:extLst>
              <a:ext uri="{FF2B5EF4-FFF2-40B4-BE49-F238E27FC236}">
                <a16:creationId xmlns:a16="http://schemas.microsoft.com/office/drawing/2014/main" id="{D7235CEF-7A85-4E2E-8503-56434F68A958}"/>
              </a:ext>
            </a:extLst>
          </p:cNvPr>
          <p:cNvSpPr txBox="1"/>
          <p:nvPr/>
        </p:nvSpPr>
        <p:spPr>
          <a:xfrm>
            <a:off x="11456836" y="2446346"/>
            <a:ext cx="3241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/>
              <a:t>y</a:t>
            </a:r>
          </a:p>
        </p:txBody>
      </p:sp>
      <p:sp>
        <p:nvSpPr>
          <p:cNvPr id="88" name="Elipse 87">
            <a:extLst>
              <a:ext uri="{FF2B5EF4-FFF2-40B4-BE49-F238E27FC236}">
                <a16:creationId xmlns:a16="http://schemas.microsoft.com/office/drawing/2014/main" id="{38943E30-27A8-40CB-BC94-0ABA88BD611D}"/>
              </a:ext>
            </a:extLst>
          </p:cNvPr>
          <p:cNvSpPr/>
          <p:nvPr/>
        </p:nvSpPr>
        <p:spPr>
          <a:xfrm>
            <a:off x="9996296" y="1705849"/>
            <a:ext cx="150660" cy="1142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9" name="CaixaDeTexto 88">
                <a:extLst>
                  <a:ext uri="{FF2B5EF4-FFF2-40B4-BE49-F238E27FC236}">
                    <a16:creationId xmlns:a16="http://schemas.microsoft.com/office/drawing/2014/main" id="{F97D8DCD-9219-4484-AB13-A338C8A8F4FD}"/>
                  </a:ext>
                </a:extLst>
              </p:cNvPr>
              <p:cNvSpPr txBox="1"/>
              <p:nvPr/>
            </p:nvSpPr>
            <p:spPr>
              <a:xfrm>
                <a:off x="10705556" y="1043346"/>
                <a:ext cx="387591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sz="2400" i="1" smtClean="0"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</m:ctrlPr>
                        </m:sSup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 Light" panose="020F0302020204030204" pitchFamily="34" charset="0"/>
                            </a:rPr>
                            <m:t>∆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 Light" panose="020F0302020204030204" pitchFamily="34" charset="0"/>
                            </a:rPr>
                            <m:t>𝑇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pt-BR" sz="2400" b="0" i="0" smtClean="0"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  <m:t>p</m:t>
                          </m:r>
                        </m:sup>
                      </m:sSup>
                    </m:oMath>
                  </m:oMathPara>
                </a14:m>
                <a:endParaRPr lang="pt-BR" sz="2400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>
          <p:sp>
            <p:nvSpPr>
              <p:cNvPr id="89" name="CaixaDeTexto 88">
                <a:extLst>
                  <a:ext uri="{FF2B5EF4-FFF2-40B4-BE49-F238E27FC236}">
                    <a16:creationId xmlns:a16="http://schemas.microsoft.com/office/drawing/2014/main" id="{F97D8DCD-9219-4484-AB13-A338C8A8F4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05556" y="1043346"/>
                <a:ext cx="387591" cy="369332"/>
              </a:xfrm>
              <a:prstGeom prst="rect">
                <a:avLst/>
              </a:prstGeom>
              <a:blipFill>
                <a:blip r:embed="rId5"/>
                <a:stretch>
                  <a:fillRect l="-26563" r="-56250" b="-655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0" name="Elipse 89">
            <a:extLst>
              <a:ext uri="{FF2B5EF4-FFF2-40B4-BE49-F238E27FC236}">
                <a16:creationId xmlns:a16="http://schemas.microsoft.com/office/drawing/2014/main" id="{4AF75B72-5A3A-4B7A-962A-C57D5E701D60}"/>
              </a:ext>
            </a:extLst>
          </p:cNvPr>
          <p:cNvSpPr/>
          <p:nvPr/>
        </p:nvSpPr>
        <p:spPr>
          <a:xfrm>
            <a:off x="9242492" y="2017641"/>
            <a:ext cx="150660" cy="1142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1" name="Elipse 90">
            <a:extLst>
              <a:ext uri="{FF2B5EF4-FFF2-40B4-BE49-F238E27FC236}">
                <a16:creationId xmlns:a16="http://schemas.microsoft.com/office/drawing/2014/main" id="{A659AE43-5AB4-4EE7-BDC5-89CAE1307A05}"/>
              </a:ext>
            </a:extLst>
          </p:cNvPr>
          <p:cNvSpPr/>
          <p:nvPr/>
        </p:nvSpPr>
        <p:spPr>
          <a:xfrm>
            <a:off x="9552797" y="1651028"/>
            <a:ext cx="150660" cy="1142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2" name="Elipse 91">
            <a:extLst>
              <a:ext uri="{FF2B5EF4-FFF2-40B4-BE49-F238E27FC236}">
                <a16:creationId xmlns:a16="http://schemas.microsoft.com/office/drawing/2014/main" id="{1BD5E691-1247-4693-88FA-EFA7CB34E464}"/>
              </a:ext>
            </a:extLst>
          </p:cNvPr>
          <p:cNvSpPr/>
          <p:nvPr/>
        </p:nvSpPr>
        <p:spPr>
          <a:xfrm>
            <a:off x="9822102" y="2045519"/>
            <a:ext cx="150660" cy="1142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3" name="Elipse 92">
            <a:extLst>
              <a:ext uri="{FF2B5EF4-FFF2-40B4-BE49-F238E27FC236}">
                <a16:creationId xmlns:a16="http://schemas.microsoft.com/office/drawing/2014/main" id="{F3BAAC51-1BAF-4AC4-A566-19EF2BC47350}"/>
              </a:ext>
            </a:extLst>
          </p:cNvPr>
          <p:cNvSpPr/>
          <p:nvPr/>
        </p:nvSpPr>
        <p:spPr>
          <a:xfrm>
            <a:off x="9844533" y="1330225"/>
            <a:ext cx="150660" cy="1142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4" name="Elipse 93">
            <a:extLst>
              <a:ext uri="{FF2B5EF4-FFF2-40B4-BE49-F238E27FC236}">
                <a16:creationId xmlns:a16="http://schemas.microsoft.com/office/drawing/2014/main" id="{7EEE24EB-E6AD-41DB-916D-F54ED05B6921}"/>
              </a:ext>
            </a:extLst>
          </p:cNvPr>
          <p:cNvSpPr/>
          <p:nvPr/>
        </p:nvSpPr>
        <p:spPr>
          <a:xfrm>
            <a:off x="10296152" y="1338865"/>
            <a:ext cx="150660" cy="1142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5" name="Elipse 94">
            <a:extLst>
              <a:ext uri="{FF2B5EF4-FFF2-40B4-BE49-F238E27FC236}">
                <a16:creationId xmlns:a16="http://schemas.microsoft.com/office/drawing/2014/main" id="{81032A4E-D065-401A-9668-5E4DAC3824D2}"/>
              </a:ext>
            </a:extLst>
          </p:cNvPr>
          <p:cNvSpPr/>
          <p:nvPr/>
        </p:nvSpPr>
        <p:spPr>
          <a:xfrm>
            <a:off x="10403283" y="2053986"/>
            <a:ext cx="150660" cy="1142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6" name="Elipse 95">
            <a:extLst>
              <a:ext uri="{FF2B5EF4-FFF2-40B4-BE49-F238E27FC236}">
                <a16:creationId xmlns:a16="http://schemas.microsoft.com/office/drawing/2014/main" id="{3B5DE7CC-BD3E-49D8-8889-40CAE6F288B2}"/>
              </a:ext>
            </a:extLst>
          </p:cNvPr>
          <p:cNvSpPr/>
          <p:nvPr/>
        </p:nvSpPr>
        <p:spPr>
          <a:xfrm>
            <a:off x="10596009" y="1581027"/>
            <a:ext cx="150660" cy="1142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7" name="Elipse 96">
            <a:extLst>
              <a:ext uri="{FF2B5EF4-FFF2-40B4-BE49-F238E27FC236}">
                <a16:creationId xmlns:a16="http://schemas.microsoft.com/office/drawing/2014/main" id="{00CDBBCA-3FD6-4055-BA21-0895B811471E}"/>
              </a:ext>
            </a:extLst>
          </p:cNvPr>
          <p:cNvSpPr/>
          <p:nvPr/>
        </p:nvSpPr>
        <p:spPr>
          <a:xfrm>
            <a:off x="10370751" y="987751"/>
            <a:ext cx="150660" cy="1142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8" name="Elipse 97">
            <a:extLst>
              <a:ext uri="{FF2B5EF4-FFF2-40B4-BE49-F238E27FC236}">
                <a16:creationId xmlns:a16="http://schemas.microsoft.com/office/drawing/2014/main" id="{2443A849-2BFE-451A-9FBD-E7EC501A00AD}"/>
              </a:ext>
            </a:extLst>
          </p:cNvPr>
          <p:cNvSpPr/>
          <p:nvPr/>
        </p:nvSpPr>
        <p:spPr>
          <a:xfrm>
            <a:off x="11017817" y="1995830"/>
            <a:ext cx="150660" cy="1142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9" name="Elipse 98">
            <a:extLst>
              <a:ext uri="{FF2B5EF4-FFF2-40B4-BE49-F238E27FC236}">
                <a16:creationId xmlns:a16="http://schemas.microsoft.com/office/drawing/2014/main" id="{A7D32CA5-8DFF-4C1A-A8AB-B92F6345A02F}"/>
              </a:ext>
            </a:extLst>
          </p:cNvPr>
          <p:cNvSpPr/>
          <p:nvPr/>
        </p:nvSpPr>
        <p:spPr>
          <a:xfrm>
            <a:off x="11285293" y="1295949"/>
            <a:ext cx="150660" cy="1142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0" name="Elipse 99">
            <a:extLst>
              <a:ext uri="{FF2B5EF4-FFF2-40B4-BE49-F238E27FC236}">
                <a16:creationId xmlns:a16="http://schemas.microsoft.com/office/drawing/2014/main" id="{06867D4E-FFAA-41A4-8A28-E237AF2977EC}"/>
              </a:ext>
            </a:extLst>
          </p:cNvPr>
          <p:cNvSpPr/>
          <p:nvPr/>
        </p:nvSpPr>
        <p:spPr>
          <a:xfrm>
            <a:off x="11132094" y="1676176"/>
            <a:ext cx="150660" cy="1142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1" name="Paralelogramo 100">
            <a:extLst>
              <a:ext uri="{FF2B5EF4-FFF2-40B4-BE49-F238E27FC236}">
                <a16:creationId xmlns:a16="http://schemas.microsoft.com/office/drawing/2014/main" id="{5BD71865-D68E-4559-902F-AFFC344880AA}"/>
              </a:ext>
            </a:extLst>
          </p:cNvPr>
          <p:cNvSpPr/>
          <p:nvPr/>
        </p:nvSpPr>
        <p:spPr>
          <a:xfrm>
            <a:off x="8352114" y="3021215"/>
            <a:ext cx="3630722" cy="1235814"/>
          </a:xfrm>
          <a:prstGeom prst="parallelogram">
            <a:avLst>
              <a:gd name="adj" fmla="val 108464"/>
            </a:avLst>
          </a:prstGeom>
          <a:solidFill>
            <a:schemeClr val="accent1">
              <a:lumMod val="60000"/>
              <a:lumOff val="40000"/>
              <a:alpha val="53000"/>
            </a:schemeClr>
          </a:solidFill>
          <a:ln>
            <a:solidFill>
              <a:schemeClr val="tx1">
                <a:alpha val="6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2" name="CaixaDeTexto 101">
                <a:extLst>
                  <a:ext uri="{FF2B5EF4-FFF2-40B4-BE49-F238E27FC236}">
                    <a16:creationId xmlns:a16="http://schemas.microsoft.com/office/drawing/2014/main" id="{D0C61A52-1CC0-4A74-8F30-1045C9E1C3D3}"/>
                  </a:ext>
                </a:extLst>
              </p:cNvPr>
              <p:cNvSpPr txBox="1"/>
              <p:nvPr/>
            </p:nvSpPr>
            <p:spPr>
              <a:xfrm>
                <a:off x="7788115" y="3982852"/>
                <a:ext cx="3656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pt-BR" sz="2400" dirty="0"/>
              </a:p>
            </p:txBody>
          </p:sp>
        </mc:Choice>
        <mc:Fallback>
          <p:sp>
            <p:nvSpPr>
              <p:cNvPr id="102" name="CaixaDeTexto 101">
                <a:extLst>
                  <a:ext uri="{FF2B5EF4-FFF2-40B4-BE49-F238E27FC236}">
                    <a16:creationId xmlns:a16="http://schemas.microsoft.com/office/drawing/2014/main" id="{D0C61A52-1CC0-4A74-8F30-1045C9E1C3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8115" y="3982852"/>
                <a:ext cx="365661" cy="461665"/>
              </a:xfrm>
              <a:prstGeom prst="rect">
                <a:avLst/>
              </a:prstGeom>
              <a:blipFill>
                <a:blip r:embed="rId6"/>
                <a:stretch>
                  <a:fillRect r="-10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3" name="Conector reto 102">
            <a:extLst>
              <a:ext uri="{FF2B5EF4-FFF2-40B4-BE49-F238E27FC236}">
                <a16:creationId xmlns:a16="http://schemas.microsoft.com/office/drawing/2014/main" id="{8E1EE6A3-B894-40DD-ACE7-3823E9583A64}"/>
              </a:ext>
            </a:extLst>
          </p:cNvPr>
          <p:cNvCxnSpPr>
            <a:cxnSpLocks/>
          </p:cNvCxnSpPr>
          <p:nvPr/>
        </p:nvCxnSpPr>
        <p:spPr>
          <a:xfrm flipV="1">
            <a:off x="8228686" y="4251805"/>
            <a:ext cx="241909" cy="236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Elipse 103">
            <a:extLst>
              <a:ext uri="{FF2B5EF4-FFF2-40B4-BE49-F238E27FC236}">
                <a16:creationId xmlns:a16="http://schemas.microsoft.com/office/drawing/2014/main" id="{9B36AF97-9CC5-4753-B376-0610D997F9F5}"/>
              </a:ext>
            </a:extLst>
          </p:cNvPr>
          <p:cNvSpPr/>
          <p:nvPr/>
        </p:nvSpPr>
        <p:spPr>
          <a:xfrm>
            <a:off x="9433803" y="3285015"/>
            <a:ext cx="216406" cy="2284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5" name="Elipse 104">
            <a:extLst>
              <a:ext uri="{FF2B5EF4-FFF2-40B4-BE49-F238E27FC236}">
                <a16:creationId xmlns:a16="http://schemas.microsoft.com/office/drawing/2014/main" id="{9ECC75C5-4987-41FB-A466-E7C80741F996}"/>
              </a:ext>
            </a:extLst>
          </p:cNvPr>
          <p:cNvSpPr/>
          <p:nvPr/>
        </p:nvSpPr>
        <p:spPr>
          <a:xfrm>
            <a:off x="9208148" y="3506438"/>
            <a:ext cx="216406" cy="2284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6" name="Elipse 105">
            <a:extLst>
              <a:ext uri="{FF2B5EF4-FFF2-40B4-BE49-F238E27FC236}">
                <a16:creationId xmlns:a16="http://schemas.microsoft.com/office/drawing/2014/main" id="{212715E1-83FD-4764-B844-631770414331}"/>
              </a:ext>
            </a:extLst>
          </p:cNvPr>
          <p:cNvSpPr/>
          <p:nvPr/>
        </p:nvSpPr>
        <p:spPr>
          <a:xfrm>
            <a:off x="8982493" y="3734908"/>
            <a:ext cx="216406" cy="2284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7" name="Elipse 106">
            <a:extLst>
              <a:ext uri="{FF2B5EF4-FFF2-40B4-BE49-F238E27FC236}">
                <a16:creationId xmlns:a16="http://schemas.microsoft.com/office/drawing/2014/main" id="{47F698D9-FB3C-4B0B-94AA-630ADFD07FAA}"/>
              </a:ext>
            </a:extLst>
          </p:cNvPr>
          <p:cNvSpPr/>
          <p:nvPr/>
        </p:nvSpPr>
        <p:spPr>
          <a:xfrm>
            <a:off x="8748211" y="3963378"/>
            <a:ext cx="216406" cy="2284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8" name="Elipse 107">
            <a:extLst>
              <a:ext uri="{FF2B5EF4-FFF2-40B4-BE49-F238E27FC236}">
                <a16:creationId xmlns:a16="http://schemas.microsoft.com/office/drawing/2014/main" id="{5B9551D8-0DC7-48C7-99E1-5134249876A8}"/>
              </a:ext>
            </a:extLst>
          </p:cNvPr>
          <p:cNvSpPr/>
          <p:nvPr/>
        </p:nvSpPr>
        <p:spPr>
          <a:xfrm>
            <a:off x="9664742" y="3056545"/>
            <a:ext cx="216406" cy="2284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9" name="Elipse 108">
            <a:extLst>
              <a:ext uri="{FF2B5EF4-FFF2-40B4-BE49-F238E27FC236}">
                <a16:creationId xmlns:a16="http://schemas.microsoft.com/office/drawing/2014/main" id="{C2CA6FEF-CE78-4965-917B-C2F932D141FF}"/>
              </a:ext>
            </a:extLst>
          </p:cNvPr>
          <p:cNvSpPr/>
          <p:nvPr/>
        </p:nvSpPr>
        <p:spPr>
          <a:xfrm>
            <a:off x="9941935" y="3295338"/>
            <a:ext cx="216406" cy="2284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0" name="Elipse 109">
            <a:extLst>
              <a:ext uri="{FF2B5EF4-FFF2-40B4-BE49-F238E27FC236}">
                <a16:creationId xmlns:a16="http://schemas.microsoft.com/office/drawing/2014/main" id="{526CC709-7E43-44B4-BC9D-BED8A44A1025}"/>
              </a:ext>
            </a:extLst>
          </p:cNvPr>
          <p:cNvSpPr/>
          <p:nvPr/>
        </p:nvSpPr>
        <p:spPr>
          <a:xfrm>
            <a:off x="9716280" y="3516761"/>
            <a:ext cx="216406" cy="2284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1" name="Elipse 110">
            <a:extLst>
              <a:ext uri="{FF2B5EF4-FFF2-40B4-BE49-F238E27FC236}">
                <a16:creationId xmlns:a16="http://schemas.microsoft.com/office/drawing/2014/main" id="{6CD60012-D903-4208-800F-FD9E99B3C866}"/>
              </a:ext>
            </a:extLst>
          </p:cNvPr>
          <p:cNvSpPr/>
          <p:nvPr/>
        </p:nvSpPr>
        <p:spPr>
          <a:xfrm>
            <a:off x="9490625" y="3745231"/>
            <a:ext cx="216406" cy="2284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2" name="Elipse 111">
            <a:extLst>
              <a:ext uri="{FF2B5EF4-FFF2-40B4-BE49-F238E27FC236}">
                <a16:creationId xmlns:a16="http://schemas.microsoft.com/office/drawing/2014/main" id="{6BFF41D3-998C-465E-AA99-2A1AB3B66DC3}"/>
              </a:ext>
            </a:extLst>
          </p:cNvPr>
          <p:cNvSpPr/>
          <p:nvPr/>
        </p:nvSpPr>
        <p:spPr>
          <a:xfrm>
            <a:off x="9256343" y="3973701"/>
            <a:ext cx="216406" cy="2284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3" name="Elipse 112">
            <a:extLst>
              <a:ext uri="{FF2B5EF4-FFF2-40B4-BE49-F238E27FC236}">
                <a16:creationId xmlns:a16="http://schemas.microsoft.com/office/drawing/2014/main" id="{C7CF06D9-E8C3-4713-AD5F-1812BB8E654E}"/>
              </a:ext>
            </a:extLst>
          </p:cNvPr>
          <p:cNvSpPr/>
          <p:nvPr/>
        </p:nvSpPr>
        <p:spPr>
          <a:xfrm>
            <a:off x="10172874" y="3066868"/>
            <a:ext cx="216406" cy="2284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4" name="Elipse 113">
            <a:extLst>
              <a:ext uri="{FF2B5EF4-FFF2-40B4-BE49-F238E27FC236}">
                <a16:creationId xmlns:a16="http://schemas.microsoft.com/office/drawing/2014/main" id="{A432BB17-F135-4A76-A48F-49B61E27D643}"/>
              </a:ext>
            </a:extLst>
          </p:cNvPr>
          <p:cNvSpPr/>
          <p:nvPr/>
        </p:nvSpPr>
        <p:spPr>
          <a:xfrm>
            <a:off x="10476100" y="3295338"/>
            <a:ext cx="216406" cy="2284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5" name="Elipse 114">
            <a:extLst>
              <a:ext uri="{FF2B5EF4-FFF2-40B4-BE49-F238E27FC236}">
                <a16:creationId xmlns:a16="http://schemas.microsoft.com/office/drawing/2014/main" id="{61986BA2-D2F6-4A17-A1B8-EDEAB66B27B5}"/>
              </a:ext>
            </a:extLst>
          </p:cNvPr>
          <p:cNvSpPr/>
          <p:nvPr/>
        </p:nvSpPr>
        <p:spPr>
          <a:xfrm>
            <a:off x="10250445" y="3516761"/>
            <a:ext cx="216406" cy="2284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6" name="Elipse 115">
            <a:extLst>
              <a:ext uri="{FF2B5EF4-FFF2-40B4-BE49-F238E27FC236}">
                <a16:creationId xmlns:a16="http://schemas.microsoft.com/office/drawing/2014/main" id="{F5EB8777-D96A-46B5-B52F-32428DE0D175}"/>
              </a:ext>
            </a:extLst>
          </p:cNvPr>
          <p:cNvSpPr/>
          <p:nvPr/>
        </p:nvSpPr>
        <p:spPr>
          <a:xfrm>
            <a:off x="10024790" y="3745231"/>
            <a:ext cx="216406" cy="2284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7" name="Elipse 116">
            <a:extLst>
              <a:ext uri="{FF2B5EF4-FFF2-40B4-BE49-F238E27FC236}">
                <a16:creationId xmlns:a16="http://schemas.microsoft.com/office/drawing/2014/main" id="{F1E02AFB-A8C1-48A7-AF63-E4C563B3767A}"/>
              </a:ext>
            </a:extLst>
          </p:cNvPr>
          <p:cNvSpPr/>
          <p:nvPr/>
        </p:nvSpPr>
        <p:spPr>
          <a:xfrm>
            <a:off x="9790508" y="3973701"/>
            <a:ext cx="216406" cy="2284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8" name="Elipse 117">
            <a:extLst>
              <a:ext uri="{FF2B5EF4-FFF2-40B4-BE49-F238E27FC236}">
                <a16:creationId xmlns:a16="http://schemas.microsoft.com/office/drawing/2014/main" id="{E8C63314-9E21-45CB-A023-AB7CC912A3D8}"/>
              </a:ext>
            </a:extLst>
          </p:cNvPr>
          <p:cNvSpPr/>
          <p:nvPr/>
        </p:nvSpPr>
        <p:spPr>
          <a:xfrm>
            <a:off x="10707039" y="3066868"/>
            <a:ext cx="216406" cy="2284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9" name="Elipse 118">
            <a:extLst>
              <a:ext uri="{FF2B5EF4-FFF2-40B4-BE49-F238E27FC236}">
                <a16:creationId xmlns:a16="http://schemas.microsoft.com/office/drawing/2014/main" id="{E2845091-2E8E-497D-957C-77F43545546F}"/>
              </a:ext>
            </a:extLst>
          </p:cNvPr>
          <p:cNvSpPr/>
          <p:nvPr/>
        </p:nvSpPr>
        <p:spPr>
          <a:xfrm>
            <a:off x="11010265" y="3295338"/>
            <a:ext cx="216406" cy="2284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0" name="Elipse 119">
            <a:extLst>
              <a:ext uri="{FF2B5EF4-FFF2-40B4-BE49-F238E27FC236}">
                <a16:creationId xmlns:a16="http://schemas.microsoft.com/office/drawing/2014/main" id="{1641D35B-B054-4994-82D3-48CBEAE97296}"/>
              </a:ext>
            </a:extLst>
          </p:cNvPr>
          <p:cNvSpPr/>
          <p:nvPr/>
        </p:nvSpPr>
        <p:spPr>
          <a:xfrm>
            <a:off x="10784610" y="3516761"/>
            <a:ext cx="216406" cy="2284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1" name="Elipse 120">
            <a:extLst>
              <a:ext uri="{FF2B5EF4-FFF2-40B4-BE49-F238E27FC236}">
                <a16:creationId xmlns:a16="http://schemas.microsoft.com/office/drawing/2014/main" id="{DCF0785F-5291-4363-97AB-A32FB6D47656}"/>
              </a:ext>
            </a:extLst>
          </p:cNvPr>
          <p:cNvSpPr/>
          <p:nvPr/>
        </p:nvSpPr>
        <p:spPr>
          <a:xfrm>
            <a:off x="10558955" y="3745231"/>
            <a:ext cx="216406" cy="2284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2" name="Elipse 121">
            <a:extLst>
              <a:ext uri="{FF2B5EF4-FFF2-40B4-BE49-F238E27FC236}">
                <a16:creationId xmlns:a16="http://schemas.microsoft.com/office/drawing/2014/main" id="{139187AF-AB14-493C-A55C-E4EFBAC8F8EF}"/>
              </a:ext>
            </a:extLst>
          </p:cNvPr>
          <p:cNvSpPr/>
          <p:nvPr/>
        </p:nvSpPr>
        <p:spPr>
          <a:xfrm>
            <a:off x="10324673" y="3973701"/>
            <a:ext cx="216406" cy="2284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3" name="Elipse 122">
            <a:extLst>
              <a:ext uri="{FF2B5EF4-FFF2-40B4-BE49-F238E27FC236}">
                <a16:creationId xmlns:a16="http://schemas.microsoft.com/office/drawing/2014/main" id="{03288FA0-7825-45CB-AE04-6C59031C4763}"/>
              </a:ext>
            </a:extLst>
          </p:cNvPr>
          <p:cNvSpPr/>
          <p:nvPr/>
        </p:nvSpPr>
        <p:spPr>
          <a:xfrm>
            <a:off x="11241204" y="3066868"/>
            <a:ext cx="216406" cy="2284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7" name="CaixaDeTexto 76">
            <a:extLst>
              <a:ext uri="{FF2B5EF4-FFF2-40B4-BE49-F238E27FC236}">
                <a16:creationId xmlns:a16="http://schemas.microsoft.com/office/drawing/2014/main" id="{91140F2F-9199-4E88-BA7F-2E26863672D0}"/>
              </a:ext>
            </a:extLst>
          </p:cNvPr>
          <p:cNvSpPr txBox="1"/>
          <p:nvPr/>
        </p:nvSpPr>
        <p:spPr>
          <a:xfrm>
            <a:off x="9416208" y="5891232"/>
            <a:ext cx="23189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chemeClr val="accent5">
                    <a:lumMod val="75000"/>
                  </a:schemeClr>
                </a:solidFill>
              </a:rPr>
              <a:t>Vetor de dados preditos</a:t>
            </a:r>
          </a:p>
        </p:txBody>
      </p:sp>
      <p:sp>
        <p:nvSpPr>
          <p:cNvPr id="79" name="CaixaDeTexto 78">
            <a:extLst>
              <a:ext uri="{FF2B5EF4-FFF2-40B4-BE49-F238E27FC236}">
                <a16:creationId xmlns:a16="http://schemas.microsoft.com/office/drawing/2014/main" id="{70E5326C-EEBA-4136-92A6-923230366C41}"/>
              </a:ext>
            </a:extLst>
          </p:cNvPr>
          <p:cNvSpPr txBox="1"/>
          <p:nvPr/>
        </p:nvSpPr>
        <p:spPr>
          <a:xfrm>
            <a:off x="4203268" y="1292184"/>
            <a:ext cx="394074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Queremos estimar uma distribuição de </a:t>
            </a:r>
            <a:r>
              <a:rPr lang="pt-BR" sz="2400" b="1" dirty="0"/>
              <a:t>momentos magnético positiva </a:t>
            </a:r>
            <a:r>
              <a:rPr lang="pt-BR" sz="2400" dirty="0"/>
              <a:t>e uma </a:t>
            </a:r>
            <a:r>
              <a:rPr lang="pt-BR" sz="2400" b="1" dirty="0"/>
              <a:t>direção de magnetização </a:t>
            </a:r>
            <a:r>
              <a:rPr lang="pt-BR" sz="2400" dirty="0"/>
              <a:t>que minimiza a norma Euclidiana entre os </a:t>
            </a:r>
            <a:r>
              <a:rPr lang="pt-BR" sz="2400" b="1" dirty="0"/>
              <a:t>dados observados </a:t>
            </a:r>
            <a:r>
              <a:rPr lang="pt-BR" sz="2400" dirty="0"/>
              <a:t>e os </a:t>
            </a:r>
            <a:r>
              <a:rPr lang="pt-BR" sz="2400" b="1" dirty="0"/>
              <a:t>dados preditos </a:t>
            </a:r>
            <a:r>
              <a:rPr lang="pt-BR" sz="2400" dirty="0"/>
              <a:t>pela camada</a:t>
            </a: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9C0CAE62-58B5-4171-AE2E-85C89BE40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5CF5-DD80-4FB2-8D05-C9155122F025}" type="slidenum">
              <a:rPr lang="pt-BR" smtClean="0"/>
              <a:t>117</a:t>
            </a:fld>
            <a:endParaRPr lang="pt-BR"/>
          </a:p>
        </p:txBody>
      </p:sp>
      <p:cxnSp>
        <p:nvCxnSpPr>
          <p:cNvPr id="80" name="Conector de Seta Reta 79">
            <a:extLst>
              <a:ext uri="{FF2B5EF4-FFF2-40B4-BE49-F238E27FC236}">
                <a16:creationId xmlns:a16="http://schemas.microsoft.com/office/drawing/2014/main" id="{C897DB58-EAB7-4826-875D-B0519CAAC63F}"/>
              </a:ext>
            </a:extLst>
          </p:cNvPr>
          <p:cNvCxnSpPr>
            <a:cxnSpLocks/>
          </p:cNvCxnSpPr>
          <p:nvPr/>
        </p:nvCxnSpPr>
        <p:spPr>
          <a:xfrm flipH="1" flipV="1">
            <a:off x="3853528" y="490355"/>
            <a:ext cx="328788" cy="51891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ector de Seta Reta 80">
            <a:extLst>
              <a:ext uri="{FF2B5EF4-FFF2-40B4-BE49-F238E27FC236}">
                <a16:creationId xmlns:a16="http://schemas.microsoft.com/office/drawing/2014/main" id="{AAB0F6FA-EC92-4E5A-9B39-D9E44D430EF4}"/>
              </a:ext>
            </a:extLst>
          </p:cNvPr>
          <p:cNvCxnSpPr>
            <a:cxnSpLocks/>
          </p:cNvCxnSpPr>
          <p:nvPr/>
        </p:nvCxnSpPr>
        <p:spPr>
          <a:xfrm flipH="1" flipV="1">
            <a:off x="11012878" y="571025"/>
            <a:ext cx="328788" cy="51891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84" name="CaixaDeTexto 83">
                <a:extLst>
                  <a:ext uri="{FF2B5EF4-FFF2-40B4-BE49-F238E27FC236}">
                    <a16:creationId xmlns:a16="http://schemas.microsoft.com/office/drawing/2014/main" id="{B107D5DA-42F9-4570-B39D-6A6EC1406E52}"/>
                  </a:ext>
                </a:extLst>
              </p:cNvPr>
              <p:cNvSpPr txBox="1"/>
              <p:nvPr/>
            </p:nvSpPr>
            <p:spPr>
              <a:xfrm>
                <a:off x="3974713" y="465896"/>
                <a:ext cx="623797" cy="3767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pt-BR" sz="1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1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𝑭</m:t>
                              </m:r>
                            </m:e>
                          </m:acc>
                        </m:e>
                        <m:sub>
                          <m:r>
                            <a:rPr lang="pt-BR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>
          <p:sp>
            <p:nvSpPr>
              <p:cNvPr id="84" name="CaixaDeTexto 83">
                <a:extLst>
                  <a:ext uri="{FF2B5EF4-FFF2-40B4-BE49-F238E27FC236}">
                    <a16:creationId xmlns:a16="http://schemas.microsoft.com/office/drawing/2014/main" id="{B107D5DA-42F9-4570-B39D-6A6EC1406E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4713" y="465896"/>
                <a:ext cx="623797" cy="376770"/>
              </a:xfrm>
              <a:prstGeom prst="rect">
                <a:avLst/>
              </a:prstGeom>
              <a:blipFill>
                <a:blip r:embed="rId7"/>
                <a:stretch>
                  <a:fillRect t="-1613" r="-12745" b="-161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4" name="CaixaDeTexto 123">
                <a:extLst>
                  <a:ext uri="{FF2B5EF4-FFF2-40B4-BE49-F238E27FC236}">
                    <a16:creationId xmlns:a16="http://schemas.microsoft.com/office/drawing/2014/main" id="{D11703C9-2250-4316-A657-0CCFCF5C9FD4}"/>
                  </a:ext>
                </a:extLst>
              </p:cNvPr>
              <p:cNvSpPr txBox="1"/>
              <p:nvPr/>
            </p:nvSpPr>
            <p:spPr>
              <a:xfrm>
                <a:off x="11177272" y="573351"/>
                <a:ext cx="623797" cy="3767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pt-BR" sz="1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1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𝑭</m:t>
                              </m:r>
                            </m:e>
                          </m:acc>
                        </m:e>
                        <m:sub>
                          <m:r>
                            <a:rPr lang="pt-BR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>
          <p:sp>
            <p:nvSpPr>
              <p:cNvPr id="124" name="CaixaDeTexto 123">
                <a:extLst>
                  <a:ext uri="{FF2B5EF4-FFF2-40B4-BE49-F238E27FC236}">
                    <a16:creationId xmlns:a16="http://schemas.microsoft.com/office/drawing/2014/main" id="{D11703C9-2250-4316-A657-0CCFCF5C9F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77272" y="573351"/>
                <a:ext cx="623797" cy="376770"/>
              </a:xfrm>
              <a:prstGeom prst="rect">
                <a:avLst/>
              </a:prstGeom>
              <a:blipFill>
                <a:blip r:embed="rId8"/>
                <a:stretch>
                  <a:fillRect t="-1613" r="-11765" b="-161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5" name="CaixaDeTexto 124">
                <a:extLst>
                  <a:ext uri="{FF2B5EF4-FFF2-40B4-BE49-F238E27FC236}">
                    <a16:creationId xmlns:a16="http://schemas.microsoft.com/office/drawing/2014/main" id="{CAC13D7D-770E-44D9-9119-F7A55FA72571}"/>
                  </a:ext>
                </a:extLst>
              </p:cNvPr>
              <p:cNvSpPr txBox="1"/>
              <p:nvPr/>
            </p:nvSpPr>
            <p:spPr>
              <a:xfrm>
                <a:off x="1622238" y="4989515"/>
                <a:ext cx="8449388" cy="686213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accent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4400" i="1" smtClean="0">
                        <a:latin typeface="Cambria Math" panose="02040503050406030204" pitchFamily="18" charset="0"/>
                      </a:rPr>
                      <m:t>ψ</m:t>
                    </m:r>
                    <m:d>
                      <m:dPr>
                        <m:ctrlPr>
                          <a:rPr lang="pt-BR" sz="44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sz="4400" b="1" i="0" smtClean="0">
                            <a:latin typeface="Cambria Math" panose="02040503050406030204" pitchFamily="18" charset="0"/>
                          </a:rPr>
                          <m:t>𝐩</m:t>
                        </m:r>
                      </m:e>
                    </m:d>
                    <m:r>
                      <a:rPr lang="pt-BR" sz="4400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pt-BR" sz="4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pt-BR" sz="4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pt-BR" sz="4400" i="1">
                                    <a:latin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</m:ctrlPr>
                              </m:sSupPr>
                              <m:e>
                                <m:r>
                                  <a:rPr lang="pt-BR" sz="4400" b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  <m:t>∆</m:t>
                                </m:r>
                                <m:r>
                                  <a:rPr lang="pt-BR" sz="4400" b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  <m:t>𝐓</m:t>
                                </m:r>
                              </m:e>
                              <m:sup>
                                <m:r>
                                  <a:rPr lang="pt-BR" sz="4400" i="1">
                                    <a:latin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  <m:t>𝑜</m:t>
                                </m:r>
                              </m:sup>
                            </m:sSup>
                            <m:r>
                              <a:rPr lang="pt-BR" sz="44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pt-BR" sz="4400" b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∆</m:t>
                            </m:r>
                            <m:r>
                              <a:rPr lang="pt-BR" sz="4400" b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𝐓</m:t>
                            </m:r>
                            <m:d>
                              <m:dPr>
                                <m:ctrlPr>
                                  <a:rPr lang="pt-BR" sz="4400" b="1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pt-BR" sz="4400" b="1" i="0" smtClean="0">
                                    <a:latin typeface="Cambria Math" panose="02040503050406030204" pitchFamily="18" charset="0"/>
                                  </a:rPr>
                                  <m:t>𝐩</m:t>
                                </m:r>
                              </m:e>
                            </m:d>
                          </m:e>
                        </m:d>
                      </m:e>
                      <m:sub>
                        <m:r>
                          <a:rPr lang="pt-BR" sz="4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pt-BR" sz="4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pt-BR" sz="4400" dirty="0"/>
                  <a:t>+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4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μ</m:t>
                    </m:r>
                    <m:sSubSup>
                      <m:sSubSupPr>
                        <m:ctrlPr>
                          <a:rPr lang="pt-BR" sz="44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pt-BR" sz="4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sz="4400" b="1" i="0" smtClean="0">
                                <a:latin typeface="Cambria Math" panose="02040503050406030204" pitchFamily="18" charset="0"/>
                              </a:rPr>
                              <m:t>𝐩</m:t>
                            </m:r>
                          </m:e>
                        </m:d>
                      </m:e>
                      <m:sub>
                        <m:r>
                          <a:rPr lang="pt-BR" sz="4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pt-BR" sz="4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pt-BR" sz="4400" dirty="0"/>
              </a:p>
            </p:txBody>
          </p:sp>
        </mc:Choice>
        <mc:Fallback>
          <p:sp>
            <p:nvSpPr>
              <p:cNvPr id="125" name="CaixaDeTexto 124">
                <a:extLst>
                  <a:ext uri="{FF2B5EF4-FFF2-40B4-BE49-F238E27FC236}">
                    <a16:creationId xmlns:a16="http://schemas.microsoft.com/office/drawing/2014/main" id="{CAC13D7D-770E-44D9-9119-F7A55FA725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2238" y="4989515"/>
                <a:ext cx="8449388" cy="686213"/>
              </a:xfrm>
              <a:prstGeom prst="rect">
                <a:avLst/>
              </a:prstGeom>
              <a:blipFill>
                <a:blip r:embed="rId9"/>
                <a:stretch>
                  <a:fillRect t="-19328" b="-43697"/>
                </a:stretch>
              </a:blipFill>
              <a:ln w="381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6" name="CaixaDeTexto 125">
            <a:extLst>
              <a:ext uri="{FF2B5EF4-FFF2-40B4-BE49-F238E27FC236}">
                <a16:creationId xmlns:a16="http://schemas.microsoft.com/office/drawing/2014/main" id="{9FFB2B48-AF50-4580-896F-6D4FFF277466}"/>
              </a:ext>
            </a:extLst>
          </p:cNvPr>
          <p:cNvSpPr txBox="1"/>
          <p:nvPr/>
        </p:nvSpPr>
        <p:spPr>
          <a:xfrm>
            <a:off x="4385508" y="4444517"/>
            <a:ext cx="29228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chemeClr val="accent5">
                    <a:lumMod val="75000"/>
                  </a:schemeClr>
                </a:solidFill>
              </a:rPr>
              <a:t>Função objetivo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7" name="CaixaDeTexto 126">
                <a:extLst>
                  <a:ext uri="{FF2B5EF4-FFF2-40B4-BE49-F238E27FC236}">
                    <a16:creationId xmlns:a16="http://schemas.microsoft.com/office/drawing/2014/main" id="{E73D42A0-A291-4326-968F-BE6949043C70}"/>
                  </a:ext>
                </a:extLst>
              </p:cNvPr>
              <p:cNvSpPr txBox="1"/>
              <p:nvPr/>
            </p:nvSpPr>
            <p:spPr>
              <a:xfrm>
                <a:off x="10281077" y="5521900"/>
                <a:ext cx="72776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pt-BR" sz="2400" b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∆</m:t>
                    </m:r>
                    <m:r>
                      <a:rPr lang="pt-BR" sz="2400" b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𝐓</m:t>
                    </m:r>
                  </m:oMath>
                </a14:m>
                <a:r>
                  <a:rPr lang="pt-BR" sz="2400" dirty="0">
                    <a:latin typeface="Calibri Light" panose="020F0302020204030204" pitchFamily="34" charset="0"/>
                    <a:cs typeface="Calibri Light" panose="020F0302020204030204" pitchFamily="34" charset="0"/>
                  </a:rPr>
                  <a:t>(</a:t>
                </a:r>
                <a:r>
                  <a:rPr lang="pt-BR" sz="2400" b="1" dirty="0">
                    <a:latin typeface="Calibri Light" panose="020F0302020204030204" pitchFamily="34" charset="0"/>
                    <a:cs typeface="Calibri Light" panose="020F0302020204030204" pitchFamily="34" charset="0"/>
                  </a:rPr>
                  <a:t>p</a:t>
                </a:r>
                <a:r>
                  <a:rPr lang="pt-BR" sz="2400" dirty="0">
                    <a:latin typeface="Calibri Light" panose="020F0302020204030204" pitchFamily="34" charset="0"/>
                    <a:cs typeface="Calibri Light" panose="020F0302020204030204" pitchFamily="34" charset="0"/>
                  </a:rPr>
                  <a:t>)</a:t>
                </a:r>
              </a:p>
            </p:txBody>
          </p:sp>
        </mc:Choice>
        <mc:Fallback>
          <p:sp>
            <p:nvSpPr>
              <p:cNvPr id="127" name="CaixaDeTexto 126">
                <a:extLst>
                  <a:ext uri="{FF2B5EF4-FFF2-40B4-BE49-F238E27FC236}">
                    <a16:creationId xmlns:a16="http://schemas.microsoft.com/office/drawing/2014/main" id="{E73D42A0-A291-4326-968F-BE6949043C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81077" y="5521900"/>
                <a:ext cx="727763" cy="369332"/>
              </a:xfrm>
              <a:prstGeom prst="rect">
                <a:avLst/>
              </a:prstGeom>
              <a:blipFill>
                <a:blip r:embed="rId10"/>
                <a:stretch>
                  <a:fillRect l="-15126" t="-26667" r="-26050" b="-50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94575198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2CEC384F-46E9-48E1-B1AC-D0D78ECA41EF}"/>
              </a:ext>
            </a:extLst>
          </p:cNvPr>
          <p:cNvCxnSpPr/>
          <p:nvPr/>
        </p:nvCxnSpPr>
        <p:spPr>
          <a:xfrm>
            <a:off x="597216" y="2498841"/>
            <a:ext cx="0" cy="2514087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93ED7F71-94B5-4533-BD15-9C67856642BC}"/>
              </a:ext>
            </a:extLst>
          </p:cNvPr>
          <p:cNvCxnSpPr>
            <a:cxnSpLocks/>
          </p:cNvCxnSpPr>
          <p:nvPr/>
        </p:nvCxnSpPr>
        <p:spPr>
          <a:xfrm>
            <a:off x="597216" y="2498841"/>
            <a:ext cx="3314325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11F977A7-C688-435B-A496-F95D3FE58289}"/>
              </a:ext>
            </a:extLst>
          </p:cNvPr>
          <p:cNvCxnSpPr>
            <a:cxnSpLocks/>
          </p:cNvCxnSpPr>
          <p:nvPr/>
        </p:nvCxnSpPr>
        <p:spPr>
          <a:xfrm flipV="1">
            <a:off x="597214" y="907371"/>
            <a:ext cx="1808927" cy="159147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>
            <a:extLst>
              <a:ext uri="{FF2B5EF4-FFF2-40B4-BE49-F238E27FC236}">
                <a16:creationId xmlns:a16="http://schemas.microsoft.com/office/drawing/2014/main" id="{C64BC7F9-77A3-426C-8ADC-FDBD23CD5D7B}"/>
              </a:ext>
            </a:extLst>
          </p:cNvPr>
          <p:cNvSpPr txBox="1"/>
          <p:nvPr/>
        </p:nvSpPr>
        <p:spPr>
          <a:xfrm>
            <a:off x="1962642" y="551269"/>
            <a:ext cx="317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/>
              <a:t>x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D1EE0184-E09A-4204-BA1F-5C30DCD0165F}"/>
              </a:ext>
            </a:extLst>
          </p:cNvPr>
          <p:cNvSpPr txBox="1"/>
          <p:nvPr/>
        </p:nvSpPr>
        <p:spPr>
          <a:xfrm>
            <a:off x="3716021" y="2498424"/>
            <a:ext cx="3241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/>
              <a:t>y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B2D72FC4-4F4A-4A6F-82F2-139282C83079}"/>
              </a:ext>
            </a:extLst>
          </p:cNvPr>
          <p:cNvSpPr txBox="1"/>
          <p:nvPr/>
        </p:nvSpPr>
        <p:spPr>
          <a:xfrm>
            <a:off x="276641" y="4782095"/>
            <a:ext cx="3064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/>
              <a:t>z</a:t>
            </a:r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06872212-FFD9-4C35-832D-953B16441B78}"/>
              </a:ext>
            </a:extLst>
          </p:cNvPr>
          <p:cNvSpPr/>
          <p:nvPr/>
        </p:nvSpPr>
        <p:spPr>
          <a:xfrm>
            <a:off x="2255481" y="1757927"/>
            <a:ext cx="150660" cy="1142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aixaDeTexto 17">
                <a:extLst>
                  <a:ext uri="{FF2B5EF4-FFF2-40B4-BE49-F238E27FC236}">
                    <a16:creationId xmlns:a16="http://schemas.microsoft.com/office/drawing/2014/main" id="{E5063617-BF69-4CBC-9D44-F31F81845846}"/>
                  </a:ext>
                </a:extLst>
              </p:cNvPr>
              <p:cNvSpPr txBox="1"/>
              <p:nvPr/>
            </p:nvSpPr>
            <p:spPr>
              <a:xfrm>
                <a:off x="2915599" y="1072759"/>
                <a:ext cx="601639" cy="3706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sz="2400" i="1" smtClean="0"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</m:ctrlPr>
                        </m:sSubSupPr>
                        <m:e>
                          <m:r>
                            <a:rPr lang="pt-BR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 Light" panose="020F0302020204030204" pitchFamily="34" charset="0"/>
                            </a:rPr>
                            <m:t>∆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 Light" panose="020F0302020204030204" pitchFamily="34" charset="0"/>
                            </a:rPr>
                            <m:t>𝑇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  <m:t>𝑖</m:t>
                          </m:r>
                        </m:sub>
                        <m:sup>
                          <m:r>
                            <a:rPr lang="pt-BR" sz="2400" b="0" i="1" smtClean="0"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  <m:t>𝑜</m:t>
                          </m:r>
                        </m:sup>
                      </m:sSubSup>
                    </m:oMath>
                  </m:oMathPara>
                </a14:m>
                <a:endParaRPr lang="pt-BR" sz="2400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18" name="CaixaDeTexto 17">
                <a:extLst>
                  <a:ext uri="{FF2B5EF4-FFF2-40B4-BE49-F238E27FC236}">
                    <a16:creationId xmlns:a16="http://schemas.microsoft.com/office/drawing/2014/main" id="{E5063617-BF69-4CBC-9D44-F31F818458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5599" y="1072759"/>
                <a:ext cx="601639" cy="370614"/>
              </a:xfrm>
              <a:prstGeom prst="rect">
                <a:avLst/>
              </a:prstGeom>
              <a:blipFill>
                <a:blip r:embed="rId2"/>
                <a:stretch>
                  <a:fillRect l="-11111" r="-2020" b="-1803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Elipse 29">
            <a:extLst>
              <a:ext uri="{FF2B5EF4-FFF2-40B4-BE49-F238E27FC236}">
                <a16:creationId xmlns:a16="http://schemas.microsoft.com/office/drawing/2014/main" id="{00EBCFF1-BB00-46FB-AF72-8F9AFC63A9E3}"/>
              </a:ext>
            </a:extLst>
          </p:cNvPr>
          <p:cNvSpPr/>
          <p:nvPr/>
        </p:nvSpPr>
        <p:spPr>
          <a:xfrm>
            <a:off x="1501677" y="2069719"/>
            <a:ext cx="150660" cy="1142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Elipse 30">
            <a:extLst>
              <a:ext uri="{FF2B5EF4-FFF2-40B4-BE49-F238E27FC236}">
                <a16:creationId xmlns:a16="http://schemas.microsoft.com/office/drawing/2014/main" id="{DCAC4863-1790-47FA-BB67-084BF14918EF}"/>
              </a:ext>
            </a:extLst>
          </p:cNvPr>
          <p:cNvSpPr/>
          <p:nvPr/>
        </p:nvSpPr>
        <p:spPr>
          <a:xfrm>
            <a:off x="1811982" y="1703106"/>
            <a:ext cx="150660" cy="1142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Elipse 31">
            <a:extLst>
              <a:ext uri="{FF2B5EF4-FFF2-40B4-BE49-F238E27FC236}">
                <a16:creationId xmlns:a16="http://schemas.microsoft.com/office/drawing/2014/main" id="{98FF2294-B4D6-4DF0-94E2-06DF2701FBD8}"/>
              </a:ext>
            </a:extLst>
          </p:cNvPr>
          <p:cNvSpPr/>
          <p:nvPr/>
        </p:nvSpPr>
        <p:spPr>
          <a:xfrm>
            <a:off x="2081287" y="2097597"/>
            <a:ext cx="150660" cy="1142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34B313A5-CBB2-46C1-9C44-FC3FA3416C3A}"/>
              </a:ext>
            </a:extLst>
          </p:cNvPr>
          <p:cNvSpPr/>
          <p:nvPr/>
        </p:nvSpPr>
        <p:spPr>
          <a:xfrm>
            <a:off x="2103718" y="1382303"/>
            <a:ext cx="150660" cy="1142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4" name="Elipse 33">
            <a:extLst>
              <a:ext uri="{FF2B5EF4-FFF2-40B4-BE49-F238E27FC236}">
                <a16:creationId xmlns:a16="http://schemas.microsoft.com/office/drawing/2014/main" id="{8257582E-B1A1-41CF-B99F-AFB73016208C}"/>
              </a:ext>
            </a:extLst>
          </p:cNvPr>
          <p:cNvSpPr/>
          <p:nvPr/>
        </p:nvSpPr>
        <p:spPr>
          <a:xfrm>
            <a:off x="2555337" y="1390943"/>
            <a:ext cx="150660" cy="1142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" name="Elipse 34">
            <a:extLst>
              <a:ext uri="{FF2B5EF4-FFF2-40B4-BE49-F238E27FC236}">
                <a16:creationId xmlns:a16="http://schemas.microsoft.com/office/drawing/2014/main" id="{C4C1DC67-CB6A-4260-A1D3-EF776E19E13C}"/>
              </a:ext>
            </a:extLst>
          </p:cNvPr>
          <p:cNvSpPr/>
          <p:nvPr/>
        </p:nvSpPr>
        <p:spPr>
          <a:xfrm>
            <a:off x="2662468" y="2106064"/>
            <a:ext cx="150660" cy="1142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6" name="Elipse 35">
            <a:extLst>
              <a:ext uri="{FF2B5EF4-FFF2-40B4-BE49-F238E27FC236}">
                <a16:creationId xmlns:a16="http://schemas.microsoft.com/office/drawing/2014/main" id="{5F40824F-85D1-4ED7-8712-7807C524BE28}"/>
              </a:ext>
            </a:extLst>
          </p:cNvPr>
          <p:cNvSpPr/>
          <p:nvPr/>
        </p:nvSpPr>
        <p:spPr>
          <a:xfrm>
            <a:off x="2855194" y="1633105"/>
            <a:ext cx="150660" cy="1142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Elipse 36">
            <a:extLst>
              <a:ext uri="{FF2B5EF4-FFF2-40B4-BE49-F238E27FC236}">
                <a16:creationId xmlns:a16="http://schemas.microsoft.com/office/drawing/2014/main" id="{EF18CEF7-008C-43A1-808B-30BCB63C6881}"/>
              </a:ext>
            </a:extLst>
          </p:cNvPr>
          <p:cNvSpPr/>
          <p:nvPr/>
        </p:nvSpPr>
        <p:spPr>
          <a:xfrm>
            <a:off x="2629936" y="1039829"/>
            <a:ext cx="150660" cy="1142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Elipse 37">
            <a:extLst>
              <a:ext uri="{FF2B5EF4-FFF2-40B4-BE49-F238E27FC236}">
                <a16:creationId xmlns:a16="http://schemas.microsoft.com/office/drawing/2014/main" id="{4A075497-46C1-441E-AE9D-282431024E0E}"/>
              </a:ext>
            </a:extLst>
          </p:cNvPr>
          <p:cNvSpPr/>
          <p:nvPr/>
        </p:nvSpPr>
        <p:spPr>
          <a:xfrm>
            <a:off x="3277002" y="2047908"/>
            <a:ext cx="150660" cy="1142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Elipse 38">
            <a:extLst>
              <a:ext uri="{FF2B5EF4-FFF2-40B4-BE49-F238E27FC236}">
                <a16:creationId xmlns:a16="http://schemas.microsoft.com/office/drawing/2014/main" id="{E5C9FADA-0B99-46D3-8050-5CAF62F59599}"/>
              </a:ext>
            </a:extLst>
          </p:cNvPr>
          <p:cNvSpPr/>
          <p:nvPr/>
        </p:nvSpPr>
        <p:spPr>
          <a:xfrm>
            <a:off x="3544478" y="1348027"/>
            <a:ext cx="150660" cy="1142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Elipse 40">
            <a:extLst>
              <a:ext uri="{FF2B5EF4-FFF2-40B4-BE49-F238E27FC236}">
                <a16:creationId xmlns:a16="http://schemas.microsoft.com/office/drawing/2014/main" id="{426E6DD7-9BC5-46F9-9CB7-94FC384BA6D6}"/>
              </a:ext>
            </a:extLst>
          </p:cNvPr>
          <p:cNvSpPr/>
          <p:nvPr/>
        </p:nvSpPr>
        <p:spPr>
          <a:xfrm>
            <a:off x="3391279" y="1728254"/>
            <a:ext cx="150660" cy="1142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81E87556-0B97-4991-8DAB-AADA685D0ECE}"/>
              </a:ext>
            </a:extLst>
          </p:cNvPr>
          <p:cNvSpPr txBox="1"/>
          <p:nvPr/>
        </p:nvSpPr>
        <p:spPr>
          <a:xfrm>
            <a:off x="290721" y="37526"/>
            <a:ext cx="23392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Fonte geológica</a:t>
            </a:r>
          </a:p>
        </p:txBody>
      </p:sp>
      <p:sp>
        <p:nvSpPr>
          <p:cNvPr id="66" name="CaixaDeTexto 65">
            <a:extLst>
              <a:ext uri="{FF2B5EF4-FFF2-40B4-BE49-F238E27FC236}">
                <a16:creationId xmlns:a16="http://schemas.microsoft.com/office/drawing/2014/main" id="{4C62B418-D991-460A-8375-0EEA13119B15}"/>
              </a:ext>
            </a:extLst>
          </p:cNvPr>
          <p:cNvSpPr txBox="1"/>
          <p:nvPr/>
        </p:nvSpPr>
        <p:spPr>
          <a:xfrm>
            <a:off x="9703457" y="499191"/>
            <a:ext cx="317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/>
              <a:t>x</a:t>
            </a:r>
          </a:p>
        </p:txBody>
      </p:sp>
      <p:sp>
        <p:nvSpPr>
          <p:cNvPr id="83" name="CaixaDeTexto 82">
            <a:extLst>
              <a:ext uri="{FF2B5EF4-FFF2-40B4-BE49-F238E27FC236}">
                <a16:creationId xmlns:a16="http://schemas.microsoft.com/office/drawing/2014/main" id="{12AA44C5-F197-444C-A87E-CB0B64D3053B}"/>
              </a:ext>
            </a:extLst>
          </p:cNvPr>
          <p:cNvSpPr txBox="1"/>
          <p:nvPr/>
        </p:nvSpPr>
        <p:spPr>
          <a:xfrm>
            <a:off x="9059987" y="65452"/>
            <a:ext cx="29228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Camada equivalente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CaixaDeTexto 147">
                <a:extLst>
                  <a:ext uri="{FF2B5EF4-FFF2-40B4-BE49-F238E27FC236}">
                    <a16:creationId xmlns:a16="http://schemas.microsoft.com/office/drawing/2014/main" id="{5DBD72FE-C052-47AE-A3B1-EA2BC0EF320A}"/>
                  </a:ext>
                </a:extLst>
              </p:cNvPr>
              <p:cNvSpPr txBox="1"/>
              <p:nvPr/>
            </p:nvSpPr>
            <p:spPr>
              <a:xfrm>
                <a:off x="1517804" y="5604222"/>
                <a:ext cx="61645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sz="2400" i="1" smtClean="0"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</m:ctrlPr>
                        </m:sSupPr>
                        <m:e>
                          <m:r>
                            <a:rPr lang="pt-BR" sz="24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 Light" panose="020F0302020204030204" pitchFamily="34" charset="0"/>
                            </a:rPr>
                            <m:t>∆</m:t>
                          </m:r>
                          <m:r>
                            <a:rPr lang="pt-BR" sz="24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 Light" panose="020F0302020204030204" pitchFamily="34" charset="0"/>
                            </a:rPr>
                            <m:t>𝐓</m:t>
                          </m:r>
                        </m:e>
                        <m:sup>
                          <m:r>
                            <a:rPr lang="pt-BR" sz="2400" b="0" i="1" smtClean="0"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  <m:t>𝑜</m:t>
                          </m:r>
                        </m:sup>
                      </m:sSup>
                    </m:oMath>
                  </m:oMathPara>
                </a14:m>
                <a:endParaRPr lang="pt-BR" sz="2400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148" name="CaixaDeTexto 147">
                <a:extLst>
                  <a:ext uri="{FF2B5EF4-FFF2-40B4-BE49-F238E27FC236}">
                    <a16:creationId xmlns:a16="http://schemas.microsoft.com/office/drawing/2014/main" id="{5DBD72FE-C052-47AE-A3B1-EA2BC0EF32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7804" y="5604222"/>
                <a:ext cx="616451" cy="369332"/>
              </a:xfrm>
              <a:prstGeom prst="rect">
                <a:avLst/>
              </a:prstGeom>
              <a:blipFill>
                <a:blip r:embed="rId3"/>
                <a:stretch>
                  <a:fillRect l="-11881" r="-990" b="-655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9" name="CaixaDeTexto 148">
            <a:extLst>
              <a:ext uri="{FF2B5EF4-FFF2-40B4-BE49-F238E27FC236}">
                <a16:creationId xmlns:a16="http://schemas.microsoft.com/office/drawing/2014/main" id="{E3DD99DE-78E1-4346-8156-D68D6465C73D}"/>
              </a:ext>
            </a:extLst>
          </p:cNvPr>
          <p:cNvSpPr txBox="1"/>
          <p:nvPr/>
        </p:nvSpPr>
        <p:spPr>
          <a:xfrm>
            <a:off x="290721" y="5891232"/>
            <a:ext cx="29228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chemeClr val="accent5">
                    <a:lumMod val="75000"/>
                  </a:schemeClr>
                </a:solidFill>
              </a:rPr>
              <a:t>Vetor de dados observados</a:t>
            </a:r>
          </a:p>
        </p:txBody>
      </p:sp>
      <p:sp>
        <p:nvSpPr>
          <p:cNvPr id="58" name="Forma Livre: Forma 57">
            <a:extLst>
              <a:ext uri="{FF2B5EF4-FFF2-40B4-BE49-F238E27FC236}">
                <a16:creationId xmlns:a16="http://schemas.microsoft.com/office/drawing/2014/main" id="{18714207-0423-474B-B056-8CB9267A46AC}"/>
              </a:ext>
            </a:extLst>
          </p:cNvPr>
          <p:cNvSpPr/>
          <p:nvPr/>
        </p:nvSpPr>
        <p:spPr>
          <a:xfrm>
            <a:off x="869247" y="3010931"/>
            <a:ext cx="2507390" cy="1557357"/>
          </a:xfrm>
          <a:custGeom>
            <a:avLst/>
            <a:gdLst>
              <a:gd name="connsiteX0" fmla="*/ 0 w 1661160"/>
              <a:gd name="connsiteY0" fmla="*/ 511360 h 907600"/>
              <a:gd name="connsiteX1" fmla="*/ 0 w 1661160"/>
              <a:gd name="connsiteY1" fmla="*/ 511360 h 907600"/>
              <a:gd name="connsiteX2" fmla="*/ 53340 w 1661160"/>
              <a:gd name="connsiteY2" fmla="*/ 442780 h 907600"/>
              <a:gd name="connsiteX3" fmla="*/ 83820 w 1661160"/>
              <a:gd name="connsiteY3" fmla="*/ 404680 h 907600"/>
              <a:gd name="connsiteX4" fmla="*/ 99060 w 1661160"/>
              <a:gd name="connsiteY4" fmla="*/ 381820 h 907600"/>
              <a:gd name="connsiteX5" fmla="*/ 160020 w 1661160"/>
              <a:gd name="connsiteY5" fmla="*/ 320860 h 907600"/>
              <a:gd name="connsiteX6" fmla="*/ 175260 w 1661160"/>
              <a:gd name="connsiteY6" fmla="*/ 298000 h 907600"/>
              <a:gd name="connsiteX7" fmla="*/ 205740 w 1661160"/>
              <a:gd name="connsiteY7" fmla="*/ 275140 h 907600"/>
              <a:gd name="connsiteX8" fmla="*/ 220980 w 1661160"/>
              <a:gd name="connsiteY8" fmla="*/ 252280 h 907600"/>
              <a:gd name="connsiteX9" fmla="*/ 243840 w 1661160"/>
              <a:gd name="connsiteY9" fmla="*/ 237040 h 907600"/>
              <a:gd name="connsiteX10" fmla="*/ 312420 w 1661160"/>
              <a:gd name="connsiteY10" fmla="*/ 160840 h 907600"/>
              <a:gd name="connsiteX11" fmla="*/ 350520 w 1661160"/>
              <a:gd name="connsiteY11" fmla="*/ 137980 h 907600"/>
              <a:gd name="connsiteX12" fmla="*/ 441960 w 1661160"/>
              <a:gd name="connsiteY12" fmla="*/ 84640 h 907600"/>
              <a:gd name="connsiteX13" fmla="*/ 541020 w 1661160"/>
              <a:gd name="connsiteY13" fmla="*/ 54160 h 907600"/>
              <a:gd name="connsiteX14" fmla="*/ 670560 w 1661160"/>
              <a:gd name="connsiteY14" fmla="*/ 16060 h 907600"/>
              <a:gd name="connsiteX15" fmla="*/ 784860 w 1661160"/>
              <a:gd name="connsiteY15" fmla="*/ 8440 h 907600"/>
              <a:gd name="connsiteX16" fmla="*/ 838200 w 1661160"/>
              <a:gd name="connsiteY16" fmla="*/ 820 h 907600"/>
              <a:gd name="connsiteX17" fmla="*/ 1264920 w 1661160"/>
              <a:gd name="connsiteY17" fmla="*/ 16060 h 907600"/>
              <a:gd name="connsiteX18" fmla="*/ 1325880 w 1661160"/>
              <a:gd name="connsiteY18" fmla="*/ 38920 h 907600"/>
              <a:gd name="connsiteX19" fmla="*/ 1386840 w 1661160"/>
              <a:gd name="connsiteY19" fmla="*/ 77020 h 907600"/>
              <a:gd name="connsiteX20" fmla="*/ 1417320 w 1661160"/>
              <a:gd name="connsiteY20" fmla="*/ 92260 h 907600"/>
              <a:gd name="connsiteX21" fmla="*/ 1447800 w 1661160"/>
              <a:gd name="connsiteY21" fmla="*/ 122740 h 907600"/>
              <a:gd name="connsiteX22" fmla="*/ 1478280 w 1661160"/>
              <a:gd name="connsiteY22" fmla="*/ 137980 h 907600"/>
              <a:gd name="connsiteX23" fmla="*/ 1524000 w 1661160"/>
              <a:gd name="connsiteY23" fmla="*/ 183700 h 907600"/>
              <a:gd name="connsiteX24" fmla="*/ 1539240 w 1661160"/>
              <a:gd name="connsiteY24" fmla="*/ 206560 h 907600"/>
              <a:gd name="connsiteX25" fmla="*/ 1562100 w 1661160"/>
              <a:gd name="connsiteY25" fmla="*/ 221800 h 907600"/>
              <a:gd name="connsiteX26" fmla="*/ 1569720 w 1661160"/>
              <a:gd name="connsiteY26" fmla="*/ 244660 h 907600"/>
              <a:gd name="connsiteX27" fmla="*/ 1607820 w 1661160"/>
              <a:gd name="connsiteY27" fmla="*/ 298000 h 907600"/>
              <a:gd name="connsiteX28" fmla="*/ 1623060 w 1661160"/>
              <a:gd name="connsiteY28" fmla="*/ 328480 h 907600"/>
              <a:gd name="connsiteX29" fmla="*/ 1638300 w 1661160"/>
              <a:gd name="connsiteY29" fmla="*/ 351340 h 907600"/>
              <a:gd name="connsiteX30" fmla="*/ 1645920 w 1661160"/>
              <a:gd name="connsiteY30" fmla="*/ 374200 h 907600"/>
              <a:gd name="connsiteX31" fmla="*/ 1661160 w 1661160"/>
              <a:gd name="connsiteY31" fmla="*/ 435160 h 907600"/>
              <a:gd name="connsiteX32" fmla="*/ 1653540 w 1661160"/>
              <a:gd name="connsiteY32" fmla="*/ 579940 h 907600"/>
              <a:gd name="connsiteX33" fmla="*/ 1638300 w 1661160"/>
              <a:gd name="connsiteY33" fmla="*/ 610420 h 907600"/>
              <a:gd name="connsiteX34" fmla="*/ 1615440 w 1661160"/>
              <a:gd name="connsiteY34" fmla="*/ 663760 h 907600"/>
              <a:gd name="connsiteX35" fmla="*/ 1592580 w 1661160"/>
              <a:gd name="connsiteY35" fmla="*/ 686620 h 907600"/>
              <a:gd name="connsiteX36" fmla="*/ 1554480 w 1661160"/>
              <a:gd name="connsiteY36" fmla="*/ 732340 h 907600"/>
              <a:gd name="connsiteX37" fmla="*/ 1524000 w 1661160"/>
              <a:gd name="connsiteY37" fmla="*/ 747580 h 907600"/>
              <a:gd name="connsiteX38" fmla="*/ 1501140 w 1661160"/>
              <a:gd name="connsiteY38" fmla="*/ 770440 h 907600"/>
              <a:gd name="connsiteX39" fmla="*/ 1478280 w 1661160"/>
              <a:gd name="connsiteY39" fmla="*/ 778060 h 907600"/>
              <a:gd name="connsiteX40" fmla="*/ 1432560 w 1661160"/>
              <a:gd name="connsiteY40" fmla="*/ 808540 h 907600"/>
              <a:gd name="connsiteX41" fmla="*/ 1363980 w 1661160"/>
              <a:gd name="connsiteY41" fmla="*/ 831400 h 907600"/>
              <a:gd name="connsiteX42" fmla="*/ 1341120 w 1661160"/>
              <a:gd name="connsiteY42" fmla="*/ 839020 h 907600"/>
              <a:gd name="connsiteX43" fmla="*/ 1295400 w 1661160"/>
              <a:gd name="connsiteY43" fmla="*/ 846640 h 907600"/>
              <a:gd name="connsiteX44" fmla="*/ 1272540 w 1661160"/>
              <a:gd name="connsiteY44" fmla="*/ 861880 h 907600"/>
              <a:gd name="connsiteX45" fmla="*/ 1211580 w 1661160"/>
              <a:gd name="connsiteY45" fmla="*/ 869500 h 907600"/>
              <a:gd name="connsiteX46" fmla="*/ 1158240 w 1661160"/>
              <a:gd name="connsiteY46" fmla="*/ 877120 h 907600"/>
              <a:gd name="connsiteX47" fmla="*/ 952500 w 1661160"/>
              <a:gd name="connsiteY47" fmla="*/ 892360 h 907600"/>
              <a:gd name="connsiteX48" fmla="*/ 838200 w 1661160"/>
              <a:gd name="connsiteY48" fmla="*/ 907600 h 907600"/>
              <a:gd name="connsiteX49" fmla="*/ 426720 w 1661160"/>
              <a:gd name="connsiteY49" fmla="*/ 899980 h 907600"/>
              <a:gd name="connsiteX50" fmla="*/ 396240 w 1661160"/>
              <a:gd name="connsiteY50" fmla="*/ 877120 h 907600"/>
              <a:gd name="connsiteX51" fmla="*/ 373380 w 1661160"/>
              <a:gd name="connsiteY51" fmla="*/ 869500 h 907600"/>
              <a:gd name="connsiteX52" fmla="*/ 327660 w 1661160"/>
              <a:gd name="connsiteY52" fmla="*/ 839020 h 907600"/>
              <a:gd name="connsiteX53" fmla="*/ 304800 w 1661160"/>
              <a:gd name="connsiteY53" fmla="*/ 831400 h 907600"/>
              <a:gd name="connsiteX54" fmla="*/ 281940 w 1661160"/>
              <a:gd name="connsiteY54" fmla="*/ 816160 h 907600"/>
              <a:gd name="connsiteX55" fmla="*/ 236220 w 1661160"/>
              <a:gd name="connsiteY55" fmla="*/ 800920 h 907600"/>
              <a:gd name="connsiteX56" fmla="*/ 213360 w 1661160"/>
              <a:gd name="connsiteY56" fmla="*/ 793300 h 907600"/>
              <a:gd name="connsiteX57" fmla="*/ 182880 w 1661160"/>
              <a:gd name="connsiteY57" fmla="*/ 770440 h 907600"/>
              <a:gd name="connsiteX58" fmla="*/ 160020 w 1661160"/>
              <a:gd name="connsiteY58" fmla="*/ 762820 h 907600"/>
              <a:gd name="connsiteX59" fmla="*/ 137160 w 1661160"/>
              <a:gd name="connsiteY59" fmla="*/ 739960 h 907600"/>
              <a:gd name="connsiteX60" fmla="*/ 114300 w 1661160"/>
              <a:gd name="connsiteY60" fmla="*/ 724720 h 907600"/>
              <a:gd name="connsiteX61" fmla="*/ 83820 w 1661160"/>
              <a:gd name="connsiteY61" fmla="*/ 679000 h 907600"/>
              <a:gd name="connsiteX62" fmla="*/ 68580 w 1661160"/>
              <a:gd name="connsiteY62" fmla="*/ 656140 h 907600"/>
              <a:gd name="connsiteX63" fmla="*/ 30480 w 1661160"/>
              <a:gd name="connsiteY63" fmla="*/ 587560 h 907600"/>
              <a:gd name="connsiteX64" fmla="*/ 7620 w 1661160"/>
              <a:gd name="connsiteY64" fmla="*/ 572320 h 907600"/>
              <a:gd name="connsiteX65" fmla="*/ 0 w 1661160"/>
              <a:gd name="connsiteY65" fmla="*/ 511360 h 90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1661160" h="907600">
                <a:moveTo>
                  <a:pt x="0" y="511360"/>
                </a:moveTo>
                <a:lnTo>
                  <a:pt x="0" y="511360"/>
                </a:lnTo>
                <a:cubicBezTo>
                  <a:pt x="17780" y="488500"/>
                  <a:pt x="37276" y="466877"/>
                  <a:pt x="53340" y="442780"/>
                </a:cubicBezTo>
                <a:cubicBezTo>
                  <a:pt x="82785" y="398613"/>
                  <a:pt x="32695" y="438764"/>
                  <a:pt x="83820" y="404680"/>
                </a:cubicBezTo>
                <a:cubicBezTo>
                  <a:pt x="88900" y="397060"/>
                  <a:pt x="92900" y="388596"/>
                  <a:pt x="99060" y="381820"/>
                </a:cubicBezTo>
                <a:cubicBezTo>
                  <a:pt x="118390" y="360556"/>
                  <a:pt x="144080" y="344770"/>
                  <a:pt x="160020" y="320860"/>
                </a:cubicBezTo>
                <a:cubicBezTo>
                  <a:pt x="165100" y="313240"/>
                  <a:pt x="168784" y="304476"/>
                  <a:pt x="175260" y="298000"/>
                </a:cubicBezTo>
                <a:cubicBezTo>
                  <a:pt x="184240" y="289020"/>
                  <a:pt x="196760" y="284120"/>
                  <a:pt x="205740" y="275140"/>
                </a:cubicBezTo>
                <a:cubicBezTo>
                  <a:pt x="212216" y="268664"/>
                  <a:pt x="214504" y="258756"/>
                  <a:pt x="220980" y="252280"/>
                </a:cubicBezTo>
                <a:cubicBezTo>
                  <a:pt x="227456" y="245804"/>
                  <a:pt x="237364" y="243516"/>
                  <a:pt x="243840" y="237040"/>
                </a:cubicBezTo>
                <a:cubicBezTo>
                  <a:pt x="277225" y="203655"/>
                  <a:pt x="261803" y="191210"/>
                  <a:pt x="312420" y="160840"/>
                </a:cubicBezTo>
                <a:lnTo>
                  <a:pt x="350520" y="137980"/>
                </a:lnTo>
                <a:cubicBezTo>
                  <a:pt x="378605" y="120697"/>
                  <a:pt x="410198" y="97874"/>
                  <a:pt x="441960" y="84640"/>
                </a:cubicBezTo>
                <a:cubicBezTo>
                  <a:pt x="556918" y="36741"/>
                  <a:pt x="456651" y="78265"/>
                  <a:pt x="541020" y="54160"/>
                </a:cubicBezTo>
                <a:cubicBezTo>
                  <a:pt x="581886" y="42484"/>
                  <a:pt x="627585" y="21665"/>
                  <a:pt x="670560" y="16060"/>
                </a:cubicBezTo>
                <a:cubicBezTo>
                  <a:pt x="708424" y="11121"/>
                  <a:pt x="746760" y="10980"/>
                  <a:pt x="784860" y="8440"/>
                </a:cubicBezTo>
                <a:cubicBezTo>
                  <a:pt x="802640" y="5900"/>
                  <a:pt x="820239" y="820"/>
                  <a:pt x="838200" y="820"/>
                </a:cubicBezTo>
                <a:cubicBezTo>
                  <a:pt x="1160061" y="820"/>
                  <a:pt x="1093765" y="-5334"/>
                  <a:pt x="1264920" y="16060"/>
                </a:cubicBezTo>
                <a:cubicBezTo>
                  <a:pt x="1311873" y="47362"/>
                  <a:pt x="1259968" y="16949"/>
                  <a:pt x="1325880" y="38920"/>
                </a:cubicBezTo>
                <a:cubicBezTo>
                  <a:pt x="1358978" y="49953"/>
                  <a:pt x="1357045" y="58398"/>
                  <a:pt x="1386840" y="77020"/>
                </a:cubicBezTo>
                <a:cubicBezTo>
                  <a:pt x="1396473" y="83040"/>
                  <a:pt x="1408233" y="85444"/>
                  <a:pt x="1417320" y="92260"/>
                </a:cubicBezTo>
                <a:cubicBezTo>
                  <a:pt x="1428815" y="100881"/>
                  <a:pt x="1436305" y="114119"/>
                  <a:pt x="1447800" y="122740"/>
                </a:cubicBezTo>
                <a:cubicBezTo>
                  <a:pt x="1456887" y="129556"/>
                  <a:pt x="1469410" y="130884"/>
                  <a:pt x="1478280" y="137980"/>
                </a:cubicBezTo>
                <a:cubicBezTo>
                  <a:pt x="1495110" y="151444"/>
                  <a:pt x="1512045" y="165767"/>
                  <a:pt x="1524000" y="183700"/>
                </a:cubicBezTo>
                <a:cubicBezTo>
                  <a:pt x="1529080" y="191320"/>
                  <a:pt x="1532764" y="200084"/>
                  <a:pt x="1539240" y="206560"/>
                </a:cubicBezTo>
                <a:cubicBezTo>
                  <a:pt x="1545716" y="213036"/>
                  <a:pt x="1554480" y="216720"/>
                  <a:pt x="1562100" y="221800"/>
                </a:cubicBezTo>
                <a:cubicBezTo>
                  <a:pt x="1564640" y="229420"/>
                  <a:pt x="1566128" y="237476"/>
                  <a:pt x="1569720" y="244660"/>
                </a:cubicBezTo>
                <a:cubicBezTo>
                  <a:pt x="1577780" y="260780"/>
                  <a:pt x="1599191" y="284194"/>
                  <a:pt x="1607820" y="298000"/>
                </a:cubicBezTo>
                <a:cubicBezTo>
                  <a:pt x="1613840" y="307633"/>
                  <a:pt x="1617424" y="318617"/>
                  <a:pt x="1623060" y="328480"/>
                </a:cubicBezTo>
                <a:cubicBezTo>
                  <a:pt x="1627604" y="336431"/>
                  <a:pt x="1634204" y="343149"/>
                  <a:pt x="1638300" y="351340"/>
                </a:cubicBezTo>
                <a:cubicBezTo>
                  <a:pt x="1641892" y="358524"/>
                  <a:pt x="1643807" y="366451"/>
                  <a:pt x="1645920" y="374200"/>
                </a:cubicBezTo>
                <a:cubicBezTo>
                  <a:pt x="1651431" y="394407"/>
                  <a:pt x="1661160" y="435160"/>
                  <a:pt x="1661160" y="435160"/>
                </a:cubicBezTo>
                <a:cubicBezTo>
                  <a:pt x="1658620" y="483420"/>
                  <a:pt x="1659791" y="532019"/>
                  <a:pt x="1653540" y="579940"/>
                </a:cubicBezTo>
                <a:cubicBezTo>
                  <a:pt x="1652071" y="591204"/>
                  <a:pt x="1642775" y="599979"/>
                  <a:pt x="1638300" y="610420"/>
                </a:cubicBezTo>
                <a:cubicBezTo>
                  <a:pt x="1627640" y="635294"/>
                  <a:pt x="1633492" y="638488"/>
                  <a:pt x="1615440" y="663760"/>
                </a:cubicBezTo>
                <a:cubicBezTo>
                  <a:pt x="1609176" y="672529"/>
                  <a:pt x="1599479" y="678341"/>
                  <a:pt x="1592580" y="686620"/>
                </a:cubicBezTo>
                <a:cubicBezTo>
                  <a:pt x="1572922" y="710209"/>
                  <a:pt x="1581980" y="712697"/>
                  <a:pt x="1554480" y="732340"/>
                </a:cubicBezTo>
                <a:cubicBezTo>
                  <a:pt x="1545237" y="738942"/>
                  <a:pt x="1533243" y="740978"/>
                  <a:pt x="1524000" y="747580"/>
                </a:cubicBezTo>
                <a:cubicBezTo>
                  <a:pt x="1515231" y="753844"/>
                  <a:pt x="1510106" y="764462"/>
                  <a:pt x="1501140" y="770440"/>
                </a:cubicBezTo>
                <a:cubicBezTo>
                  <a:pt x="1494457" y="774895"/>
                  <a:pt x="1485301" y="774159"/>
                  <a:pt x="1478280" y="778060"/>
                </a:cubicBezTo>
                <a:cubicBezTo>
                  <a:pt x="1462269" y="786955"/>
                  <a:pt x="1449936" y="802748"/>
                  <a:pt x="1432560" y="808540"/>
                </a:cubicBezTo>
                <a:lnTo>
                  <a:pt x="1363980" y="831400"/>
                </a:lnTo>
                <a:cubicBezTo>
                  <a:pt x="1356360" y="833940"/>
                  <a:pt x="1349043" y="837700"/>
                  <a:pt x="1341120" y="839020"/>
                </a:cubicBezTo>
                <a:lnTo>
                  <a:pt x="1295400" y="846640"/>
                </a:lnTo>
                <a:cubicBezTo>
                  <a:pt x="1287780" y="851720"/>
                  <a:pt x="1281375" y="859470"/>
                  <a:pt x="1272540" y="861880"/>
                </a:cubicBezTo>
                <a:cubicBezTo>
                  <a:pt x="1252783" y="867268"/>
                  <a:pt x="1231878" y="866794"/>
                  <a:pt x="1211580" y="869500"/>
                </a:cubicBezTo>
                <a:cubicBezTo>
                  <a:pt x="1193777" y="871874"/>
                  <a:pt x="1176131" y="875541"/>
                  <a:pt x="1158240" y="877120"/>
                </a:cubicBezTo>
                <a:cubicBezTo>
                  <a:pt x="1089738" y="883164"/>
                  <a:pt x="1020577" y="882635"/>
                  <a:pt x="952500" y="892360"/>
                </a:cubicBezTo>
                <a:cubicBezTo>
                  <a:pt x="878888" y="902876"/>
                  <a:pt x="916982" y="897752"/>
                  <a:pt x="838200" y="907600"/>
                </a:cubicBezTo>
                <a:cubicBezTo>
                  <a:pt x="701040" y="905060"/>
                  <a:pt x="563578" y="909419"/>
                  <a:pt x="426720" y="899980"/>
                </a:cubicBezTo>
                <a:cubicBezTo>
                  <a:pt x="414050" y="899106"/>
                  <a:pt x="407267" y="883421"/>
                  <a:pt x="396240" y="877120"/>
                </a:cubicBezTo>
                <a:cubicBezTo>
                  <a:pt x="389266" y="873135"/>
                  <a:pt x="380401" y="873401"/>
                  <a:pt x="373380" y="869500"/>
                </a:cubicBezTo>
                <a:cubicBezTo>
                  <a:pt x="357369" y="860605"/>
                  <a:pt x="343671" y="847915"/>
                  <a:pt x="327660" y="839020"/>
                </a:cubicBezTo>
                <a:cubicBezTo>
                  <a:pt x="320639" y="835119"/>
                  <a:pt x="311984" y="834992"/>
                  <a:pt x="304800" y="831400"/>
                </a:cubicBezTo>
                <a:cubicBezTo>
                  <a:pt x="296609" y="827304"/>
                  <a:pt x="290309" y="819879"/>
                  <a:pt x="281940" y="816160"/>
                </a:cubicBezTo>
                <a:cubicBezTo>
                  <a:pt x="267260" y="809636"/>
                  <a:pt x="251460" y="806000"/>
                  <a:pt x="236220" y="800920"/>
                </a:cubicBezTo>
                <a:lnTo>
                  <a:pt x="213360" y="793300"/>
                </a:lnTo>
                <a:cubicBezTo>
                  <a:pt x="203200" y="785680"/>
                  <a:pt x="193907" y="776741"/>
                  <a:pt x="182880" y="770440"/>
                </a:cubicBezTo>
                <a:cubicBezTo>
                  <a:pt x="175906" y="766455"/>
                  <a:pt x="166703" y="767275"/>
                  <a:pt x="160020" y="762820"/>
                </a:cubicBezTo>
                <a:cubicBezTo>
                  <a:pt x="151054" y="756842"/>
                  <a:pt x="145439" y="746859"/>
                  <a:pt x="137160" y="739960"/>
                </a:cubicBezTo>
                <a:cubicBezTo>
                  <a:pt x="130125" y="734097"/>
                  <a:pt x="121920" y="729800"/>
                  <a:pt x="114300" y="724720"/>
                </a:cubicBezTo>
                <a:lnTo>
                  <a:pt x="83820" y="679000"/>
                </a:lnTo>
                <a:cubicBezTo>
                  <a:pt x="78740" y="671380"/>
                  <a:pt x="71476" y="664828"/>
                  <a:pt x="68580" y="656140"/>
                </a:cubicBezTo>
                <a:cubicBezTo>
                  <a:pt x="60639" y="632318"/>
                  <a:pt x="52939" y="602532"/>
                  <a:pt x="30480" y="587560"/>
                </a:cubicBezTo>
                <a:lnTo>
                  <a:pt x="7620" y="572320"/>
                </a:lnTo>
                <a:cubicBezTo>
                  <a:pt x="-3213" y="539821"/>
                  <a:pt x="1270" y="521520"/>
                  <a:pt x="0" y="51136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59" name="Conector de Seta Reta 58">
            <a:extLst>
              <a:ext uri="{FF2B5EF4-FFF2-40B4-BE49-F238E27FC236}">
                <a16:creationId xmlns:a16="http://schemas.microsoft.com/office/drawing/2014/main" id="{A546718B-06D6-44E4-B617-7C940EE08C3B}"/>
              </a:ext>
            </a:extLst>
          </p:cNvPr>
          <p:cNvCxnSpPr>
            <a:cxnSpLocks/>
          </p:cNvCxnSpPr>
          <p:nvPr/>
        </p:nvCxnSpPr>
        <p:spPr>
          <a:xfrm flipV="1">
            <a:off x="1669789" y="3268647"/>
            <a:ext cx="918524" cy="83921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CaixaDeTexto 59">
                <a:extLst>
                  <a:ext uri="{FF2B5EF4-FFF2-40B4-BE49-F238E27FC236}">
                    <a16:creationId xmlns:a16="http://schemas.microsoft.com/office/drawing/2014/main" id="{AA8A99C5-9225-43DE-9497-F39771601D2E}"/>
                  </a:ext>
                </a:extLst>
              </p:cNvPr>
              <p:cNvSpPr txBox="1"/>
              <p:nvPr/>
            </p:nvSpPr>
            <p:spPr>
              <a:xfrm>
                <a:off x="2040822" y="3750302"/>
                <a:ext cx="29014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𝐦</m:t>
                      </m:r>
                    </m:oMath>
                  </m:oMathPara>
                </a14:m>
                <a:endParaRPr lang="pt-BR" sz="2000" b="1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60" name="CaixaDeTexto 59">
                <a:extLst>
                  <a:ext uri="{FF2B5EF4-FFF2-40B4-BE49-F238E27FC236}">
                    <a16:creationId xmlns:a16="http://schemas.microsoft.com/office/drawing/2014/main" id="{AA8A99C5-9225-43DE-9497-F39771601D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0822" y="3750302"/>
                <a:ext cx="290144" cy="307777"/>
              </a:xfrm>
              <a:prstGeom prst="rect">
                <a:avLst/>
              </a:prstGeom>
              <a:blipFill>
                <a:blip r:embed="rId4"/>
                <a:stretch>
                  <a:fillRect l="-14894" r="-1489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2" name="Conector de Seta Reta 81">
            <a:extLst>
              <a:ext uri="{FF2B5EF4-FFF2-40B4-BE49-F238E27FC236}">
                <a16:creationId xmlns:a16="http://schemas.microsoft.com/office/drawing/2014/main" id="{0900E3E2-2D80-438C-AFC8-178DB90DF910}"/>
              </a:ext>
            </a:extLst>
          </p:cNvPr>
          <p:cNvCxnSpPr/>
          <p:nvPr/>
        </p:nvCxnSpPr>
        <p:spPr>
          <a:xfrm>
            <a:off x="8338031" y="2446763"/>
            <a:ext cx="0" cy="2514087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ector de Seta Reta 84">
            <a:extLst>
              <a:ext uri="{FF2B5EF4-FFF2-40B4-BE49-F238E27FC236}">
                <a16:creationId xmlns:a16="http://schemas.microsoft.com/office/drawing/2014/main" id="{14FD07F7-67DD-479B-875A-05D2C6622997}"/>
              </a:ext>
            </a:extLst>
          </p:cNvPr>
          <p:cNvCxnSpPr>
            <a:cxnSpLocks/>
          </p:cNvCxnSpPr>
          <p:nvPr/>
        </p:nvCxnSpPr>
        <p:spPr>
          <a:xfrm>
            <a:off x="8338031" y="2446763"/>
            <a:ext cx="3314325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onector de Seta Reta 85">
            <a:extLst>
              <a:ext uri="{FF2B5EF4-FFF2-40B4-BE49-F238E27FC236}">
                <a16:creationId xmlns:a16="http://schemas.microsoft.com/office/drawing/2014/main" id="{E294118E-0D50-4CD2-A387-9842BA0BAE90}"/>
              </a:ext>
            </a:extLst>
          </p:cNvPr>
          <p:cNvCxnSpPr>
            <a:cxnSpLocks/>
          </p:cNvCxnSpPr>
          <p:nvPr/>
        </p:nvCxnSpPr>
        <p:spPr>
          <a:xfrm flipV="1">
            <a:off x="8338029" y="855293"/>
            <a:ext cx="1808927" cy="159147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CaixaDeTexto 86">
            <a:extLst>
              <a:ext uri="{FF2B5EF4-FFF2-40B4-BE49-F238E27FC236}">
                <a16:creationId xmlns:a16="http://schemas.microsoft.com/office/drawing/2014/main" id="{D7235CEF-7A85-4E2E-8503-56434F68A958}"/>
              </a:ext>
            </a:extLst>
          </p:cNvPr>
          <p:cNvSpPr txBox="1"/>
          <p:nvPr/>
        </p:nvSpPr>
        <p:spPr>
          <a:xfrm>
            <a:off x="11456836" y="2446346"/>
            <a:ext cx="3241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/>
              <a:t>y</a:t>
            </a:r>
          </a:p>
        </p:txBody>
      </p:sp>
      <p:sp>
        <p:nvSpPr>
          <p:cNvPr id="88" name="Elipse 87">
            <a:extLst>
              <a:ext uri="{FF2B5EF4-FFF2-40B4-BE49-F238E27FC236}">
                <a16:creationId xmlns:a16="http://schemas.microsoft.com/office/drawing/2014/main" id="{38943E30-27A8-40CB-BC94-0ABA88BD611D}"/>
              </a:ext>
            </a:extLst>
          </p:cNvPr>
          <p:cNvSpPr/>
          <p:nvPr/>
        </p:nvSpPr>
        <p:spPr>
          <a:xfrm>
            <a:off x="9996296" y="1705849"/>
            <a:ext cx="150660" cy="1142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CaixaDeTexto 88">
                <a:extLst>
                  <a:ext uri="{FF2B5EF4-FFF2-40B4-BE49-F238E27FC236}">
                    <a16:creationId xmlns:a16="http://schemas.microsoft.com/office/drawing/2014/main" id="{F97D8DCD-9219-4484-AB13-A338C8A8F4FD}"/>
                  </a:ext>
                </a:extLst>
              </p:cNvPr>
              <p:cNvSpPr txBox="1"/>
              <p:nvPr/>
            </p:nvSpPr>
            <p:spPr>
              <a:xfrm>
                <a:off x="10705556" y="1043346"/>
                <a:ext cx="387591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sz="2400" i="1" smtClean="0"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</m:ctrlPr>
                        </m:sSup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 Light" panose="020F0302020204030204" pitchFamily="34" charset="0"/>
                            </a:rPr>
                            <m:t>∆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 Light" panose="020F0302020204030204" pitchFamily="34" charset="0"/>
                            </a:rPr>
                            <m:t>𝑇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pt-BR" sz="2400" b="0" i="0" smtClean="0"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  <m:t>p</m:t>
                          </m:r>
                        </m:sup>
                      </m:sSup>
                    </m:oMath>
                  </m:oMathPara>
                </a14:m>
                <a:endParaRPr lang="pt-BR" sz="2400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89" name="CaixaDeTexto 88">
                <a:extLst>
                  <a:ext uri="{FF2B5EF4-FFF2-40B4-BE49-F238E27FC236}">
                    <a16:creationId xmlns:a16="http://schemas.microsoft.com/office/drawing/2014/main" id="{F97D8DCD-9219-4484-AB13-A338C8A8F4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05556" y="1043346"/>
                <a:ext cx="387591" cy="369332"/>
              </a:xfrm>
              <a:prstGeom prst="rect">
                <a:avLst/>
              </a:prstGeom>
              <a:blipFill>
                <a:blip r:embed="rId5"/>
                <a:stretch>
                  <a:fillRect l="-26563" r="-56250" b="-655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0" name="Elipse 89">
            <a:extLst>
              <a:ext uri="{FF2B5EF4-FFF2-40B4-BE49-F238E27FC236}">
                <a16:creationId xmlns:a16="http://schemas.microsoft.com/office/drawing/2014/main" id="{4AF75B72-5A3A-4B7A-962A-C57D5E701D60}"/>
              </a:ext>
            </a:extLst>
          </p:cNvPr>
          <p:cNvSpPr/>
          <p:nvPr/>
        </p:nvSpPr>
        <p:spPr>
          <a:xfrm>
            <a:off x="9242492" y="2017641"/>
            <a:ext cx="150660" cy="1142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1" name="Elipse 90">
            <a:extLst>
              <a:ext uri="{FF2B5EF4-FFF2-40B4-BE49-F238E27FC236}">
                <a16:creationId xmlns:a16="http://schemas.microsoft.com/office/drawing/2014/main" id="{A659AE43-5AB4-4EE7-BDC5-89CAE1307A05}"/>
              </a:ext>
            </a:extLst>
          </p:cNvPr>
          <p:cNvSpPr/>
          <p:nvPr/>
        </p:nvSpPr>
        <p:spPr>
          <a:xfrm>
            <a:off x="9552797" y="1651028"/>
            <a:ext cx="150660" cy="1142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2" name="Elipse 91">
            <a:extLst>
              <a:ext uri="{FF2B5EF4-FFF2-40B4-BE49-F238E27FC236}">
                <a16:creationId xmlns:a16="http://schemas.microsoft.com/office/drawing/2014/main" id="{1BD5E691-1247-4693-88FA-EFA7CB34E464}"/>
              </a:ext>
            </a:extLst>
          </p:cNvPr>
          <p:cNvSpPr/>
          <p:nvPr/>
        </p:nvSpPr>
        <p:spPr>
          <a:xfrm>
            <a:off x="9822102" y="2045519"/>
            <a:ext cx="150660" cy="1142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3" name="Elipse 92">
            <a:extLst>
              <a:ext uri="{FF2B5EF4-FFF2-40B4-BE49-F238E27FC236}">
                <a16:creationId xmlns:a16="http://schemas.microsoft.com/office/drawing/2014/main" id="{F3BAAC51-1BAF-4AC4-A566-19EF2BC47350}"/>
              </a:ext>
            </a:extLst>
          </p:cNvPr>
          <p:cNvSpPr/>
          <p:nvPr/>
        </p:nvSpPr>
        <p:spPr>
          <a:xfrm>
            <a:off x="9844533" y="1330225"/>
            <a:ext cx="150660" cy="1142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4" name="Elipse 93">
            <a:extLst>
              <a:ext uri="{FF2B5EF4-FFF2-40B4-BE49-F238E27FC236}">
                <a16:creationId xmlns:a16="http://schemas.microsoft.com/office/drawing/2014/main" id="{7EEE24EB-E6AD-41DB-916D-F54ED05B6921}"/>
              </a:ext>
            </a:extLst>
          </p:cNvPr>
          <p:cNvSpPr/>
          <p:nvPr/>
        </p:nvSpPr>
        <p:spPr>
          <a:xfrm>
            <a:off x="10296152" y="1338865"/>
            <a:ext cx="150660" cy="1142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5" name="Elipse 94">
            <a:extLst>
              <a:ext uri="{FF2B5EF4-FFF2-40B4-BE49-F238E27FC236}">
                <a16:creationId xmlns:a16="http://schemas.microsoft.com/office/drawing/2014/main" id="{81032A4E-D065-401A-9668-5E4DAC3824D2}"/>
              </a:ext>
            </a:extLst>
          </p:cNvPr>
          <p:cNvSpPr/>
          <p:nvPr/>
        </p:nvSpPr>
        <p:spPr>
          <a:xfrm>
            <a:off x="10403283" y="2053986"/>
            <a:ext cx="150660" cy="1142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6" name="Elipse 95">
            <a:extLst>
              <a:ext uri="{FF2B5EF4-FFF2-40B4-BE49-F238E27FC236}">
                <a16:creationId xmlns:a16="http://schemas.microsoft.com/office/drawing/2014/main" id="{3B5DE7CC-BD3E-49D8-8889-40CAE6F288B2}"/>
              </a:ext>
            </a:extLst>
          </p:cNvPr>
          <p:cNvSpPr/>
          <p:nvPr/>
        </p:nvSpPr>
        <p:spPr>
          <a:xfrm>
            <a:off x="10596009" y="1581027"/>
            <a:ext cx="150660" cy="1142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7" name="Elipse 96">
            <a:extLst>
              <a:ext uri="{FF2B5EF4-FFF2-40B4-BE49-F238E27FC236}">
                <a16:creationId xmlns:a16="http://schemas.microsoft.com/office/drawing/2014/main" id="{00CDBBCA-3FD6-4055-BA21-0895B811471E}"/>
              </a:ext>
            </a:extLst>
          </p:cNvPr>
          <p:cNvSpPr/>
          <p:nvPr/>
        </p:nvSpPr>
        <p:spPr>
          <a:xfrm>
            <a:off x="10370751" y="987751"/>
            <a:ext cx="150660" cy="1142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8" name="Elipse 97">
            <a:extLst>
              <a:ext uri="{FF2B5EF4-FFF2-40B4-BE49-F238E27FC236}">
                <a16:creationId xmlns:a16="http://schemas.microsoft.com/office/drawing/2014/main" id="{2443A849-2BFE-451A-9FBD-E7EC501A00AD}"/>
              </a:ext>
            </a:extLst>
          </p:cNvPr>
          <p:cNvSpPr/>
          <p:nvPr/>
        </p:nvSpPr>
        <p:spPr>
          <a:xfrm>
            <a:off x="11017817" y="1995830"/>
            <a:ext cx="150660" cy="1142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9" name="Elipse 98">
            <a:extLst>
              <a:ext uri="{FF2B5EF4-FFF2-40B4-BE49-F238E27FC236}">
                <a16:creationId xmlns:a16="http://schemas.microsoft.com/office/drawing/2014/main" id="{A7D32CA5-8DFF-4C1A-A8AB-B92F6345A02F}"/>
              </a:ext>
            </a:extLst>
          </p:cNvPr>
          <p:cNvSpPr/>
          <p:nvPr/>
        </p:nvSpPr>
        <p:spPr>
          <a:xfrm>
            <a:off x="11285293" y="1295949"/>
            <a:ext cx="150660" cy="1142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0" name="Elipse 99">
            <a:extLst>
              <a:ext uri="{FF2B5EF4-FFF2-40B4-BE49-F238E27FC236}">
                <a16:creationId xmlns:a16="http://schemas.microsoft.com/office/drawing/2014/main" id="{06867D4E-FFAA-41A4-8A28-E237AF2977EC}"/>
              </a:ext>
            </a:extLst>
          </p:cNvPr>
          <p:cNvSpPr/>
          <p:nvPr/>
        </p:nvSpPr>
        <p:spPr>
          <a:xfrm>
            <a:off x="11132094" y="1676176"/>
            <a:ext cx="150660" cy="1142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1" name="Paralelogramo 100">
            <a:extLst>
              <a:ext uri="{FF2B5EF4-FFF2-40B4-BE49-F238E27FC236}">
                <a16:creationId xmlns:a16="http://schemas.microsoft.com/office/drawing/2014/main" id="{5BD71865-D68E-4559-902F-AFFC344880AA}"/>
              </a:ext>
            </a:extLst>
          </p:cNvPr>
          <p:cNvSpPr/>
          <p:nvPr/>
        </p:nvSpPr>
        <p:spPr>
          <a:xfrm>
            <a:off x="8352114" y="3021215"/>
            <a:ext cx="3630722" cy="1235814"/>
          </a:xfrm>
          <a:prstGeom prst="parallelogram">
            <a:avLst>
              <a:gd name="adj" fmla="val 108464"/>
            </a:avLst>
          </a:prstGeom>
          <a:solidFill>
            <a:schemeClr val="accent1">
              <a:lumMod val="60000"/>
              <a:lumOff val="40000"/>
              <a:alpha val="53000"/>
            </a:schemeClr>
          </a:solidFill>
          <a:ln>
            <a:solidFill>
              <a:schemeClr val="tx1">
                <a:alpha val="6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CaixaDeTexto 101">
                <a:extLst>
                  <a:ext uri="{FF2B5EF4-FFF2-40B4-BE49-F238E27FC236}">
                    <a16:creationId xmlns:a16="http://schemas.microsoft.com/office/drawing/2014/main" id="{D0C61A52-1CC0-4A74-8F30-1045C9E1C3D3}"/>
                  </a:ext>
                </a:extLst>
              </p:cNvPr>
              <p:cNvSpPr txBox="1"/>
              <p:nvPr/>
            </p:nvSpPr>
            <p:spPr>
              <a:xfrm>
                <a:off x="7788115" y="3982852"/>
                <a:ext cx="3656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102" name="CaixaDeTexto 101">
                <a:extLst>
                  <a:ext uri="{FF2B5EF4-FFF2-40B4-BE49-F238E27FC236}">
                    <a16:creationId xmlns:a16="http://schemas.microsoft.com/office/drawing/2014/main" id="{D0C61A52-1CC0-4A74-8F30-1045C9E1C3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8115" y="3982852"/>
                <a:ext cx="365661" cy="461665"/>
              </a:xfrm>
              <a:prstGeom prst="rect">
                <a:avLst/>
              </a:prstGeom>
              <a:blipFill>
                <a:blip r:embed="rId6"/>
                <a:stretch>
                  <a:fillRect r="-10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3" name="Conector reto 102">
            <a:extLst>
              <a:ext uri="{FF2B5EF4-FFF2-40B4-BE49-F238E27FC236}">
                <a16:creationId xmlns:a16="http://schemas.microsoft.com/office/drawing/2014/main" id="{8E1EE6A3-B894-40DD-ACE7-3823E9583A64}"/>
              </a:ext>
            </a:extLst>
          </p:cNvPr>
          <p:cNvCxnSpPr>
            <a:cxnSpLocks/>
          </p:cNvCxnSpPr>
          <p:nvPr/>
        </p:nvCxnSpPr>
        <p:spPr>
          <a:xfrm flipV="1">
            <a:off x="8228686" y="4251805"/>
            <a:ext cx="241909" cy="236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Elipse 103">
            <a:extLst>
              <a:ext uri="{FF2B5EF4-FFF2-40B4-BE49-F238E27FC236}">
                <a16:creationId xmlns:a16="http://schemas.microsoft.com/office/drawing/2014/main" id="{9B36AF97-9CC5-4753-B376-0610D997F9F5}"/>
              </a:ext>
            </a:extLst>
          </p:cNvPr>
          <p:cNvSpPr/>
          <p:nvPr/>
        </p:nvSpPr>
        <p:spPr>
          <a:xfrm>
            <a:off x="9433803" y="3285015"/>
            <a:ext cx="216406" cy="2284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5" name="Elipse 104">
            <a:extLst>
              <a:ext uri="{FF2B5EF4-FFF2-40B4-BE49-F238E27FC236}">
                <a16:creationId xmlns:a16="http://schemas.microsoft.com/office/drawing/2014/main" id="{9ECC75C5-4987-41FB-A466-E7C80741F996}"/>
              </a:ext>
            </a:extLst>
          </p:cNvPr>
          <p:cNvSpPr/>
          <p:nvPr/>
        </p:nvSpPr>
        <p:spPr>
          <a:xfrm>
            <a:off x="9208148" y="3506438"/>
            <a:ext cx="216406" cy="2284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6" name="Elipse 105">
            <a:extLst>
              <a:ext uri="{FF2B5EF4-FFF2-40B4-BE49-F238E27FC236}">
                <a16:creationId xmlns:a16="http://schemas.microsoft.com/office/drawing/2014/main" id="{212715E1-83FD-4764-B844-631770414331}"/>
              </a:ext>
            </a:extLst>
          </p:cNvPr>
          <p:cNvSpPr/>
          <p:nvPr/>
        </p:nvSpPr>
        <p:spPr>
          <a:xfrm>
            <a:off x="8982493" y="3734908"/>
            <a:ext cx="216406" cy="2284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7" name="Elipse 106">
            <a:extLst>
              <a:ext uri="{FF2B5EF4-FFF2-40B4-BE49-F238E27FC236}">
                <a16:creationId xmlns:a16="http://schemas.microsoft.com/office/drawing/2014/main" id="{47F698D9-FB3C-4B0B-94AA-630ADFD07FAA}"/>
              </a:ext>
            </a:extLst>
          </p:cNvPr>
          <p:cNvSpPr/>
          <p:nvPr/>
        </p:nvSpPr>
        <p:spPr>
          <a:xfrm>
            <a:off x="8748211" y="3963378"/>
            <a:ext cx="216406" cy="2284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8" name="Elipse 107">
            <a:extLst>
              <a:ext uri="{FF2B5EF4-FFF2-40B4-BE49-F238E27FC236}">
                <a16:creationId xmlns:a16="http://schemas.microsoft.com/office/drawing/2014/main" id="{5B9551D8-0DC7-48C7-99E1-5134249876A8}"/>
              </a:ext>
            </a:extLst>
          </p:cNvPr>
          <p:cNvSpPr/>
          <p:nvPr/>
        </p:nvSpPr>
        <p:spPr>
          <a:xfrm>
            <a:off x="9664742" y="3056545"/>
            <a:ext cx="216406" cy="2284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9" name="Elipse 108">
            <a:extLst>
              <a:ext uri="{FF2B5EF4-FFF2-40B4-BE49-F238E27FC236}">
                <a16:creationId xmlns:a16="http://schemas.microsoft.com/office/drawing/2014/main" id="{C2CA6FEF-CE78-4965-917B-C2F932D141FF}"/>
              </a:ext>
            </a:extLst>
          </p:cNvPr>
          <p:cNvSpPr/>
          <p:nvPr/>
        </p:nvSpPr>
        <p:spPr>
          <a:xfrm>
            <a:off x="9941935" y="3295338"/>
            <a:ext cx="216406" cy="2284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0" name="Elipse 109">
            <a:extLst>
              <a:ext uri="{FF2B5EF4-FFF2-40B4-BE49-F238E27FC236}">
                <a16:creationId xmlns:a16="http://schemas.microsoft.com/office/drawing/2014/main" id="{526CC709-7E43-44B4-BC9D-BED8A44A1025}"/>
              </a:ext>
            </a:extLst>
          </p:cNvPr>
          <p:cNvSpPr/>
          <p:nvPr/>
        </p:nvSpPr>
        <p:spPr>
          <a:xfrm>
            <a:off x="9716280" y="3516761"/>
            <a:ext cx="216406" cy="2284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1" name="Elipse 110">
            <a:extLst>
              <a:ext uri="{FF2B5EF4-FFF2-40B4-BE49-F238E27FC236}">
                <a16:creationId xmlns:a16="http://schemas.microsoft.com/office/drawing/2014/main" id="{6CD60012-D903-4208-800F-FD9E99B3C866}"/>
              </a:ext>
            </a:extLst>
          </p:cNvPr>
          <p:cNvSpPr/>
          <p:nvPr/>
        </p:nvSpPr>
        <p:spPr>
          <a:xfrm>
            <a:off x="9490625" y="3745231"/>
            <a:ext cx="216406" cy="2284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2" name="Elipse 111">
            <a:extLst>
              <a:ext uri="{FF2B5EF4-FFF2-40B4-BE49-F238E27FC236}">
                <a16:creationId xmlns:a16="http://schemas.microsoft.com/office/drawing/2014/main" id="{6BFF41D3-998C-465E-AA99-2A1AB3B66DC3}"/>
              </a:ext>
            </a:extLst>
          </p:cNvPr>
          <p:cNvSpPr/>
          <p:nvPr/>
        </p:nvSpPr>
        <p:spPr>
          <a:xfrm>
            <a:off x="9256343" y="3973701"/>
            <a:ext cx="216406" cy="2284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3" name="Elipse 112">
            <a:extLst>
              <a:ext uri="{FF2B5EF4-FFF2-40B4-BE49-F238E27FC236}">
                <a16:creationId xmlns:a16="http://schemas.microsoft.com/office/drawing/2014/main" id="{C7CF06D9-E8C3-4713-AD5F-1812BB8E654E}"/>
              </a:ext>
            </a:extLst>
          </p:cNvPr>
          <p:cNvSpPr/>
          <p:nvPr/>
        </p:nvSpPr>
        <p:spPr>
          <a:xfrm>
            <a:off x="10172874" y="3066868"/>
            <a:ext cx="216406" cy="2284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4" name="Elipse 113">
            <a:extLst>
              <a:ext uri="{FF2B5EF4-FFF2-40B4-BE49-F238E27FC236}">
                <a16:creationId xmlns:a16="http://schemas.microsoft.com/office/drawing/2014/main" id="{A432BB17-F135-4A76-A48F-49B61E27D643}"/>
              </a:ext>
            </a:extLst>
          </p:cNvPr>
          <p:cNvSpPr/>
          <p:nvPr/>
        </p:nvSpPr>
        <p:spPr>
          <a:xfrm>
            <a:off x="10476100" y="3295338"/>
            <a:ext cx="216406" cy="2284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5" name="Elipse 114">
            <a:extLst>
              <a:ext uri="{FF2B5EF4-FFF2-40B4-BE49-F238E27FC236}">
                <a16:creationId xmlns:a16="http://schemas.microsoft.com/office/drawing/2014/main" id="{61986BA2-D2F6-4A17-A1B8-EDEAB66B27B5}"/>
              </a:ext>
            </a:extLst>
          </p:cNvPr>
          <p:cNvSpPr/>
          <p:nvPr/>
        </p:nvSpPr>
        <p:spPr>
          <a:xfrm>
            <a:off x="10250445" y="3516761"/>
            <a:ext cx="216406" cy="2284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6" name="Elipse 115">
            <a:extLst>
              <a:ext uri="{FF2B5EF4-FFF2-40B4-BE49-F238E27FC236}">
                <a16:creationId xmlns:a16="http://schemas.microsoft.com/office/drawing/2014/main" id="{F5EB8777-D96A-46B5-B52F-32428DE0D175}"/>
              </a:ext>
            </a:extLst>
          </p:cNvPr>
          <p:cNvSpPr/>
          <p:nvPr/>
        </p:nvSpPr>
        <p:spPr>
          <a:xfrm>
            <a:off x="10024790" y="3745231"/>
            <a:ext cx="216406" cy="2284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7" name="Elipse 116">
            <a:extLst>
              <a:ext uri="{FF2B5EF4-FFF2-40B4-BE49-F238E27FC236}">
                <a16:creationId xmlns:a16="http://schemas.microsoft.com/office/drawing/2014/main" id="{F1E02AFB-A8C1-48A7-AF63-E4C563B3767A}"/>
              </a:ext>
            </a:extLst>
          </p:cNvPr>
          <p:cNvSpPr/>
          <p:nvPr/>
        </p:nvSpPr>
        <p:spPr>
          <a:xfrm>
            <a:off x="9790508" y="3973701"/>
            <a:ext cx="216406" cy="2284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8" name="Elipse 117">
            <a:extLst>
              <a:ext uri="{FF2B5EF4-FFF2-40B4-BE49-F238E27FC236}">
                <a16:creationId xmlns:a16="http://schemas.microsoft.com/office/drawing/2014/main" id="{E8C63314-9E21-45CB-A023-AB7CC912A3D8}"/>
              </a:ext>
            </a:extLst>
          </p:cNvPr>
          <p:cNvSpPr/>
          <p:nvPr/>
        </p:nvSpPr>
        <p:spPr>
          <a:xfrm>
            <a:off x="10707039" y="3066868"/>
            <a:ext cx="216406" cy="2284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9" name="Elipse 118">
            <a:extLst>
              <a:ext uri="{FF2B5EF4-FFF2-40B4-BE49-F238E27FC236}">
                <a16:creationId xmlns:a16="http://schemas.microsoft.com/office/drawing/2014/main" id="{E2845091-2E8E-497D-957C-77F43545546F}"/>
              </a:ext>
            </a:extLst>
          </p:cNvPr>
          <p:cNvSpPr/>
          <p:nvPr/>
        </p:nvSpPr>
        <p:spPr>
          <a:xfrm>
            <a:off x="11010265" y="3295338"/>
            <a:ext cx="216406" cy="2284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0" name="Elipse 119">
            <a:extLst>
              <a:ext uri="{FF2B5EF4-FFF2-40B4-BE49-F238E27FC236}">
                <a16:creationId xmlns:a16="http://schemas.microsoft.com/office/drawing/2014/main" id="{1641D35B-B054-4994-82D3-48CBEAE97296}"/>
              </a:ext>
            </a:extLst>
          </p:cNvPr>
          <p:cNvSpPr/>
          <p:nvPr/>
        </p:nvSpPr>
        <p:spPr>
          <a:xfrm>
            <a:off x="10784610" y="3516761"/>
            <a:ext cx="216406" cy="2284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1" name="Elipse 120">
            <a:extLst>
              <a:ext uri="{FF2B5EF4-FFF2-40B4-BE49-F238E27FC236}">
                <a16:creationId xmlns:a16="http://schemas.microsoft.com/office/drawing/2014/main" id="{DCF0785F-5291-4363-97AB-A32FB6D47656}"/>
              </a:ext>
            </a:extLst>
          </p:cNvPr>
          <p:cNvSpPr/>
          <p:nvPr/>
        </p:nvSpPr>
        <p:spPr>
          <a:xfrm>
            <a:off x="10558955" y="3745231"/>
            <a:ext cx="216406" cy="2284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2" name="Elipse 121">
            <a:extLst>
              <a:ext uri="{FF2B5EF4-FFF2-40B4-BE49-F238E27FC236}">
                <a16:creationId xmlns:a16="http://schemas.microsoft.com/office/drawing/2014/main" id="{139187AF-AB14-493C-A55C-E4EFBAC8F8EF}"/>
              </a:ext>
            </a:extLst>
          </p:cNvPr>
          <p:cNvSpPr/>
          <p:nvPr/>
        </p:nvSpPr>
        <p:spPr>
          <a:xfrm>
            <a:off x="10324673" y="3973701"/>
            <a:ext cx="216406" cy="2284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3" name="Elipse 122">
            <a:extLst>
              <a:ext uri="{FF2B5EF4-FFF2-40B4-BE49-F238E27FC236}">
                <a16:creationId xmlns:a16="http://schemas.microsoft.com/office/drawing/2014/main" id="{03288FA0-7825-45CB-AE04-6C59031C4763}"/>
              </a:ext>
            </a:extLst>
          </p:cNvPr>
          <p:cNvSpPr/>
          <p:nvPr/>
        </p:nvSpPr>
        <p:spPr>
          <a:xfrm>
            <a:off x="11241204" y="3066868"/>
            <a:ext cx="216406" cy="2284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7" name="CaixaDeTexto 76">
            <a:extLst>
              <a:ext uri="{FF2B5EF4-FFF2-40B4-BE49-F238E27FC236}">
                <a16:creationId xmlns:a16="http://schemas.microsoft.com/office/drawing/2014/main" id="{91140F2F-9199-4E88-BA7F-2E26863672D0}"/>
              </a:ext>
            </a:extLst>
          </p:cNvPr>
          <p:cNvSpPr txBox="1"/>
          <p:nvPr/>
        </p:nvSpPr>
        <p:spPr>
          <a:xfrm>
            <a:off x="9416208" y="5891232"/>
            <a:ext cx="23189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chemeClr val="accent5">
                    <a:lumMod val="75000"/>
                  </a:schemeClr>
                </a:solidFill>
              </a:rPr>
              <a:t>Vetor de dados preditos</a:t>
            </a:r>
          </a:p>
        </p:txBody>
      </p:sp>
      <p:sp>
        <p:nvSpPr>
          <p:cNvPr id="79" name="CaixaDeTexto 78">
            <a:extLst>
              <a:ext uri="{FF2B5EF4-FFF2-40B4-BE49-F238E27FC236}">
                <a16:creationId xmlns:a16="http://schemas.microsoft.com/office/drawing/2014/main" id="{70E5326C-EEBA-4136-92A6-923230366C41}"/>
              </a:ext>
            </a:extLst>
          </p:cNvPr>
          <p:cNvSpPr txBox="1"/>
          <p:nvPr/>
        </p:nvSpPr>
        <p:spPr>
          <a:xfrm>
            <a:off x="4203268" y="1292184"/>
            <a:ext cx="394074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Queremos estimar uma distribuição de </a:t>
            </a:r>
            <a:r>
              <a:rPr lang="pt-BR" sz="2400" b="1" dirty="0"/>
              <a:t>momentos magnético positiva </a:t>
            </a:r>
            <a:r>
              <a:rPr lang="pt-BR" sz="2400" dirty="0"/>
              <a:t>e uma </a:t>
            </a:r>
            <a:r>
              <a:rPr lang="pt-BR" sz="2400" b="1" dirty="0"/>
              <a:t>direção de magnetização </a:t>
            </a:r>
            <a:r>
              <a:rPr lang="pt-BR" sz="2400" dirty="0"/>
              <a:t>que minimiza a norma Euclidiana entre os </a:t>
            </a:r>
            <a:r>
              <a:rPr lang="pt-BR" sz="2400" b="1" dirty="0"/>
              <a:t>dados observados </a:t>
            </a:r>
            <a:r>
              <a:rPr lang="pt-BR" sz="2400" dirty="0"/>
              <a:t>e os </a:t>
            </a:r>
            <a:r>
              <a:rPr lang="pt-BR" sz="2400" b="1" dirty="0"/>
              <a:t>dados preditos </a:t>
            </a:r>
            <a:r>
              <a:rPr lang="pt-BR" sz="2400" dirty="0"/>
              <a:t>pela camada</a:t>
            </a: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9C0CAE62-58B5-4171-AE2E-85C89BE40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5CF5-DD80-4FB2-8D05-C9155122F025}" type="slidenum">
              <a:rPr lang="pt-BR" smtClean="0"/>
              <a:t>118</a:t>
            </a:fld>
            <a:endParaRPr lang="pt-BR"/>
          </a:p>
        </p:txBody>
      </p:sp>
      <p:cxnSp>
        <p:nvCxnSpPr>
          <p:cNvPr id="80" name="Conector de Seta Reta 79">
            <a:extLst>
              <a:ext uri="{FF2B5EF4-FFF2-40B4-BE49-F238E27FC236}">
                <a16:creationId xmlns:a16="http://schemas.microsoft.com/office/drawing/2014/main" id="{C897DB58-EAB7-4826-875D-B0519CAAC63F}"/>
              </a:ext>
            </a:extLst>
          </p:cNvPr>
          <p:cNvCxnSpPr>
            <a:cxnSpLocks/>
          </p:cNvCxnSpPr>
          <p:nvPr/>
        </p:nvCxnSpPr>
        <p:spPr>
          <a:xfrm flipH="1" flipV="1">
            <a:off x="3853528" y="490355"/>
            <a:ext cx="328788" cy="51891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ector de Seta Reta 80">
            <a:extLst>
              <a:ext uri="{FF2B5EF4-FFF2-40B4-BE49-F238E27FC236}">
                <a16:creationId xmlns:a16="http://schemas.microsoft.com/office/drawing/2014/main" id="{AAB0F6FA-EC92-4E5A-9B39-D9E44D430EF4}"/>
              </a:ext>
            </a:extLst>
          </p:cNvPr>
          <p:cNvCxnSpPr>
            <a:cxnSpLocks/>
          </p:cNvCxnSpPr>
          <p:nvPr/>
        </p:nvCxnSpPr>
        <p:spPr>
          <a:xfrm flipH="1" flipV="1">
            <a:off x="11012878" y="571025"/>
            <a:ext cx="328788" cy="51891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CaixaDeTexto 83">
                <a:extLst>
                  <a:ext uri="{FF2B5EF4-FFF2-40B4-BE49-F238E27FC236}">
                    <a16:creationId xmlns:a16="http://schemas.microsoft.com/office/drawing/2014/main" id="{B107D5DA-42F9-4570-B39D-6A6EC1406E52}"/>
                  </a:ext>
                </a:extLst>
              </p:cNvPr>
              <p:cNvSpPr txBox="1"/>
              <p:nvPr/>
            </p:nvSpPr>
            <p:spPr>
              <a:xfrm>
                <a:off x="3974713" y="465896"/>
                <a:ext cx="623797" cy="3767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pt-BR" sz="1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1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𝑭</m:t>
                              </m:r>
                            </m:e>
                          </m:acc>
                        </m:e>
                        <m:sub>
                          <m:r>
                            <a:rPr lang="pt-BR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84" name="CaixaDeTexto 83">
                <a:extLst>
                  <a:ext uri="{FF2B5EF4-FFF2-40B4-BE49-F238E27FC236}">
                    <a16:creationId xmlns:a16="http://schemas.microsoft.com/office/drawing/2014/main" id="{B107D5DA-42F9-4570-B39D-6A6EC1406E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4713" y="465896"/>
                <a:ext cx="623797" cy="376770"/>
              </a:xfrm>
              <a:prstGeom prst="rect">
                <a:avLst/>
              </a:prstGeom>
              <a:blipFill>
                <a:blip r:embed="rId8"/>
                <a:stretch>
                  <a:fillRect t="-1613" r="-12745" b="-161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CaixaDeTexto 123">
                <a:extLst>
                  <a:ext uri="{FF2B5EF4-FFF2-40B4-BE49-F238E27FC236}">
                    <a16:creationId xmlns:a16="http://schemas.microsoft.com/office/drawing/2014/main" id="{D11703C9-2250-4316-A657-0CCFCF5C9FD4}"/>
                  </a:ext>
                </a:extLst>
              </p:cNvPr>
              <p:cNvSpPr txBox="1"/>
              <p:nvPr/>
            </p:nvSpPr>
            <p:spPr>
              <a:xfrm>
                <a:off x="11177272" y="573351"/>
                <a:ext cx="623797" cy="3767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pt-BR" sz="1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1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𝑭</m:t>
                              </m:r>
                            </m:e>
                          </m:acc>
                        </m:e>
                        <m:sub>
                          <m:r>
                            <a:rPr lang="pt-BR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24" name="CaixaDeTexto 123">
                <a:extLst>
                  <a:ext uri="{FF2B5EF4-FFF2-40B4-BE49-F238E27FC236}">
                    <a16:creationId xmlns:a16="http://schemas.microsoft.com/office/drawing/2014/main" id="{D11703C9-2250-4316-A657-0CCFCF5C9F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77272" y="573351"/>
                <a:ext cx="623797" cy="376770"/>
              </a:xfrm>
              <a:prstGeom prst="rect">
                <a:avLst/>
              </a:prstGeom>
              <a:blipFill>
                <a:blip r:embed="rId9"/>
                <a:stretch>
                  <a:fillRect t="-1613" r="-11765" b="-161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7" name="CaixaDeTexto 126">
                <a:extLst>
                  <a:ext uri="{FF2B5EF4-FFF2-40B4-BE49-F238E27FC236}">
                    <a16:creationId xmlns:a16="http://schemas.microsoft.com/office/drawing/2014/main" id="{B1F4D867-78BF-4CBD-B27E-9CCD4D604788}"/>
                  </a:ext>
                </a:extLst>
              </p:cNvPr>
              <p:cNvSpPr txBox="1"/>
              <p:nvPr/>
            </p:nvSpPr>
            <p:spPr>
              <a:xfrm>
                <a:off x="2625323" y="5011527"/>
                <a:ext cx="7379132" cy="764248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accent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sz="4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pt-BR" sz="44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4400" b="1" i="0" smtClean="0">
                                  <a:latin typeface="Cambria Math" panose="02040503050406030204" pitchFamily="18" charset="0"/>
                                </a:rPr>
                                <m:t>𝐆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pt-BR" sz="4400" b="0" i="0" smtClean="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p>
                          </m:sSup>
                          <m:r>
                            <a:rPr lang="pt-BR" sz="4400" b="1" i="0" smtClean="0">
                              <a:latin typeface="Cambria Math" panose="02040503050406030204" pitchFamily="18" charset="0"/>
                            </a:rPr>
                            <m:t>𝐆</m:t>
                          </m:r>
                          <m:r>
                            <a:rPr lang="pt-BR" sz="4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l-GR" sz="4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μ</m:t>
                          </m:r>
                          <m:r>
                            <a:rPr lang="pt-BR" sz="44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𝐈</m:t>
                          </m:r>
                        </m:e>
                      </m:d>
                      <m:acc>
                        <m:accPr>
                          <m:chr m:val="̅"/>
                          <m:ctrlPr>
                            <a:rPr lang="pt-BR" sz="44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4400" b="1" i="0" smtClean="0">
                              <a:latin typeface="Cambria Math" panose="02040503050406030204" pitchFamily="18" charset="0"/>
                            </a:rPr>
                            <m:t>𝐩</m:t>
                          </m:r>
                        </m:e>
                      </m:acc>
                      <m:r>
                        <a:rPr lang="pt-BR" sz="4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pt-BR" sz="4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4400" b="1" i="0" smtClean="0">
                              <a:latin typeface="Cambria Math" panose="02040503050406030204" pitchFamily="18" charset="0"/>
                            </a:rPr>
                            <m:t>𝐆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pt-BR" sz="440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sSup>
                        <m:sSupPr>
                          <m:ctrlPr>
                            <a:rPr lang="pt-BR" sz="4400" i="1"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</m:ctrlPr>
                        </m:sSupPr>
                        <m:e>
                          <m:r>
                            <a:rPr lang="pt-BR" sz="44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 Light" panose="020F0302020204030204" pitchFamily="34" charset="0"/>
                            </a:rPr>
                            <m:t>∆</m:t>
                          </m:r>
                          <m:r>
                            <a:rPr lang="pt-BR" sz="44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 Light" panose="020F0302020204030204" pitchFamily="34" charset="0"/>
                            </a:rPr>
                            <m:t>𝐓</m:t>
                          </m:r>
                        </m:e>
                        <m:sup>
                          <m:r>
                            <a:rPr lang="pt-BR" sz="4400" i="1"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  <m:t>𝑜</m:t>
                          </m:r>
                        </m:sup>
                      </m:sSup>
                    </m:oMath>
                  </m:oMathPara>
                </a14:m>
                <a:endParaRPr lang="pt-BR" sz="4400" dirty="0"/>
              </a:p>
            </p:txBody>
          </p:sp>
        </mc:Choice>
        <mc:Fallback>
          <p:sp>
            <p:nvSpPr>
              <p:cNvPr id="127" name="CaixaDeTexto 126">
                <a:extLst>
                  <a:ext uri="{FF2B5EF4-FFF2-40B4-BE49-F238E27FC236}">
                    <a16:creationId xmlns:a16="http://schemas.microsoft.com/office/drawing/2014/main" id="{B1F4D867-78BF-4CBD-B27E-9CCD4D6047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5323" y="5011527"/>
                <a:ext cx="7379132" cy="76424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381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8" name="CaixaDeTexto 127">
            <a:extLst>
              <a:ext uri="{FF2B5EF4-FFF2-40B4-BE49-F238E27FC236}">
                <a16:creationId xmlns:a16="http://schemas.microsoft.com/office/drawing/2014/main" id="{DCEB0DE0-2DCE-4C71-A1DE-4B789E2D12C7}"/>
              </a:ext>
            </a:extLst>
          </p:cNvPr>
          <p:cNvSpPr txBox="1"/>
          <p:nvPr/>
        </p:nvSpPr>
        <p:spPr>
          <a:xfrm>
            <a:off x="3523493" y="5836706"/>
            <a:ext cx="51450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chemeClr val="accent5">
                    <a:lumMod val="75000"/>
                  </a:schemeClr>
                </a:solidFill>
              </a:rPr>
              <a:t>Estimador de mínimos quadrados regularizado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5" name="CaixaDeTexto 124">
                <a:extLst>
                  <a:ext uri="{FF2B5EF4-FFF2-40B4-BE49-F238E27FC236}">
                    <a16:creationId xmlns:a16="http://schemas.microsoft.com/office/drawing/2014/main" id="{3FD0E9DF-874F-4290-AB40-8B87E5CF3DA5}"/>
                  </a:ext>
                </a:extLst>
              </p:cNvPr>
              <p:cNvSpPr txBox="1"/>
              <p:nvPr/>
            </p:nvSpPr>
            <p:spPr>
              <a:xfrm>
                <a:off x="10281077" y="5521900"/>
                <a:ext cx="72776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pt-BR" sz="2400" b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∆</m:t>
                    </m:r>
                    <m:r>
                      <a:rPr lang="pt-BR" sz="2400" b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𝐓</m:t>
                    </m:r>
                  </m:oMath>
                </a14:m>
                <a:r>
                  <a:rPr lang="pt-BR" sz="2400" dirty="0">
                    <a:latin typeface="Calibri Light" panose="020F0302020204030204" pitchFamily="34" charset="0"/>
                    <a:cs typeface="Calibri Light" panose="020F0302020204030204" pitchFamily="34" charset="0"/>
                  </a:rPr>
                  <a:t>(</a:t>
                </a:r>
                <a:r>
                  <a:rPr lang="pt-BR" sz="2400" b="1" dirty="0">
                    <a:latin typeface="Calibri Light" panose="020F0302020204030204" pitchFamily="34" charset="0"/>
                    <a:cs typeface="Calibri Light" panose="020F0302020204030204" pitchFamily="34" charset="0"/>
                  </a:rPr>
                  <a:t>p</a:t>
                </a:r>
                <a:r>
                  <a:rPr lang="pt-BR" sz="2400" dirty="0">
                    <a:latin typeface="Calibri Light" panose="020F0302020204030204" pitchFamily="34" charset="0"/>
                    <a:cs typeface="Calibri Light" panose="020F0302020204030204" pitchFamily="34" charset="0"/>
                  </a:rPr>
                  <a:t>)</a:t>
                </a:r>
              </a:p>
            </p:txBody>
          </p:sp>
        </mc:Choice>
        <mc:Fallback>
          <p:sp>
            <p:nvSpPr>
              <p:cNvPr id="125" name="CaixaDeTexto 124">
                <a:extLst>
                  <a:ext uri="{FF2B5EF4-FFF2-40B4-BE49-F238E27FC236}">
                    <a16:creationId xmlns:a16="http://schemas.microsoft.com/office/drawing/2014/main" id="{3FD0E9DF-874F-4290-AB40-8B87E5CF3D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81077" y="5521900"/>
                <a:ext cx="727763" cy="369332"/>
              </a:xfrm>
              <a:prstGeom prst="rect">
                <a:avLst/>
              </a:prstGeom>
              <a:blipFill>
                <a:blip r:embed="rId11"/>
                <a:stretch>
                  <a:fillRect l="-15126" t="-26667" r="-26050" b="-50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8136800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2CEC384F-46E9-48E1-B1AC-D0D78ECA41EF}"/>
              </a:ext>
            </a:extLst>
          </p:cNvPr>
          <p:cNvCxnSpPr/>
          <p:nvPr/>
        </p:nvCxnSpPr>
        <p:spPr>
          <a:xfrm>
            <a:off x="597216" y="2498841"/>
            <a:ext cx="0" cy="2514087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93ED7F71-94B5-4533-BD15-9C67856642BC}"/>
              </a:ext>
            </a:extLst>
          </p:cNvPr>
          <p:cNvCxnSpPr>
            <a:cxnSpLocks/>
          </p:cNvCxnSpPr>
          <p:nvPr/>
        </p:nvCxnSpPr>
        <p:spPr>
          <a:xfrm>
            <a:off x="597216" y="2498841"/>
            <a:ext cx="3314325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11F977A7-C688-435B-A496-F95D3FE58289}"/>
              </a:ext>
            </a:extLst>
          </p:cNvPr>
          <p:cNvCxnSpPr>
            <a:cxnSpLocks/>
          </p:cNvCxnSpPr>
          <p:nvPr/>
        </p:nvCxnSpPr>
        <p:spPr>
          <a:xfrm flipV="1">
            <a:off x="597214" y="907371"/>
            <a:ext cx="1808927" cy="159147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>
            <a:extLst>
              <a:ext uri="{FF2B5EF4-FFF2-40B4-BE49-F238E27FC236}">
                <a16:creationId xmlns:a16="http://schemas.microsoft.com/office/drawing/2014/main" id="{C64BC7F9-77A3-426C-8ADC-FDBD23CD5D7B}"/>
              </a:ext>
            </a:extLst>
          </p:cNvPr>
          <p:cNvSpPr txBox="1"/>
          <p:nvPr/>
        </p:nvSpPr>
        <p:spPr>
          <a:xfrm>
            <a:off x="1962642" y="551269"/>
            <a:ext cx="317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/>
              <a:t>x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D1EE0184-E09A-4204-BA1F-5C30DCD0165F}"/>
              </a:ext>
            </a:extLst>
          </p:cNvPr>
          <p:cNvSpPr txBox="1"/>
          <p:nvPr/>
        </p:nvSpPr>
        <p:spPr>
          <a:xfrm>
            <a:off x="3716021" y="2498424"/>
            <a:ext cx="3241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/>
              <a:t>y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B2D72FC4-4F4A-4A6F-82F2-139282C83079}"/>
              </a:ext>
            </a:extLst>
          </p:cNvPr>
          <p:cNvSpPr txBox="1"/>
          <p:nvPr/>
        </p:nvSpPr>
        <p:spPr>
          <a:xfrm>
            <a:off x="276641" y="4782095"/>
            <a:ext cx="3064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/>
              <a:t>z</a:t>
            </a:r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06872212-FFD9-4C35-832D-953B16441B78}"/>
              </a:ext>
            </a:extLst>
          </p:cNvPr>
          <p:cNvSpPr/>
          <p:nvPr/>
        </p:nvSpPr>
        <p:spPr>
          <a:xfrm>
            <a:off x="2255481" y="1757927"/>
            <a:ext cx="150660" cy="1142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CaixaDeTexto 17">
                <a:extLst>
                  <a:ext uri="{FF2B5EF4-FFF2-40B4-BE49-F238E27FC236}">
                    <a16:creationId xmlns:a16="http://schemas.microsoft.com/office/drawing/2014/main" id="{E5063617-BF69-4CBC-9D44-F31F81845846}"/>
                  </a:ext>
                </a:extLst>
              </p:cNvPr>
              <p:cNvSpPr txBox="1"/>
              <p:nvPr/>
            </p:nvSpPr>
            <p:spPr>
              <a:xfrm>
                <a:off x="2915599" y="1072759"/>
                <a:ext cx="601639" cy="3706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sz="2400" i="1" smtClean="0"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</m:ctrlPr>
                        </m:sSubSupPr>
                        <m:e>
                          <m:r>
                            <a:rPr lang="pt-BR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 Light" panose="020F0302020204030204" pitchFamily="34" charset="0"/>
                            </a:rPr>
                            <m:t>∆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 Light" panose="020F0302020204030204" pitchFamily="34" charset="0"/>
                            </a:rPr>
                            <m:t>𝑇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  <m:t>𝑖</m:t>
                          </m:r>
                        </m:sub>
                        <m:sup>
                          <m:r>
                            <a:rPr lang="pt-BR" sz="2400" b="0" i="1" smtClean="0"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  <m:t>𝑜</m:t>
                          </m:r>
                        </m:sup>
                      </m:sSubSup>
                    </m:oMath>
                  </m:oMathPara>
                </a14:m>
                <a:endParaRPr lang="pt-BR" sz="2400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>
          <p:sp>
            <p:nvSpPr>
              <p:cNvPr id="18" name="CaixaDeTexto 17">
                <a:extLst>
                  <a:ext uri="{FF2B5EF4-FFF2-40B4-BE49-F238E27FC236}">
                    <a16:creationId xmlns:a16="http://schemas.microsoft.com/office/drawing/2014/main" id="{E5063617-BF69-4CBC-9D44-F31F818458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5599" y="1072759"/>
                <a:ext cx="601639" cy="370614"/>
              </a:xfrm>
              <a:prstGeom prst="rect">
                <a:avLst/>
              </a:prstGeom>
              <a:blipFill>
                <a:blip r:embed="rId2"/>
                <a:stretch>
                  <a:fillRect l="-11111" r="-2020" b="-1803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Elipse 29">
            <a:extLst>
              <a:ext uri="{FF2B5EF4-FFF2-40B4-BE49-F238E27FC236}">
                <a16:creationId xmlns:a16="http://schemas.microsoft.com/office/drawing/2014/main" id="{00EBCFF1-BB00-46FB-AF72-8F9AFC63A9E3}"/>
              </a:ext>
            </a:extLst>
          </p:cNvPr>
          <p:cNvSpPr/>
          <p:nvPr/>
        </p:nvSpPr>
        <p:spPr>
          <a:xfrm>
            <a:off x="1501677" y="2069719"/>
            <a:ext cx="150660" cy="1142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Elipse 30">
            <a:extLst>
              <a:ext uri="{FF2B5EF4-FFF2-40B4-BE49-F238E27FC236}">
                <a16:creationId xmlns:a16="http://schemas.microsoft.com/office/drawing/2014/main" id="{DCAC4863-1790-47FA-BB67-084BF14918EF}"/>
              </a:ext>
            </a:extLst>
          </p:cNvPr>
          <p:cNvSpPr/>
          <p:nvPr/>
        </p:nvSpPr>
        <p:spPr>
          <a:xfrm>
            <a:off x="1811982" y="1703106"/>
            <a:ext cx="150660" cy="1142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Elipse 31">
            <a:extLst>
              <a:ext uri="{FF2B5EF4-FFF2-40B4-BE49-F238E27FC236}">
                <a16:creationId xmlns:a16="http://schemas.microsoft.com/office/drawing/2014/main" id="{98FF2294-B4D6-4DF0-94E2-06DF2701FBD8}"/>
              </a:ext>
            </a:extLst>
          </p:cNvPr>
          <p:cNvSpPr/>
          <p:nvPr/>
        </p:nvSpPr>
        <p:spPr>
          <a:xfrm>
            <a:off x="2081287" y="2097597"/>
            <a:ext cx="150660" cy="1142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34B313A5-CBB2-46C1-9C44-FC3FA3416C3A}"/>
              </a:ext>
            </a:extLst>
          </p:cNvPr>
          <p:cNvSpPr/>
          <p:nvPr/>
        </p:nvSpPr>
        <p:spPr>
          <a:xfrm>
            <a:off x="2103718" y="1382303"/>
            <a:ext cx="150660" cy="1142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4" name="Elipse 33">
            <a:extLst>
              <a:ext uri="{FF2B5EF4-FFF2-40B4-BE49-F238E27FC236}">
                <a16:creationId xmlns:a16="http://schemas.microsoft.com/office/drawing/2014/main" id="{8257582E-B1A1-41CF-B99F-AFB73016208C}"/>
              </a:ext>
            </a:extLst>
          </p:cNvPr>
          <p:cNvSpPr/>
          <p:nvPr/>
        </p:nvSpPr>
        <p:spPr>
          <a:xfrm>
            <a:off x="2555337" y="1390943"/>
            <a:ext cx="150660" cy="1142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" name="Elipse 34">
            <a:extLst>
              <a:ext uri="{FF2B5EF4-FFF2-40B4-BE49-F238E27FC236}">
                <a16:creationId xmlns:a16="http://schemas.microsoft.com/office/drawing/2014/main" id="{C4C1DC67-CB6A-4260-A1D3-EF776E19E13C}"/>
              </a:ext>
            </a:extLst>
          </p:cNvPr>
          <p:cNvSpPr/>
          <p:nvPr/>
        </p:nvSpPr>
        <p:spPr>
          <a:xfrm>
            <a:off x="2662468" y="2106064"/>
            <a:ext cx="150660" cy="1142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6" name="Elipse 35">
            <a:extLst>
              <a:ext uri="{FF2B5EF4-FFF2-40B4-BE49-F238E27FC236}">
                <a16:creationId xmlns:a16="http://schemas.microsoft.com/office/drawing/2014/main" id="{5F40824F-85D1-4ED7-8712-7807C524BE28}"/>
              </a:ext>
            </a:extLst>
          </p:cNvPr>
          <p:cNvSpPr/>
          <p:nvPr/>
        </p:nvSpPr>
        <p:spPr>
          <a:xfrm>
            <a:off x="2855194" y="1633105"/>
            <a:ext cx="150660" cy="1142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Elipse 36">
            <a:extLst>
              <a:ext uri="{FF2B5EF4-FFF2-40B4-BE49-F238E27FC236}">
                <a16:creationId xmlns:a16="http://schemas.microsoft.com/office/drawing/2014/main" id="{EF18CEF7-008C-43A1-808B-30BCB63C6881}"/>
              </a:ext>
            </a:extLst>
          </p:cNvPr>
          <p:cNvSpPr/>
          <p:nvPr/>
        </p:nvSpPr>
        <p:spPr>
          <a:xfrm>
            <a:off x="2629936" y="1039829"/>
            <a:ext cx="150660" cy="1142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Elipse 37">
            <a:extLst>
              <a:ext uri="{FF2B5EF4-FFF2-40B4-BE49-F238E27FC236}">
                <a16:creationId xmlns:a16="http://schemas.microsoft.com/office/drawing/2014/main" id="{4A075497-46C1-441E-AE9D-282431024E0E}"/>
              </a:ext>
            </a:extLst>
          </p:cNvPr>
          <p:cNvSpPr/>
          <p:nvPr/>
        </p:nvSpPr>
        <p:spPr>
          <a:xfrm>
            <a:off x="3277002" y="2047908"/>
            <a:ext cx="150660" cy="1142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Elipse 38">
            <a:extLst>
              <a:ext uri="{FF2B5EF4-FFF2-40B4-BE49-F238E27FC236}">
                <a16:creationId xmlns:a16="http://schemas.microsoft.com/office/drawing/2014/main" id="{E5C9FADA-0B99-46D3-8050-5CAF62F59599}"/>
              </a:ext>
            </a:extLst>
          </p:cNvPr>
          <p:cNvSpPr/>
          <p:nvPr/>
        </p:nvSpPr>
        <p:spPr>
          <a:xfrm>
            <a:off x="3544478" y="1348027"/>
            <a:ext cx="150660" cy="1142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Elipse 40">
            <a:extLst>
              <a:ext uri="{FF2B5EF4-FFF2-40B4-BE49-F238E27FC236}">
                <a16:creationId xmlns:a16="http://schemas.microsoft.com/office/drawing/2014/main" id="{426E6DD7-9BC5-46F9-9CB7-94FC384BA6D6}"/>
              </a:ext>
            </a:extLst>
          </p:cNvPr>
          <p:cNvSpPr/>
          <p:nvPr/>
        </p:nvSpPr>
        <p:spPr>
          <a:xfrm>
            <a:off x="3391279" y="1728254"/>
            <a:ext cx="150660" cy="1142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81E87556-0B97-4991-8DAB-AADA685D0ECE}"/>
              </a:ext>
            </a:extLst>
          </p:cNvPr>
          <p:cNvSpPr txBox="1"/>
          <p:nvPr/>
        </p:nvSpPr>
        <p:spPr>
          <a:xfrm>
            <a:off x="290721" y="37526"/>
            <a:ext cx="23392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Fonte geológica</a:t>
            </a:r>
          </a:p>
        </p:txBody>
      </p:sp>
      <p:sp>
        <p:nvSpPr>
          <p:cNvPr id="66" name="CaixaDeTexto 65">
            <a:extLst>
              <a:ext uri="{FF2B5EF4-FFF2-40B4-BE49-F238E27FC236}">
                <a16:creationId xmlns:a16="http://schemas.microsoft.com/office/drawing/2014/main" id="{4C62B418-D991-460A-8375-0EEA13119B15}"/>
              </a:ext>
            </a:extLst>
          </p:cNvPr>
          <p:cNvSpPr txBox="1"/>
          <p:nvPr/>
        </p:nvSpPr>
        <p:spPr>
          <a:xfrm>
            <a:off x="9703457" y="499191"/>
            <a:ext cx="317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/>
              <a:t>x</a:t>
            </a:r>
          </a:p>
        </p:txBody>
      </p:sp>
      <p:sp>
        <p:nvSpPr>
          <p:cNvPr id="83" name="CaixaDeTexto 82">
            <a:extLst>
              <a:ext uri="{FF2B5EF4-FFF2-40B4-BE49-F238E27FC236}">
                <a16:creationId xmlns:a16="http://schemas.microsoft.com/office/drawing/2014/main" id="{12AA44C5-F197-444C-A87E-CB0B64D3053B}"/>
              </a:ext>
            </a:extLst>
          </p:cNvPr>
          <p:cNvSpPr txBox="1"/>
          <p:nvPr/>
        </p:nvSpPr>
        <p:spPr>
          <a:xfrm>
            <a:off x="9059987" y="65452"/>
            <a:ext cx="29228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Camada equivalente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8" name="CaixaDeTexto 147">
                <a:extLst>
                  <a:ext uri="{FF2B5EF4-FFF2-40B4-BE49-F238E27FC236}">
                    <a16:creationId xmlns:a16="http://schemas.microsoft.com/office/drawing/2014/main" id="{5DBD72FE-C052-47AE-A3B1-EA2BC0EF320A}"/>
                  </a:ext>
                </a:extLst>
              </p:cNvPr>
              <p:cNvSpPr txBox="1"/>
              <p:nvPr/>
            </p:nvSpPr>
            <p:spPr>
              <a:xfrm>
                <a:off x="1517804" y="5604222"/>
                <a:ext cx="61645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sz="2400" i="1" smtClean="0"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</m:ctrlPr>
                        </m:sSupPr>
                        <m:e>
                          <m:r>
                            <a:rPr lang="pt-BR" sz="24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 Light" panose="020F0302020204030204" pitchFamily="34" charset="0"/>
                            </a:rPr>
                            <m:t>∆</m:t>
                          </m:r>
                          <m:r>
                            <a:rPr lang="pt-BR" sz="24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 Light" panose="020F0302020204030204" pitchFamily="34" charset="0"/>
                            </a:rPr>
                            <m:t>𝐓</m:t>
                          </m:r>
                        </m:e>
                        <m:sup>
                          <m:r>
                            <a:rPr lang="pt-BR" sz="2400" b="0" i="1" smtClean="0"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  <m:t>𝑜</m:t>
                          </m:r>
                        </m:sup>
                      </m:sSup>
                    </m:oMath>
                  </m:oMathPara>
                </a14:m>
                <a:endParaRPr lang="pt-BR" sz="2400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>
          <p:sp>
            <p:nvSpPr>
              <p:cNvPr id="148" name="CaixaDeTexto 147">
                <a:extLst>
                  <a:ext uri="{FF2B5EF4-FFF2-40B4-BE49-F238E27FC236}">
                    <a16:creationId xmlns:a16="http://schemas.microsoft.com/office/drawing/2014/main" id="{5DBD72FE-C052-47AE-A3B1-EA2BC0EF32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7804" y="5604222"/>
                <a:ext cx="616451" cy="369332"/>
              </a:xfrm>
              <a:prstGeom prst="rect">
                <a:avLst/>
              </a:prstGeom>
              <a:blipFill>
                <a:blip r:embed="rId3"/>
                <a:stretch>
                  <a:fillRect l="-11881" r="-990" b="-655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9" name="CaixaDeTexto 148">
            <a:extLst>
              <a:ext uri="{FF2B5EF4-FFF2-40B4-BE49-F238E27FC236}">
                <a16:creationId xmlns:a16="http://schemas.microsoft.com/office/drawing/2014/main" id="{E3DD99DE-78E1-4346-8156-D68D6465C73D}"/>
              </a:ext>
            </a:extLst>
          </p:cNvPr>
          <p:cNvSpPr txBox="1"/>
          <p:nvPr/>
        </p:nvSpPr>
        <p:spPr>
          <a:xfrm>
            <a:off x="290721" y="5891232"/>
            <a:ext cx="29228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chemeClr val="accent5">
                    <a:lumMod val="75000"/>
                  </a:schemeClr>
                </a:solidFill>
              </a:rPr>
              <a:t>Vetor de dados observados</a:t>
            </a:r>
          </a:p>
        </p:txBody>
      </p:sp>
      <p:sp>
        <p:nvSpPr>
          <p:cNvPr id="58" name="Forma Livre: Forma 57">
            <a:extLst>
              <a:ext uri="{FF2B5EF4-FFF2-40B4-BE49-F238E27FC236}">
                <a16:creationId xmlns:a16="http://schemas.microsoft.com/office/drawing/2014/main" id="{18714207-0423-474B-B056-8CB9267A46AC}"/>
              </a:ext>
            </a:extLst>
          </p:cNvPr>
          <p:cNvSpPr/>
          <p:nvPr/>
        </p:nvSpPr>
        <p:spPr>
          <a:xfrm>
            <a:off x="869247" y="3010931"/>
            <a:ext cx="2507390" cy="1557357"/>
          </a:xfrm>
          <a:custGeom>
            <a:avLst/>
            <a:gdLst>
              <a:gd name="connsiteX0" fmla="*/ 0 w 1661160"/>
              <a:gd name="connsiteY0" fmla="*/ 511360 h 907600"/>
              <a:gd name="connsiteX1" fmla="*/ 0 w 1661160"/>
              <a:gd name="connsiteY1" fmla="*/ 511360 h 907600"/>
              <a:gd name="connsiteX2" fmla="*/ 53340 w 1661160"/>
              <a:gd name="connsiteY2" fmla="*/ 442780 h 907600"/>
              <a:gd name="connsiteX3" fmla="*/ 83820 w 1661160"/>
              <a:gd name="connsiteY3" fmla="*/ 404680 h 907600"/>
              <a:gd name="connsiteX4" fmla="*/ 99060 w 1661160"/>
              <a:gd name="connsiteY4" fmla="*/ 381820 h 907600"/>
              <a:gd name="connsiteX5" fmla="*/ 160020 w 1661160"/>
              <a:gd name="connsiteY5" fmla="*/ 320860 h 907600"/>
              <a:gd name="connsiteX6" fmla="*/ 175260 w 1661160"/>
              <a:gd name="connsiteY6" fmla="*/ 298000 h 907600"/>
              <a:gd name="connsiteX7" fmla="*/ 205740 w 1661160"/>
              <a:gd name="connsiteY7" fmla="*/ 275140 h 907600"/>
              <a:gd name="connsiteX8" fmla="*/ 220980 w 1661160"/>
              <a:gd name="connsiteY8" fmla="*/ 252280 h 907600"/>
              <a:gd name="connsiteX9" fmla="*/ 243840 w 1661160"/>
              <a:gd name="connsiteY9" fmla="*/ 237040 h 907600"/>
              <a:gd name="connsiteX10" fmla="*/ 312420 w 1661160"/>
              <a:gd name="connsiteY10" fmla="*/ 160840 h 907600"/>
              <a:gd name="connsiteX11" fmla="*/ 350520 w 1661160"/>
              <a:gd name="connsiteY11" fmla="*/ 137980 h 907600"/>
              <a:gd name="connsiteX12" fmla="*/ 441960 w 1661160"/>
              <a:gd name="connsiteY12" fmla="*/ 84640 h 907600"/>
              <a:gd name="connsiteX13" fmla="*/ 541020 w 1661160"/>
              <a:gd name="connsiteY13" fmla="*/ 54160 h 907600"/>
              <a:gd name="connsiteX14" fmla="*/ 670560 w 1661160"/>
              <a:gd name="connsiteY14" fmla="*/ 16060 h 907600"/>
              <a:gd name="connsiteX15" fmla="*/ 784860 w 1661160"/>
              <a:gd name="connsiteY15" fmla="*/ 8440 h 907600"/>
              <a:gd name="connsiteX16" fmla="*/ 838200 w 1661160"/>
              <a:gd name="connsiteY16" fmla="*/ 820 h 907600"/>
              <a:gd name="connsiteX17" fmla="*/ 1264920 w 1661160"/>
              <a:gd name="connsiteY17" fmla="*/ 16060 h 907600"/>
              <a:gd name="connsiteX18" fmla="*/ 1325880 w 1661160"/>
              <a:gd name="connsiteY18" fmla="*/ 38920 h 907600"/>
              <a:gd name="connsiteX19" fmla="*/ 1386840 w 1661160"/>
              <a:gd name="connsiteY19" fmla="*/ 77020 h 907600"/>
              <a:gd name="connsiteX20" fmla="*/ 1417320 w 1661160"/>
              <a:gd name="connsiteY20" fmla="*/ 92260 h 907600"/>
              <a:gd name="connsiteX21" fmla="*/ 1447800 w 1661160"/>
              <a:gd name="connsiteY21" fmla="*/ 122740 h 907600"/>
              <a:gd name="connsiteX22" fmla="*/ 1478280 w 1661160"/>
              <a:gd name="connsiteY22" fmla="*/ 137980 h 907600"/>
              <a:gd name="connsiteX23" fmla="*/ 1524000 w 1661160"/>
              <a:gd name="connsiteY23" fmla="*/ 183700 h 907600"/>
              <a:gd name="connsiteX24" fmla="*/ 1539240 w 1661160"/>
              <a:gd name="connsiteY24" fmla="*/ 206560 h 907600"/>
              <a:gd name="connsiteX25" fmla="*/ 1562100 w 1661160"/>
              <a:gd name="connsiteY25" fmla="*/ 221800 h 907600"/>
              <a:gd name="connsiteX26" fmla="*/ 1569720 w 1661160"/>
              <a:gd name="connsiteY26" fmla="*/ 244660 h 907600"/>
              <a:gd name="connsiteX27" fmla="*/ 1607820 w 1661160"/>
              <a:gd name="connsiteY27" fmla="*/ 298000 h 907600"/>
              <a:gd name="connsiteX28" fmla="*/ 1623060 w 1661160"/>
              <a:gd name="connsiteY28" fmla="*/ 328480 h 907600"/>
              <a:gd name="connsiteX29" fmla="*/ 1638300 w 1661160"/>
              <a:gd name="connsiteY29" fmla="*/ 351340 h 907600"/>
              <a:gd name="connsiteX30" fmla="*/ 1645920 w 1661160"/>
              <a:gd name="connsiteY30" fmla="*/ 374200 h 907600"/>
              <a:gd name="connsiteX31" fmla="*/ 1661160 w 1661160"/>
              <a:gd name="connsiteY31" fmla="*/ 435160 h 907600"/>
              <a:gd name="connsiteX32" fmla="*/ 1653540 w 1661160"/>
              <a:gd name="connsiteY32" fmla="*/ 579940 h 907600"/>
              <a:gd name="connsiteX33" fmla="*/ 1638300 w 1661160"/>
              <a:gd name="connsiteY33" fmla="*/ 610420 h 907600"/>
              <a:gd name="connsiteX34" fmla="*/ 1615440 w 1661160"/>
              <a:gd name="connsiteY34" fmla="*/ 663760 h 907600"/>
              <a:gd name="connsiteX35" fmla="*/ 1592580 w 1661160"/>
              <a:gd name="connsiteY35" fmla="*/ 686620 h 907600"/>
              <a:gd name="connsiteX36" fmla="*/ 1554480 w 1661160"/>
              <a:gd name="connsiteY36" fmla="*/ 732340 h 907600"/>
              <a:gd name="connsiteX37" fmla="*/ 1524000 w 1661160"/>
              <a:gd name="connsiteY37" fmla="*/ 747580 h 907600"/>
              <a:gd name="connsiteX38" fmla="*/ 1501140 w 1661160"/>
              <a:gd name="connsiteY38" fmla="*/ 770440 h 907600"/>
              <a:gd name="connsiteX39" fmla="*/ 1478280 w 1661160"/>
              <a:gd name="connsiteY39" fmla="*/ 778060 h 907600"/>
              <a:gd name="connsiteX40" fmla="*/ 1432560 w 1661160"/>
              <a:gd name="connsiteY40" fmla="*/ 808540 h 907600"/>
              <a:gd name="connsiteX41" fmla="*/ 1363980 w 1661160"/>
              <a:gd name="connsiteY41" fmla="*/ 831400 h 907600"/>
              <a:gd name="connsiteX42" fmla="*/ 1341120 w 1661160"/>
              <a:gd name="connsiteY42" fmla="*/ 839020 h 907600"/>
              <a:gd name="connsiteX43" fmla="*/ 1295400 w 1661160"/>
              <a:gd name="connsiteY43" fmla="*/ 846640 h 907600"/>
              <a:gd name="connsiteX44" fmla="*/ 1272540 w 1661160"/>
              <a:gd name="connsiteY44" fmla="*/ 861880 h 907600"/>
              <a:gd name="connsiteX45" fmla="*/ 1211580 w 1661160"/>
              <a:gd name="connsiteY45" fmla="*/ 869500 h 907600"/>
              <a:gd name="connsiteX46" fmla="*/ 1158240 w 1661160"/>
              <a:gd name="connsiteY46" fmla="*/ 877120 h 907600"/>
              <a:gd name="connsiteX47" fmla="*/ 952500 w 1661160"/>
              <a:gd name="connsiteY47" fmla="*/ 892360 h 907600"/>
              <a:gd name="connsiteX48" fmla="*/ 838200 w 1661160"/>
              <a:gd name="connsiteY48" fmla="*/ 907600 h 907600"/>
              <a:gd name="connsiteX49" fmla="*/ 426720 w 1661160"/>
              <a:gd name="connsiteY49" fmla="*/ 899980 h 907600"/>
              <a:gd name="connsiteX50" fmla="*/ 396240 w 1661160"/>
              <a:gd name="connsiteY50" fmla="*/ 877120 h 907600"/>
              <a:gd name="connsiteX51" fmla="*/ 373380 w 1661160"/>
              <a:gd name="connsiteY51" fmla="*/ 869500 h 907600"/>
              <a:gd name="connsiteX52" fmla="*/ 327660 w 1661160"/>
              <a:gd name="connsiteY52" fmla="*/ 839020 h 907600"/>
              <a:gd name="connsiteX53" fmla="*/ 304800 w 1661160"/>
              <a:gd name="connsiteY53" fmla="*/ 831400 h 907600"/>
              <a:gd name="connsiteX54" fmla="*/ 281940 w 1661160"/>
              <a:gd name="connsiteY54" fmla="*/ 816160 h 907600"/>
              <a:gd name="connsiteX55" fmla="*/ 236220 w 1661160"/>
              <a:gd name="connsiteY55" fmla="*/ 800920 h 907600"/>
              <a:gd name="connsiteX56" fmla="*/ 213360 w 1661160"/>
              <a:gd name="connsiteY56" fmla="*/ 793300 h 907600"/>
              <a:gd name="connsiteX57" fmla="*/ 182880 w 1661160"/>
              <a:gd name="connsiteY57" fmla="*/ 770440 h 907600"/>
              <a:gd name="connsiteX58" fmla="*/ 160020 w 1661160"/>
              <a:gd name="connsiteY58" fmla="*/ 762820 h 907600"/>
              <a:gd name="connsiteX59" fmla="*/ 137160 w 1661160"/>
              <a:gd name="connsiteY59" fmla="*/ 739960 h 907600"/>
              <a:gd name="connsiteX60" fmla="*/ 114300 w 1661160"/>
              <a:gd name="connsiteY60" fmla="*/ 724720 h 907600"/>
              <a:gd name="connsiteX61" fmla="*/ 83820 w 1661160"/>
              <a:gd name="connsiteY61" fmla="*/ 679000 h 907600"/>
              <a:gd name="connsiteX62" fmla="*/ 68580 w 1661160"/>
              <a:gd name="connsiteY62" fmla="*/ 656140 h 907600"/>
              <a:gd name="connsiteX63" fmla="*/ 30480 w 1661160"/>
              <a:gd name="connsiteY63" fmla="*/ 587560 h 907600"/>
              <a:gd name="connsiteX64" fmla="*/ 7620 w 1661160"/>
              <a:gd name="connsiteY64" fmla="*/ 572320 h 907600"/>
              <a:gd name="connsiteX65" fmla="*/ 0 w 1661160"/>
              <a:gd name="connsiteY65" fmla="*/ 511360 h 90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1661160" h="907600">
                <a:moveTo>
                  <a:pt x="0" y="511360"/>
                </a:moveTo>
                <a:lnTo>
                  <a:pt x="0" y="511360"/>
                </a:lnTo>
                <a:cubicBezTo>
                  <a:pt x="17780" y="488500"/>
                  <a:pt x="37276" y="466877"/>
                  <a:pt x="53340" y="442780"/>
                </a:cubicBezTo>
                <a:cubicBezTo>
                  <a:pt x="82785" y="398613"/>
                  <a:pt x="32695" y="438764"/>
                  <a:pt x="83820" y="404680"/>
                </a:cubicBezTo>
                <a:cubicBezTo>
                  <a:pt x="88900" y="397060"/>
                  <a:pt x="92900" y="388596"/>
                  <a:pt x="99060" y="381820"/>
                </a:cubicBezTo>
                <a:cubicBezTo>
                  <a:pt x="118390" y="360556"/>
                  <a:pt x="144080" y="344770"/>
                  <a:pt x="160020" y="320860"/>
                </a:cubicBezTo>
                <a:cubicBezTo>
                  <a:pt x="165100" y="313240"/>
                  <a:pt x="168784" y="304476"/>
                  <a:pt x="175260" y="298000"/>
                </a:cubicBezTo>
                <a:cubicBezTo>
                  <a:pt x="184240" y="289020"/>
                  <a:pt x="196760" y="284120"/>
                  <a:pt x="205740" y="275140"/>
                </a:cubicBezTo>
                <a:cubicBezTo>
                  <a:pt x="212216" y="268664"/>
                  <a:pt x="214504" y="258756"/>
                  <a:pt x="220980" y="252280"/>
                </a:cubicBezTo>
                <a:cubicBezTo>
                  <a:pt x="227456" y="245804"/>
                  <a:pt x="237364" y="243516"/>
                  <a:pt x="243840" y="237040"/>
                </a:cubicBezTo>
                <a:cubicBezTo>
                  <a:pt x="277225" y="203655"/>
                  <a:pt x="261803" y="191210"/>
                  <a:pt x="312420" y="160840"/>
                </a:cubicBezTo>
                <a:lnTo>
                  <a:pt x="350520" y="137980"/>
                </a:lnTo>
                <a:cubicBezTo>
                  <a:pt x="378605" y="120697"/>
                  <a:pt x="410198" y="97874"/>
                  <a:pt x="441960" y="84640"/>
                </a:cubicBezTo>
                <a:cubicBezTo>
                  <a:pt x="556918" y="36741"/>
                  <a:pt x="456651" y="78265"/>
                  <a:pt x="541020" y="54160"/>
                </a:cubicBezTo>
                <a:cubicBezTo>
                  <a:pt x="581886" y="42484"/>
                  <a:pt x="627585" y="21665"/>
                  <a:pt x="670560" y="16060"/>
                </a:cubicBezTo>
                <a:cubicBezTo>
                  <a:pt x="708424" y="11121"/>
                  <a:pt x="746760" y="10980"/>
                  <a:pt x="784860" y="8440"/>
                </a:cubicBezTo>
                <a:cubicBezTo>
                  <a:pt x="802640" y="5900"/>
                  <a:pt x="820239" y="820"/>
                  <a:pt x="838200" y="820"/>
                </a:cubicBezTo>
                <a:cubicBezTo>
                  <a:pt x="1160061" y="820"/>
                  <a:pt x="1093765" y="-5334"/>
                  <a:pt x="1264920" y="16060"/>
                </a:cubicBezTo>
                <a:cubicBezTo>
                  <a:pt x="1311873" y="47362"/>
                  <a:pt x="1259968" y="16949"/>
                  <a:pt x="1325880" y="38920"/>
                </a:cubicBezTo>
                <a:cubicBezTo>
                  <a:pt x="1358978" y="49953"/>
                  <a:pt x="1357045" y="58398"/>
                  <a:pt x="1386840" y="77020"/>
                </a:cubicBezTo>
                <a:cubicBezTo>
                  <a:pt x="1396473" y="83040"/>
                  <a:pt x="1408233" y="85444"/>
                  <a:pt x="1417320" y="92260"/>
                </a:cubicBezTo>
                <a:cubicBezTo>
                  <a:pt x="1428815" y="100881"/>
                  <a:pt x="1436305" y="114119"/>
                  <a:pt x="1447800" y="122740"/>
                </a:cubicBezTo>
                <a:cubicBezTo>
                  <a:pt x="1456887" y="129556"/>
                  <a:pt x="1469410" y="130884"/>
                  <a:pt x="1478280" y="137980"/>
                </a:cubicBezTo>
                <a:cubicBezTo>
                  <a:pt x="1495110" y="151444"/>
                  <a:pt x="1512045" y="165767"/>
                  <a:pt x="1524000" y="183700"/>
                </a:cubicBezTo>
                <a:cubicBezTo>
                  <a:pt x="1529080" y="191320"/>
                  <a:pt x="1532764" y="200084"/>
                  <a:pt x="1539240" y="206560"/>
                </a:cubicBezTo>
                <a:cubicBezTo>
                  <a:pt x="1545716" y="213036"/>
                  <a:pt x="1554480" y="216720"/>
                  <a:pt x="1562100" y="221800"/>
                </a:cubicBezTo>
                <a:cubicBezTo>
                  <a:pt x="1564640" y="229420"/>
                  <a:pt x="1566128" y="237476"/>
                  <a:pt x="1569720" y="244660"/>
                </a:cubicBezTo>
                <a:cubicBezTo>
                  <a:pt x="1577780" y="260780"/>
                  <a:pt x="1599191" y="284194"/>
                  <a:pt x="1607820" y="298000"/>
                </a:cubicBezTo>
                <a:cubicBezTo>
                  <a:pt x="1613840" y="307633"/>
                  <a:pt x="1617424" y="318617"/>
                  <a:pt x="1623060" y="328480"/>
                </a:cubicBezTo>
                <a:cubicBezTo>
                  <a:pt x="1627604" y="336431"/>
                  <a:pt x="1634204" y="343149"/>
                  <a:pt x="1638300" y="351340"/>
                </a:cubicBezTo>
                <a:cubicBezTo>
                  <a:pt x="1641892" y="358524"/>
                  <a:pt x="1643807" y="366451"/>
                  <a:pt x="1645920" y="374200"/>
                </a:cubicBezTo>
                <a:cubicBezTo>
                  <a:pt x="1651431" y="394407"/>
                  <a:pt x="1661160" y="435160"/>
                  <a:pt x="1661160" y="435160"/>
                </a:cubicBezTo>
                <a:cubicBezTo>
                  <a:pt x="1658620" y="483420"/>
                  <a:pt x="1659791" y="532019"/>
                  <a:pt x="1653540" y="579940"/>
                </a:cubicBezTo>
                <a:cubicBezTo>
                  <a:pt x="1652071" y="591204"/>
                  <a:pt x="1642775" y="599979"/>
                  <a:pt x="1638300" y="610420"/>
                </a:cubicBezTo>
                <a:cubicBezTo>
                  <a:pt x="1627640" y="635294"/>
                  <a:pt x="1633492" y="638488"/>
                  <a:pt x="1615440" y="663760"/>
                </a:cubicBezTo>
                <a:cubicBezTo>
                  <a:pt x="1609176" y="672529"/>
                  <a:pt x="1599479" y="678341"/>
                  <a:pt x="1592580" y="686620"/>
                </a:cubicBezTo>
                <a:cubicBezTo>
                  <a:pt x="1572922" y="710209"/>
                  <a:pt x="1581980" y="712697"/>
                  <a:pt x="1554480" y="732340"/>
                </a:cubicBezTo>
                <a:cubicBezTo>
                  <a:pt x="1545237" y="738942"/>
                  <a:pt x="1533243" y="740978"/>
                  <a:pt x="1524000" y="747580"/>
                </a:cubicBezTo>
                <a:cubicBezTo>
                  <a:pt x="1515231" y="753844"/>
                  <a:pt x="1510106" y="764462"/>
                  <a:pt x="1501140" y="770440"/>
                </a:cubicBezTo>
                <a:cubicBezTo>
                  <a:pt x="1494457" y="774895"/>
                  <a:pt x="1485301" y="774159"/>
                  <a:pt x="1478280" y="778060"/>
                </a:cubicBezTo>
                <a:cubicBezTo>
                  <a:pt x="1462269" y="786955"/>
                  <a:pt x="1449936" y="802748"/>
                  <a:pt x="1432560" y="808540"/>
                </a:cubicBezTo>
                <a:lnTo>
                  <a:pt x="1363980" y="831400"/>
                </a:lnTo>
                <a:cubicBezTo>
                  <a:pt x="1356360" y="833940"/>
                  <a:pt x="1349043" y="837700"/>
                  <a:pt x="1341120" y="839020"/>
                </a:cubicBezTo>
                <a:lnTo>
                  <a:pt x="1295400" y="846640"/>
                </a:lnTo>
                <a:cubicBezTo>
                  <a:pt x="1287780" y="851720"/>
                  <a:pt x="1281375" y="859470"/>
                  <a:pt x="1272540" y="861880"/>
                </a:cubicBezTo>
                <a:cubicBezTo>
                  <a:pt x="1252783" y="867268"/>
                  <a:pt x="1231878" y="866794"/>
                  <a:pt x="1211580" y="869500"/>
                </a:cubicBezTo>
                <a:cubicBezTo>
                  <a:pt x="1193777" y="871874"/>
                  <a:pt x="1176131" y="875541"/>
                  <a:pt x="1158240" y="877120"/>
                </a:cubicBezTo>
                <a:cubicBezTo>
                  <a:pt x="1089738" y="883164"/>
                  <a:pt x="1020577" y="882635"/>
                  <a:pt x="952500" y="892360"/>
                </a:cubicBezTo>
                <a:cubicBezTo>
                  <a:pt x="878888" y="902876"/>
                  <a:pt x="916982" y="897752"/>
                  <a:pt x="838200" y="907600"/>
                </a:cubicBezTo>
                <a:cubicBezTo>
                  <a:pt x="701040" y="905060"/>
                  <a:pt x="563578" y="909419"/>
                  <a:pt x="426720" y="899980"/>
                </a:cubicBezTo>
                <a:cubicBezTo>
                  <a:pt x="414050" y="899106"/>
                  <a:pt x="407267" y="883421"/>
                  <a:pt x="396240" y="877120"/>
                </a:cubicBezTo>
                <a:cubicBezTo>
                  <a:pt x="389266" y="873135"/>
                  <a:pt x="380401" y="873401"/>
                  <a:pt x="373380" y="869500"/>
                </a:cubicBezTo>
                <a:cubicBezTo>
                  <a:pt x="357369" y="860605"/>
                  <a:pt x="343671" y="847915"/>
                  <a:pt x="327660" y="839020"/>
                </a:cubicBezTo>
                <a:cubicBezTo>
                  <a:pt x="320639" y="835119"/>
                  <a:pt x="311984" y="834992"/>
                  <a:pt x="304800" y="831400"/>
                </a:cubicBezTo>
                <a:cubicBezTo>
                  <a:pt x="296609" y="827304"/>
                  <a:pt x="290309" y="819879"/>
                  <a:pt x="281940" y="816160"/>
                </a:cubicBezTo>
                <a:cubicBezTo>
                  <a:pt x="267260" y="809636"/>
                  <a:pt x="251460" y="806000"/>
                  <a:pt x="236220" y="800920"/>
                </a:cubicBezTo>
                <a:lnTo>
                  <a:pt x="213360" y="793300"/>
                </a:lnTo>
                <a:cubicBezTo>
                  <a:pt x="203200" y="785680"/>
                  <a:pt x="193907" y="776741"/>
                  <a:pt x="182880" y="770440"/>
                </a:cubicBezTo>
                <a:cubicBezTo>
                  <a:pt x="175906" y="766455"/>
                  <a:pt x="166703" y="767275"/>
                  <a:pt x="160020" y="762820"/>
                </a:cubicBezTo>
                <a:cubicBezTo>
                  <a:pt x="151054" y="756842"/>
                  <a:pt x="145439" y="746859"/>
                  <a:pt x="137160" y="739960"/>
                </a:cubicBezTo>
                <a:cubicBezTo>
                  <a:pt x="130125" y="734097"/>
                  <a:pt x="121920" y="729800"/>
                  <a:pt x="114300" y="724720"/>
                </a:cubicBezTo>
                <a:lnTo>
                  <a:pt x="83820" y="679000"/>
                </a:lnTo>
                <a:cubicBezTo>
                  <a:pt x="78740" y="671380"/>
                  <a:pt x="71476" y="664828"/>
                  <a:pt x="68580" y="656140"/>
                </a:cubicBezTo>
                <a:cubicBezTo>
                  <a:pt x="60639" y="632318"/>
                  <a:pt x="52939" y="602532"/>
                  <a:pt x="30480" y="587560"/>
                </a:cubicBezTo>
                <a:lnTo>
                  <a:pt x="7620" y="572320"/>
                </a:lnTo>
                <a:cubicBezTo>
                  <a:pt x="-3213" y="539821"/>
                  <a:pt x="1270" y="521520"/>
                  <a:pt x="0" y="51136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59" name="Conector de Seta Reta 58">
            <a:extLst>
              <a:ext uri="{FF2B5EF4-FFF2-40B4-BE49-F238E27FC236}">
                <a16:creationId xmlns:a16="http://schemas.microsoft.com/office/drawing/2014/main" id="{A546718B-06D6-44E4-B617-7C940EE08C3B}"/>
              </a:ext>
            </a:extLst>
          </p:cNvPr>
          <p:cNvCxnSpPr>
            <a:cxnSpLocks/>
          </p:cNvCxnSpPr>
          <p:nvPr/>
        </p:nvCxnSpPr>
        <p:spPr>
          <a:xfrm flipV="1">
            <a:off x="1669789" y="3268647"/>
            <a:ext cx="918524" cy="83921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0" name="CaixaDeTexto 59">
                <a:extLst>
                  <a:ext uri="{FF2B5EF4-FFF2-40B4-BE49-F238E27FC236}">
                    <a16:creationId xmlns:a16="http://schemas.microsoft.com/office/drawing/2014/main" id="{AA8A99C5-9225-43DE-9497-F39771601D2E}"/>
                  </a:ext>
                </a:extLst>
              </p:cNvPr>
              <p:cNvSpPr txBox="1"/>
              <p:nvPr/>
            </p:nvSpPr>
            <p:spPr>
              <a:xfrm>
                <a:off x="2040822" y="3750302"/>
                <a:ext cx="29014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𝐦</m:t>
                      </m:r>
                    </m:oMath>
                  </m:oMathPara>
                </a14:m>
                <a:endParaRPr lang="pt-BR" sz="2000" b="1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>
          <p:sp>
            <p:nvSpPr>
              <p:cNvPr id="60" name="CaixaDeTexto 59">
                <a:extLst>
                  <a:ext uri="{FF2B5EF4-FFF2-40B4-BE49-F238E27FC236}">
                    <a16:creationId xmlns:a16="http://schemas.microsoft.com/office/drawing/2014/main" id="{AA8A99C5-9225-43DE-9497-F39771601D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0822" y="3750302"/>
                <a:ext cx="290144" cy="307777"/>
              </a:xfrm>
              <a:prstGeom prst="rect">
                <a:avLst/>
              </a:prstGeom>
              <a:blipFill>
                <a:blip r:embed="rId4"/>
                <a:stretch>
                  <a:fillRect l="-14894" r="-1489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2" name="Conector de Seta Reta 81">
            <a:extLst>
              <a:ext uri="{FF2B5EF4-FFF2-40B4-BE49-F238E27FC236}">
                <a16:creationId xmlns:a16="http://schemas.microsoft.com/office/drawing/2014/main" id="{0900E3E2-2D80-438C-AFC8-178DB90DF910}"/>
              </a:ext>
            </a:extLst>
          </p:cNvPr>
          <p:cNvCxnSpPr/>
          <p:nvPr/>
        </p:nvCxnSpPr>
        <p:spPr>
          <a:xfrm>
            <a:off x="8338031" y="2446763"/>
            <a:ext cx="0" cy="2514087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ector de Seta Reta 84">
            <a:extLst>
              <a:ext uri="{FF2B5EF4-FFF2-40B4-BE49-F238E27FC236}">
                <a16:creationId xmlns:a16="http://schemas.microsoft.com/office/drawing/2014/main" id="{14FD07F7-67DD-479B-875A-05D2C6622997}"/>
              </a:ext>
            </a:extLst>
          </p:cNvPr>
          <p:cNvCxnSpPr>
            <a:cxnSpLocks/>
          </p:cNvCxnSpPr>
          <p:nvPr/>
        </p:nvCxnSpPr>
        <p:spPr>
          <a:xfrm>
            <a:off x="8338031" y="2446763"/>
            <a:ext cx="3314325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onector de Seta Reta 85">
            <a:extLst>
              <a:ext uri="{FF2B5EF4-FFF2-40B4-BE49-F238E27FC236}">
                <a16:creationId xmlns:a16="http://schemas.microsoft.com/office/drawing/2014/main" id="{E294118E-0D50-4CD2-A387-9842BA0BAE90}"/>
              </a:ext>
            </a:extLst>
          </p:cNvPr>
          <p:cNvCxnSpPr>
            <a:cxnSpLocks/>
          </p:cNvCxnSpPr>
          <p:nvPr/>
        </p:nvCxnSpPr>
        <p:spPr>
          <a:xfrm flipV="1">
            <a:off x="8338029" y="855293"/>
            <a:ext cx="1808927" cy="159147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CaixaDeTexto 86">
            <a:extLst>
              <a:ext uri="{FF2B5EF4-FFF2-40B4-BE49-F238E27FC236}">
                <a16:creationId xmlns:a16="http://schemas.microsoft.com/office/drawing/2014/main" id="{D7235CEF-7A85-4E2E-8503-56434F68A958}"/>
              </a:ext>
            </a:extLst>
          </p:cNvPr>
          <p:cNvSpPr txBox="1"/>
          <p:nvPr/>
        </p:nvSpPr>
        <p:spPr>
          <a:xfrm>
            <a:off x="11456836" y="2446346"/>
            <a:ext cx="3241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/>
              <a:t>y</a:t>
            </a:r>
          </a:p>
        </p:txBody>
      </p:sp>
      <p:sp>
        <p:nvSpPr>
          <p:cNvPr id="88" name="Elipse 87">
            <a:extLst>
              <a:ext uri="{FF2B5EF4-FFF2-40B4-BE49-F238E27FC236}">
                <a16:creationId xmlns:a16="http://schemas.microsoft.com/office/drawing/2014/main" id="{38943E30-27A8-40CB-BC94-0ABA88BD611D}"/>
              </a:ext>
            </a:extLst>
          </p:cNvPr>
          <p:cNvSpPr/>
          <p:nvPr/>
        </p:nvSpPr>
        <p:spPr>
          <a:xfrm>
            <a:off x="9996296" y="1705849"/>
            <a:ext cx="150660" cy="1142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9" name="CaixaDeTexto 88">
                <a:extLst>
                  <a:ext uri="{FF2B5EF4-FFF2-40B4-BE49-F238E27FC236}">
                    <a16:creationId xmlns:a16="http://schemas.microsoft.com/office/drawing/2014/main" id="{F97D8DCD-9219-4484-AB13-A338C8A8F4FD}"/>
                  </a:ext>
                </a:extLst>
              </p:cNvPr>
              <p:cNvSpPr txBox="1"/>
              <p:nvPr/>
            </p:nvSpPr>
            <p:spPr>
              <a:xfrm>
                <a:off x="10705556" y="1043346"/>
                <a:ext cx="387591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sz="2400" i="1" smtClean="0"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</m:ctrlPr>
                        </m:sSup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 Light" panose="020F0302020204030204" pitchFamily="34" charset="0"/>
                            </a:rPr>
                            <m:t>∆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 Light" panose="020F0302020204030204" pitchFamily="34" charset="0"/>
                            </a:rPr>
                            <m:t>𝑇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pt-BR" sz="2400" b="0" i="0" smtClean="0"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  <m:t>p</m:t>
                          </m:r>
                        </m:sup>
                      </m:sSup>
                    </m:oMath>
                  </m:oMathPara>
                </a14:m>
                <a:endParaRPr lang="pt-BR" sz="2400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>
          <p:sp>
            <p:nvSpPr>
              <p:cNvPr id="89" name="CaixaDeTexto 88">
                <a:extLst>
                  <a:ext uri="{FF2B5EF4-FFF2-40B4-BE49-F238E27FC236}">
                    <a16:creationId xmlns:a16="http://schemas.microsoft.com/office/drawing/2014/main" id="{F97D8DCD-9219-4484-AB13-A338C8A8F4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05556" y="1043346"/>
                <a:ext cx="387591" cy="369332"/>
              </a:xfrm>
              <a:prstGeom prst="rect">
                <a:avLst/>
              </a:prstGeom>
              <a:blipFill>
                <a:blip r:embed="rId5"/>
                <a:stretch>
                  <a:fillRect l="-26563" r="-56250" b="-655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0" name="Elipse 89">
            <a:extLst>
              <a:ext uri="{FF2B5EF4-FFF2-40B4-BE49-F238E27FC236}">
                <a16:creationId xmlns:a16="http://schemas.microsoft.com/office/drawing/2014/main" id="{4AF75B72-5A3A-4B7A-962A-C57D5E701D60}"/>
              </a:ext>
            </a:extLst>
          </p:cNvPr>
          <p:cNvSpPr/>
          <p:nvPr/>
        </p:nvSpPr>
        <p:spPr>
          <a:xfrm>
            <a:off x="9242492" y="2017641"/>
            <a:ext cx="150660" cy="1142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1" name="Elipse 90">
            <a:extLst>
              <a:ext uri="{FF2B5EF4-FFF2-40B4-BE49-F238E27FC236}">
                <a16:creationId xmlns:a16="http://schemas.microsoft.com/office/drawing/2014/main" id="{A659AE43-5AB4-4EE7-BDC5-89CAE1307A05}"/>
              </a:ext>
            </a:extLst>
          </p:cNvPr>
          <p:cNvSpPr/>
          <p:nvPr/>
        </p:nvSpPr>
        <p:spPr>
          <a:xfrm>
            <a:off x="9552797" y="1651028"/>
            <a:ext cx="150660" cy="1142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2" name="Elipse 91">
            <a:extLst>
              <a:ext uri="{FF2B5EF4-FFF2-40B4-BE49-F238E27FC236}">
                <a16:creationId xmlns:a16="http://schemas.microsoft.com/office/drawing/2014/main" id="{1BD5E691-1247-4693-88FA-EFA7CB34E464}"/>
              </a:ext>
            </a:extLst>
          </p:cNvPr>
          <p:cNvSpPr/>
          <p:nvPr/>
        </p:nvSpPr>
        <p:spPr>
          <a:xfrm>
            <a:off x="9822102" y="2045519"/>
            <a:ext cx="150660" cy="1142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3" name="Elipse 92">
            <a:extLst>
              <a:ext uri="{FF2B5EF4-FFF2-40B4-BE49-F238E27FC236}">
                <a16:creationId xmlns:a16="http://schemas.microsoft.com/office/drawing/2014/main" id="{F3BAAC51-1BAF-4AC4-A566-19EF2BC47350}"/>
              </a:ext>
            </a:extLst>
          </p:cNvPr>
          <p:cNvSpPr/>
          <p:nvPr/>
        </p:nvSpPr>
        <p:spPr>
          <a:xfrm>
            <a:off x="9844533" y="1330225"/>
            <a:ext cx="150660" cy="1142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4" name="Elipse 93">
            <a:extLst>
              <a:ext uri="{FF2B5EF4-FFF2-40B4-BE49-F238E27FC236}">
                <a16:creationId xmlns:a16="http://schemas.microsoft.com/office/drawing/2014/main" id="{7EEE24EB-E6AD-41DB-916D-F54ED05B6921}"/>
              </a:ext>
            </a:extLst>
          </p:cNvPr>
          <p:cNvSpPr/>
          <p:nvPr/>
        </p:nvSpPr>
        <p:spPr>
          <a:xfrm>
            <a:off x="10296152" y="1338865"/>
            <a:ext cx="150660" cy="1142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5" name="Elipse 94">
            <a:extLst>
              <a:ext uri="{FF2B5EF4-FFF2-40B4-BE49-F238E27FC236}">
                <a16:creationId xmlns:a16="http://schemas.microsoft.com/office/drawing/2014/main" id="{81032A4E-D065-401A-9668-5E4DAC3824D2}"/>
              </a:ext>
            </a:extLst>
          </p:cNvPr>
          <p:cNvSpPr/>
          <p:nvPr/>
        </p:nvSpPr>
        <p:spPr>
          <a:xfrm>
            <a:off x="10403283" y="2053986"/>
            <a:ext cx="150660" cy="1142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6" name="Elipse 95">
            <a:extLst>
              <a:ext uri="{FF2B5EF4-FFF2-40B4-BE49-F238E27FC236}">
                <a16:creationId xmlns:a16="http://schemas.microsoft.com/office/drawing/2014/main" id="{3B5DE7CC-BD3E-49D8-8889-40CAE6F288B2}"/>
              </a:ext>
            </a:extLst>
          </p:cNvPr>
          <p:cNvSpPr/>
          <p:nvPr/>
        </p:nvSpPr>
        <p:spPr>
          <a:xfrm>
            <a:off x="10596009" y="1581027"/>
            <a:ext cx="150660" cy="1142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7" name="Elipse 96">
            <a:extLst>
              <a:ext uri="{FF2B5EF4-FFF2-40B4-BE49-F238E27FC236}">
                <a16:creationId xmlns:a16="http://schemas.microsoft.com/office/drawing/2014/main" id="{00CDBBCA-3FD6-4055-BA21-0895B811471E}"/>
              </a:ext>
            </a:extLst>
          </p:cNvPr>
          <p:cNvSpPr/>
          <p:nvPr/>
        </p:nvSpPr>
        <p:spPr>
          <a:xfrm>
            <a:off x="10370751" y="987751"/>
            <a:ext cx="150660" cy="1142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8" name="Elipse 97">
            <a:extLst>
              <a:ext uri="{FF2B5EF4-FFF2-40B4-BE49-F238E27FC236}">
                <a16:creationId xmlns:a16="http://schemas.microsoft.com/office/drawing/2014/main" id="{2443A849-2BFE-451A-9FBD-E7EC501A00AD}"/>
              </a:ext>
            </a:extLst>
          </p:cNvPr>
          <p:cNvSpPr/>
          <p:nvPr/>
        </p:nvSpPr>
        <p:spPr>
          <a:xfrm>
            <a:off x="11017817" y="1995830"/>
            <a:ext cx="150660" cy="1142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9" name="Elipse 98">
            <a:extLst>
              <a:ext uri="{FF2B5EF4-FFF2-40B4-BE49-F238E27FC236}">
                <a16:creationId xmlns:a16="http://schemas.microsoft.com/office/drawing/2014/main" id="{A7D32CA5-8DFF-4C1A-A8AB-B92F6345A02F}"/>
              </a:ext>
            </a:extLst>
          </p:cNvPr>
          <p:cNvSpPr/>
          <p:nvPr/>
        </p:nvSpPr>
        <p:spPr>
          <a:xfrm>
            <a:off x="11285293" y="1295949"/>
            <a:ext cx="150660" cy="1142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0" name="Elipse 99">
            <a:extLst>
              <a:ext uri="{FF2B5EF4-FFF2-40B4-BE49-F238E27FC236}">
                <a16:creationId xmlns:a16="http://schemas.microsoft.com/office/drawing/2014/main" id="{06867D4E-FFAA-41A4-8A28-E237AF2977EC}"/>
              </a:ext>
            </a:extLst>
          </p:cNvPr>
          <p:cNvSpPr/>
          <p:nvPr/>
        </p:nvSpPr>
        <p:spPr>
          <a:xfrm>
            <a:off x="11132094" y="1676176"/>
            <a:ext cx="150660" cy="1142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1" name="Paralelogramo 100">
            <a:extLst>
              <a:ext uri="{FF2B5EF4-FFF2-40B4-BE49-F238E27FC236}">
                <a16:creationId xmlns:a16="http://schemas.microsoft.com/office/drawing/2014/main" id="{5BD71865-D68E-4559-902F-AFFC344880AA}"/>
              </a:ext>
            </a:extLst>
          </p:cNvPr>
          <p:cNvSpPr/>
          <p:nvPr/>
        </p:nvSpPr>
        <p:spPr>
          <a:xfrm>
            <a:off x="8352114" y="3021215"/>
            <a:ext cx="3630722" cy="1235814"/>
          </a:xfrm>
          <a:prstGeom prst="parallelogram">
            <a:avLst>
              <a:gd name="adj" fmla="val 108464"/>
            </a:avLst>
          </a:prstGeom>
          <a:solidFill>
            <a:schemeClr val="accent1">
              <a:lumMod val="60000"/>
              <a:lumOff val="40000"/>
              <a:alpha val="53000"/>
            </a:schemeClr>
          </a:solidFill>
          <a:ln>
            <a:solidFill>
              <a:schemeClr val="tx1">
                <a:alpha val="6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2" name="CaixaDeTexto 101">
                <a:extLst>
                  <a:ext uri="{FF2B5EF4-FFF2-40B4-BE49-F238E27FC236}">
                    <a16:creationId xmlns:a16="http://schemas.microsoft.com/office/drawing/2014/main" id="{D0C61A52-1CC0-4A74-8F30-1045C9E1C3D3}"/>
                  </a:ext>
                </a:extLst>
              </p:cNvPr>
              <p:cNvSpPr txBox="1"/>
              <p:nvPr/>
            </p:nvSpPr>
            <p:spPr>
              <a:xfrm>
                <a:off x="7788115" y="3982852"/>
                <a:ext cx="3656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pt-BR" sz="2400" dirty="0"/>
              </a:p>
            </p:txBody>
          </p:sp>
        </mc:Choice>
        <mc:Fallback>
          <p:sp>
            <p:nvSpPr>
              <p:cNvPr id="102" name="CaixaDeTexto 101">
                <a:extLst>
                  <a:ext uri="{FF2B5EF4-FFF2-40B4-BE49-F238E27FC236}">
                    <a16:creationId xmlns:a16="http://schemas.microsoft.com/office/drawing/2014/main" id="{D0C61A52-1CC0-4A74-8F30-1045C9E1C3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8115" y="3982852"/>
                <a:ext cx="365661" cy="461665"/>
              </a:xfrm>
              <a:prstGeom prst="rect">
                <a:avLst/>
              </a:prstGeom>
              <a:blipFill>
                <a:blip r:embed="rId6"/>
                <a:stretch>
                  <a:fillRect r="-10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3" name="Conector reto 102">
            <a:extLst>
              <a:ext uri="{FF2B5EF4-FFF2-40B4-BE49-F238E27FC236}">
                <a16:creationId xmlns:a16="http://schemas.microsoft.com/office/drawing/2014/main" id="{8E1EE6A3-B894-40DD-ACE7-3823E9583A64}"/>
              </a:ext>
            </a:extLst>
          </p:cNvPr>
          <p:cNvCxnSpPr>
            <a:cxnSpLocks/>
          </p:cNvCxnSpPr>
          <p:nvPr/>
        </p:nvCxnSpPr>
        <p:spPr>
          <a:xfrm flipV="1">
            <a:off x="8228686" y="4251805"/>
            <a:ext cx="241909" cy="236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Elipse 103">
            <a:extLst>
              <a:ext uri="{FF2B5EF4-FFF2-40B4-BE49-F238E27FC236}">
                <a16:creationId xmlns:a16="http://schemas.microsoft.com/office/drawing/2014/main" id="{9B36AF97-9CC5-4753-B376-0610D997F9F5}"/>
              </a:ext>
            </a:extLst>
          </p:cNvPr>
          <p:cNvSpPr/>
          <p:nvPr/>
        </p:nvSpPr>
        <p:spPr>
          <a:xfrm>
            <a:off x="9433803" y="3285015"/>
            <a:ext cx="216406" cy="2284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5" name="Elipse 104">
            <a:extLst>
              <a:ext uri="{FF2B5EF4-FFF2-40B4-BE49-F238E27FC236}">
                <a16:creationId xmlns:a16="http://schemas.microsoft.com/office/drawing/2014/main" id="{9ECC75C5-4987-41FB-A466-E7C80741F996}"/>
              </a:ext>
            </a:extLst>
          </p:cNvPr>
          <p:cNvSpPr/>
          <p:nvPr/>
        </p:nvSpPr>
        <p:spPr>
          <a:xfrm>
            <a:off x="9208148" y="3506438"/>
            <a:ext cx="216406" cy="2284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6" name="Elipse 105">
            <a:extLst>
              <a:ext uri="{FF2B5EF4-FFF2-40B4-BE49-F238E27FC236}">
                <a16:creationId xmlns:a16="http://schemas.microsoft.com/office/drawing/2014/main" id="{212715E1-83FD-4764-B844-631770414331}"/>
              </a:ext>
            </a:extLst>
          </p:cNvPr>
          <p:cNvSpPr/>
          <p:nvPr/>
        </p:nvSpPr>
        <p:spPr>
          <a:xfrm>
            <a:off x="8982493" y="3734908"/>
            <a:ext cx="216406" cy="2284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7" name="Elipse 106">
            <a:extLst>
              <a:ext uri="{FF2B5EF4-FFF2-40B4-BE49-F238E27FC236}">
                <a16:creationId xmlns:a16="http://schemas.microsoft.com/office/drawing/2014/main" id="{47F698D9-FB3C-4B0B-94AA-630ADFD07FAA}"/>
              </a:ext>
            </a:extLst>
          </p:cNvPr>
          <p:cNvSpPr/>
          <p:nvPr/>
        </p:nvSpPr>
        <p:spPr>
          <a:xfrm>
            <a:off x="8748211" y="3963378"/>
            <a:ext cx="216406" cy="2284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8" name="Elipse 107">
            <a:extLst>
              <a:ext uri="{FF2B5EF4-FFF2-40B4-BE49-F238E27FC236}">
                <a16:creationId xmlns:a16="http://schemas.microsoft.com/office/drawing/2014/main" id="{5B9551D8-0DC7-48C7-99E1-5134249876A8}"/>
              </a:ext>
            </a:extLst>
          </p:cNvPr>
          <p:cNvSpPr/>
          <p:nvPr/>
        </p:nvSpPr>
        <p:spPr>
          <a:xfrm>
            <a:off x="9664742" y="3056545"/>
            <a:ext cx="216406" cy="2284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9" name="Elipse 108">
            <a:extLst>
              <a:ext uri="{FF2B5EF4-FFF2-40B4-BE49-F238E27FC236}">
                <a16:creationId xmlns:a16="http://schemas.microsoft.com/office/drawing/2014/main" id="{C2CA6FEF-CE78-4965-917B-C2F932D141FF}"/>
              </a:ext>
            </a:extLst>
          </p:cNvPr>
          <p:cNvSpPr/>
          <p:nvPr/>
        </p:nvSpPr>
        <p:spPr>
          <a:xfrm>
            <a:off x="9941935" y="3295338"/>
            <a:ext cx="216406" cy="2284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0" name="Elipse 109">
            <a:extLst>
              <a:ext uri="{FF2B5EF4-FFF2-40B4-BE49-F238E27FC236}">
                <a16:creationId xmlns:a16="http://schemas.microsoft.com/office/drawing/2014/main" id="{526CC709-7E43-44B4-BC9D-BED8A44A1025}"/>
              </a:ext>
            </a:extLst>
          </p:cNvPr>
          <p:cNvSpPr/>
          <p:nvPr/>
        </p:nvSpPr>
        <p:spPr>
          <a:xfrm>
            <a:off x="9716280" y="3516761"/>
            <a:ext cx="216406" cy="2284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1" name="Elipse 110">
            <a:extLst>
              <a:ext uri="{FF2B5EF4-FFF2-40B4-BE49-F238E27FC236}">
                <a16:creationId xmlns:a16="http://schemas.microsoft.com/office/drawing/2014/main" id="{6CD60012-D903-4208-800F-FD9E99B3C866}"/>
              </a:ext>
            </a:extLst>
          </p:cNvPr>
          <p:cNvSpPr/>
          <p:nvPr/>
        </p:nvSpPr>
        <p:spPr>
          <a:xfrm>
            <a:off x="9490625" y="3745231"/>
            <a:ext cx="216406" cy="2284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2" name="Elipse 111">
            <a:extLst>
              <a:ext uri="{FF2B5EF4-FFF2-40B4-BE49-F238E27FC236}">
                <a16:creationId xmlns:a16="http://schemas.microsoft.com/office/drawing/2014/main" id="{6BFF41D3-998C-465E-AA99-2A1AB3B66DC3}"/>
              </a:ext>
            </a:extLst>
          </p:cNvPr>
          <p:cNvSpPr/>
          <p:nvPr/>
        </p:nvSpPr>
        <p:spPr>
          <a:xfrm>
            <a:off x="9256343" y="3973701"/>
            <a:ext cx="216406" cy="2284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3" name="Elipse 112">
            <a:extLst>
              <a:ext uri="{FF2B5EF4-FFF2-40B4-BE49-F238E27FC236}">
                <a16:creationId xmlns:a16="http://schemas.microsoft.com/office/drawing/2014/main" id="{C7CF06D9-E8C3-4713-AD5F-1812BB8E654E}"/>
              </a:ext>
            </a:extLst>
          </p:cNvPr>
          <p:cNvSpPr/>
          <p:nvPr/>
        </p:nvSpPr>
        <p:spPr>
          <a:xfrm>
            <a:off x="10172874" y="3066868"/>
            <a:ext cx="216406" cy="2284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4" name="Elipse 113">
            <a:extLst>
              <a:ext uri="{FF2B5EF4-FFF2-40B4-BE49-F238E27FC236}">
                <a16:creationId xmlns:a16="http://schemas.microsoft.com/office/drawing/2014/main" id="{A432BB17-F135-4A76-A48F-49B61E27D643}"/>
              </a:ext>
            </a:extLst>
          </p:cNvPr>
          <p:cNvSpPr/>
          <p:nvPr/>
        </p:nvSpPr>
        <p:spPr>
          <a:xfrm>
            <a:off x="10476100" y="3295338"/>
            <a:ext cx="216406" cy="2284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5" name="Elipse 114">
            <a:extLst>
              <a:ext uri="{FF2B5EF4-FFF2-40B4-BE49-F238E27FC236}">
                <a16:creationId xmlns:a16="http://schemas.microsoft.com/office/drawing/2014/main" id="{61986BA2-D2F6-4A17-A1B8-EDEAB66B27B5}"/>
              </a:ext>
            </a:extLst>
          </p:cNvPr>
          <p:cNvSpPr/>
          <p:nvPr/>
        </p:nvSpPr>
        <p:spPr>
          <a:xfrm>
            <a:off x="10250445" y="3516761"/>
            <a:ext cx="216406" cy="2284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6" name="Elipse 115">
            <a:extLst>
              <a:ext uri="{FF2B5EF4-FFF2-40B4-BE49-F238E27FC236}">
                <a16:creationId xmlns:a16="http://schemas.microsoft.com/office/drawing/2014/main" id="{F5EB8777-D96A-46B5-B52F-32428DE0D175}"/>
              </a:ext>
            </a:extLst>
          </p:cNvPr>
          <p:cNvSpPr/>
          <p:nvPr/>
        </p:nvSpPr>
        <p:spPr>
          <a:xfrm>
            <a:off x="10024790" y="3745231"/>
            <a:ext cx="216406" cy="2284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7" name="Elipse 116">
            <a:extLst>
              <a:ext uri="{FF2B5EF4-FFF2-40B4-BE49-F238E27FC236}">
                <a16:creationId xmlns:a16="http://schemas.microsoft.com/office/drawing/2014/main" id="{F1E02AFB-A8C1-48A7-AF63-E4C563B3767A}"/>
              </a:ext>
            </a:extLst>
          </p:cNvPr>
          <p:cNvSpPr/>
          <p:nvPr/>
        </p:nvSpPr>
        <p:spPr>
          <a:xfrm>
            <a:off x="9790508" y="3973701"/>
            <a:ext cx="216406" cy="2284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8" name="Elipse 117">
            <a:extLst>
              <a:ext uri="{FF2B5EF4-FFF2-40B4-BE49-F238E27FC236}">
                <a16:creationId xmlns:a16="http://schemas.microsoft.com/office/drawing/2014/main" id="{E8C63314-9E21-45CB-A023-AB7CC912A3D8}"/>
              </a:ext>
            </a:extLst>
          </p:cNvPr>
          <p:cNvSpPr/>
          <p:nvPr/>
        </p:nvSpPr>
        <p:spPr>
          <a:xfrm>
            <a:off x="10707039" y="3066868"/>
            <a:ext cx="216406" cy="2284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9" name="Elipse 118">
            <a:extLst>
              <a:ext uri="{FF2B5EF4-FFF2-40B4-BE49-F238E27FC236}">
                <a16:creationId xmlns:a16="http://schemas.microsoft.com/office/drawing/2014/main" id="{E2845091-2E8E-497D-957C-77F43545546F}"/>
              </a:ext>
            </a:extLst>
          </p:cNvPr>
          <p:cNvSpPr/>
          <p:nvPr/>
        </p:nvSpPr>
        <p:spPr>
          <a:xfrm>
            <a:off x="11010265" y="3295338"/>
            <a:ext cx="216406" cy="2284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0" name="Elipse 119">
            <a:extLst>
              <a:ext uri="{FF2B5EF4-FFF2-40B4-BE49-F238E27FC236}">
                <a16:creationId xmlns:a16="http://schemas.microsoft.com/office/drawing/2014/main" id="{1641D35B-B054-4994-82D3-48CBEAE97296}"/>
              </a:ext>
            </a:extLst>
          </p:cNvPr>
          <p:cNvSpPr/>
          <p:nvPr/>
        </p:nvSpPr>
        <p:spPr>
          <a:xfrm>
            <a:off x="10784610" y="3516761"/>
            <a:ext cx="216406" cy="2284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1" name="Elipse 120">
            <a:extLst>
              <a:ext uri="{FF2B5EF4-FFF2-40B4-BE49-F238E27FC236}">
                <a16:creationId xmlns:a16="http://schemas.microsoft.com/office/drawing/2014/main" id="{DCF0785F-5291-4363-97AB-A32FB6D47656}"/>
              </a:ext>
            </a:extLst>
          </p:cNvPr>
          <p:cNvSpPr/>
          <p:nvPr/>
        </p:nvSpPr>
        <p:spPr>
          <a:xfrm>
            <a:off x="10558955" y="3745231"/>
            <a:ext cx="216406" cy="2284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2" name="Elipse 121">
            <a:extLst>
              <a:ext uri="{FF2B5EF4-FFF2-40B4-BE49-F238E27FC236}">
                <a16:creationId xmlns:a16="http://schemas.microsoft.com/office/drawing/2014/main" id="{139187AF-AB14-493C-A55C-E4EFBAC8F8EF}"/>
              </a:ext>
            </a:extLst>
          </p:cNvPr>
          <p:cNvSpPr/>
          <p:nvPr/>
        </p:nvSpPr>
        <p:spPr>
          <a:xfrm>
            <a:off x="10324673" y="3973701"/>
            <a:ext cx="216406" cy="2284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3" name="Elipse 122">
            <a:extLst>
              <a:ext uri="{FF2B5EF4-FFF2-40B4-BE49-F238E27FC236}">
                <a16:creationId xmlns:a16="http://schemas.microsoft.com/office/drawing/2014/main" id="{03288FA0-7825-45CB-AE04-6C59031C4763}"/>
              </a:ext>
            </a:extLst>
          </p:cNvPr>
          <p:cNvSpPr/>
          <p:nvPr/>
        </p:nvSpPr>
        <p:spPr>
          <a:xfrm>
            <a:off x="11241204" y="3066868"/>
            <a:ext cx="216406" cy="2284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7" name="CaixaDeTexto 76">
            <a:extLst>
              <a:ext uri="{FF2B5EF4-FFF2-40B4-BE49-F238E27FC236}">
                <a16:creationId xmlns:a16="http://schemas.microsoft.com/office/drawing/2014/main" id="{91140F2F-9199-4E88-BA7F-2E26863672D0}"/>
              </a:ext>
            </a:extLst>
          </p:cNvPr>
          <p:cNvSpPr txBox="1"/>
          <p:nvPr/>
        </p:nvSpPr>
        <p:spPr>
          <a:xfrm>
            <a:off x="9416208" y="5891232"/>
            <a:ext cx="23189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chemeClr val="accent5">
                    <a:lumMod val="75000"/>
                  </a:schemeClr>
                </a:solidFill>
              </a:rPr>
              <a:t>Vetor de dados preditos</a:t>
            </a:r>
          </a:p>
        </p:txBody>
      </p:sp>
      <p:sp>
        <p:nvSpPr>
          <p:cNvPr id="79" name="CaixaDeTexto 78">
            <a:extLst>
              <a:ext uri="{FF2B5EF4-FFF2-40B4-BE49-F238E27FC236}">
                <a16:creationId xmlns:a16="http://schemas.microsoft.com/office/drawing/2014/main" id="{70E5326C-EEBA-4136-92A6-923230366C41}"/>
              </a:ext>
            </a:extLst>
          </p:cNvPr>
          <p:cNvSpPr txBox="1"/>
          <p:nvPr/>
        </p:nvSpPr>
        <p:spPr>
          <a:xfrm>
            <a:off x="4203268" y="1292184"/>
            <a:ext cx="394074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Queremos estimar uma distribuição de </a:t>
            </a:r>
            <a:r>
              <a:rPr lang="pt-BR" sz="2400" b="1" dirty="0"/>
              <a:t>momentos magnético positiva </a:t>
            </a:r>
            <a:r>
              <a:rPr lang="pt-BR" sz="2400" dirty="0"/>
              <a:t>e uma </a:t>
            </a:r>
            <a:r>
              <a:rPr lang="pt-BR" sz="2400" b="1" dirty="0"/>
              <a:t>direção de magnetização </a:t>
            </a:r>
            <a:r>
              <a:rPr lang="pt-BR" sz="2400" dirty="0"/>
              <a:t>que minimiza a norma Euclidiana entre os </a:t>
            </a:r>
            <a:r>
              <a:rPr lang="pt-BR" sz="2400" b="1" dirty="0"/>
              <a:t>dados observados </a:t>
            </a:r>
            <a:r>
              <a:rPr lang="pt-BR" sz="2400" dirty="0"/>
              <a:t>e os </a:t>
            </a:r>
            <a:r>
              <a:rPr lang="pt-BR" sz="2400" b="1" dirty="0"/>
              <a:t>dados preditos </a:t>
            </a:r>
            <a:r>
              <a:rPr lang="pt-BR" sz="2400" dirty="0"/>
              <a:t>pela camada</a:t>
            </a: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9C0CAE62-58B5-4171-AE2E-85C89BE40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5CF5-DD80-4FB2-8D05-C9155122F025}" type="slidenum">
              <a:rPr lang="pt-BR" smtClean="0"/>
              <a:t>119</a:t>
            </a:fld>
            <a:endParaRPr lang="pt-BR"/>
          </a:p>
        </p:txBody>
      </p:sp>
      <p:cxnSp>
        <p:nvCxnSpPr>
          <p:cNvPr id="80" name="Conector de Seta Reta 79">
            <a:extLst>
              <a:ext uri="{FF2B5EF4-FFF2-40B4-BE49-F238E27FC236}">
                <a16:creationId xmlns:a16="http://schemas.microsoft.com/office/drawing/2014/main" id="{C897DB58-EAB7-4826-875D-B0519CAAC63F}"/>
              </a:ext>
            </a:extLst>
          </p:cNvPr>
          <p:cNvCxnSpPr>
            <a:cxnSpLocks/>
          </p:cNvCxnSpPr>
          <p:nvPr/>
        </p:nvCxnSpPr>
        <p:spPr>
          <a:xfrm flipH="1" flipV="1">
            <a:off x="3853528" y="490355"/>
            <a:ext cx="328788" cy="51891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ector de Seta Reta 80">
            <a:extLst>
              <a:ext uri="{FF2B5EF4-FFF2-40B4-BE49-F238E27FC236}">
                <a16:creationId xmlns:a16="http://schemas.microsoft.com/office/drawing/2014/main" id="{AAB0F6FA-EC92-4E5A-9B39-D9E44D430EF4}"/>
              </a:ext>
            </a:extLst>
          </p:cNvPr>
          <p:cNvCxnSpPr>
            <a:cxnSpLocks/>
          </p:cNvCxnSpPr>
          <p:nvPr/>
        </p:nvCxnSpPr>
        <p:spPr>
          <a:xfrm flipH="1" flipV="1">
            <a:off x="11012878" y="571025"/>
            <a:ext cx="328788" cy="51891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84" name="CaixaDeTexto 83">
                <a:extLst>
                  <a:ext uri="{FF2B5EF4-FFF2-40B4-BE49-F238E27FC236}">
                    <a16:creationId xmlns:a16="http://schemas.microsoft.com/office/drawing/2014/main" id="{B107D5DA-42F9-4570-B39D-6A6EC1406E52}"/>
                  </a:ext>
                </a:extLst>
              </p:cNvPr>
              <p:cNvSpPr txBox="1"/>
              <p:nvPr/>
            </p:nvSpPr>
            <p:spPr>
              <a:xfrm>
                <a:off x="3974713" y="465896"/>
                <a:ext cx="623797" cy="3767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pt-BR" sz="1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1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𝑭</m:t>
                              </m:r>
                            </m:e>
                          </m:acc>
                        </m:e>
                        <m:sub>
                          <m:r>
                            <a:rPr lang="pt-BR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>
          <p:sp>
            <p:nvSpPr>
              <p:cNvPr id="84" name="CaixaDeTexto 83">
                <a:extLst>
                  <a:ext uri="{FF2B5EF4-FFF2-40B4-BE49-F238E27FC236}">
                    <a16:creationId xmlns:a16="http://schemas.microsoft.com/office/drawing/2014/main" id="{B107D5DA-42F9-4570-B39D-6A6EC1406E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4713" y="465896"/>
                <a:ext cx="623797" cy="376770"/>
              </a:xfrm>
              <a:prstGeom prst="rect">
                <a:avLst/>
              </a:prstGeom>
              <a:blipFill>
                <a:blip r:embed="rId7"/>
                <a:stretch>
                  <a:fillRect t="-1613" r="-12745" b="-161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4" name="CaixaDeTexto 123">
                <a:extLst>
                  <a:ext uri="{FF2B5EF4-FFF2-40B4-BE49-F238E27FC236}">
                    <a16:creationId xmlns:a16="http://schemas.microsoft.com/office/drawing/2014/main" id="{D11703C9-2250-4316-A657-0CCFCF5C9FD4}"/>
                  </a:ext>
                </a:extLst>
              </p:cNvPr>
              <p:cNvSpPr txBox="1"/>
              <p:nvPr/>
            </p:nvSpPr>
            <p:spPr>
              <a:xfrm>
                <a:off x="11177272" y="573351"/>
                <a:ext cx="623797" cy="3767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pt-BR" sz="1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1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𝑭</m:t>
                              </m:r>
                            </m:e>
                          </m:acc>
                        </m:e>
                        <m:sub>
                          <m:r>
                            <a:rPr lang="pt-BR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>
          <p:sp>
            <p:nvSpPr>
              <p:cNvPr id="124" name="CaixaDeTexto 123">
                <a:extLst>
                  <a:ext uri="{FF2B5EF4-FFF2-40B4-BE49-F238E27FC236}">
                    <a16:creationId xmlns:a16="http://schemas.microsoft.com/office/drawing/2014/main" id="{D11703C9-2250-4316-A657-0CCFCF5C9F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77272" y="573351"/>
                <a:ext cx="623797" cy="376770"/>
              </a:xfrm>
              <a:prstGeom prst="rect">
                <a:avLst/>
              </a:prstGeom>
              <a:blipFill>
                <a:blip r:embed="rId8"/>
                <a:stretch>
                  <a:fillRect t="-1613" r="-11765" b="-161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5" name="CaixaDeTexto 124">
                <a:extLst>
                  <a:ext uri="{FF2B5EF4-FFF2-40B4-BE49-F238E27FC236}">
                    <a16:creationId xmlns:a16="http://schemas.microsoft.com/office/drawing/2014/main" id="{9AC97995-9DE3-42CB-A639-EBF512CD4F3A}"/>
                  </a:ext>
                </a:extLst>
              </p:cNvPr>
              <p:cNvSpPr txBox="1"/>
              <p:nvPr/>
            </p:nvSpPr>
            <p:spPr>
              <a:xfrm>
                <a:off x="4598510" y="5361952"/>
                <a:ext cx="2784775" cy="689228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accent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4400" b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 Light" panose="020F0302020204030204" pitchFamily="34" charset="0"/>
                        </a:rPr>
                        <m:t>∆</m:t>
                      </m:r>
                      <m:r>
                        <a:rPr lang="pt-BR" sz="4400" b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 Light" panose="020F0302020204030204" pitchFamily="34" charset="0"/>
                        </a:rPr>
                        <m:t>𝐓</m:t>
                      </m:r>
                      <m:r>
                        <a:rPr lang="pt-BR" sz="4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 Light" panose="020F0302020204030204" pitchFamily="34" charset="0"/>
                        </a:rPr>
                        <m:t>=</m:t>
                      </m:r>
                      <m:r>
                        <a:rPr lang="pt-BR" sz="44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 Light" panose="020F0302020204030204" pitchFamily="34" charset="0"/>
                        </a:rPr>
                        <m:t>𝐓</m:t>
                      </m:r>
                      <m:acc>
                        <m:accPr>
                          <m:chr m:val="̅"/>
                          <m:ctrlPr>
                            <a:rPr lang="pt-BR" sz="44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4400" b="1" i="0" smtClean="0">
                              <a:latin typeface="Cambria Math" panose="02040503050406030204" pitchFamily="18" charset="0"/>
                            </a:rPr>
                            <m:t>𝐩</m:t>
                          </m:r>
                        </m:e>
                      </m:acc>
                    </m:oMath>
                  </m:oMathPara>
                </a14:m>
                <a:endParaRPr lang="pt-BR" sz="4400" dirty="0"/>
              </a:p>
            </p:txBody>
          </p:sp>
        </mc:Choice>
        <mc:Fallback>
          <p:sp>
            <p:nvSpPr>
              <p:cNvPr id="125" name="CaixaDeTexto 124">
                <a:extLst>
                  <a:ext uri="{FF2B5EF4-FFF2-40B4-BE49-F238E27FC236}">
                    <a16:creationId xmlns:a16="http://schemas.microsoft.com/office/drawing/2014/main" id="{9AC97995-9DE3-42CB-A639-EBF512CD4F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8510" y="5361952"/>
                <a:ext cx="2784775" cy="68922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381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6" name="CaixaDeTexto 125">
            <a:extLst>
              <a:ext uri="{FF2B5EF4-FFF2-40B4-BE49-F238E27FC236}">
                <a16:creationId xmlns:a16="http://schemas.microsoft.com/office/drawing/2014/main" id="{B8CE3101-35A5-4635-998C-7524D547FF90}"/>
              </a:ext>
            </a:extLst>
          </p:cNvPr>
          <p:cNvSpPr txBox="1"/>
          <p:nvPr/>
        </p:nvSpPr>
        <p:spPr>
          <a:xfrm>
            <a:off x="4040149" y="6075897"/>
            <a:ext cx="39407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chemeClr val="accent5">
                    <a:lumMod val="75000"/>
                  </a:schemeClr>
                </a:solidFill>
              </a:rPr>
              <a:t>Dado transformado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9" name="CaixaDeTexto 128">
                <a:extLst>
                  <a:ext uri="{FF2B5EF4-FFF2-40B4-BE49-F238E27FC236}">
                    <a16:creationId xmlns:a16="http://schemas.microsoft.com/office/drawing/2014/main" id="{5001C3D3-96C1-42B8-A963-C511242C5DD5}"/>
                  </a:ext>
                </a:extLst>
              </p:cNvPr>
              <p:cNvSpPr txBox="1"/>
              <p:nvPr/>
            </p:nvSpPr>
            <p:spPr>
              <a:xfrm>
                <a:off x="10281077" y="5521900"/>
                <a:ext cx="72776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pt-BR" sz="2400" b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∆</m:t>
                    </m:r>
                    <m:r>
                      <a:rPr lang="pt-BR" sz="2400" b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𝐓</m:t>
                    </m:r>
                  </m:oMath>
                </a14:m>
                <a:r>
                  <a:rPr lang="pt-BR" sz="2400" dirty="0">
                    <a:latin typeface="Calibri Light" panose="020F0302020204030204" pitchFamily="34" charset="0"/>
                    <a:cs typeface="Calibri Light" panose="020F0302020204030204" pitchFamily="34" charset="0"/>
                  </a:rPr>
                  <a:t>(</a:t>
                </a:r>
                <a:r>
                  <a:rPr lang="pt-BR" sz="2400" b="1" dirty="0">
                    <a:latin typeface="Calibri Light" panose="020F0302020204030204" pitchFamily="34" charset="0"/>
                    <a:cs typeface="Calibri Light" panose="020F0302020204030204" pitchFamily="34" charset="0"/>
                  </a:rPr>
                  <a:t>p</a:t>
                </a:r>
                <a:r>
                  <a:rPr lang="pt-BR" sz="2400" dirty="0">
                    <a:latin typeface="Calibri Light" panose="020F0302020204030204" pitchFamily="34" charset="0"/>
                    <a:cs typeface="Calibri Light" panose="020F0302020204030204" pitchFamily="34" charset="0"/>
                  </a:rPr>
                  <a:t>)</a:t>
                </a:r>
              </a:p>
            </p:txBody>
          </p:sp>
        </mc:Choice>
        <mc:Fallback>
          <p:sp>
            <p:nvSpPr>
              <p:cNvPr id="129" name="CaixaDeTexto 128">
                <a:extLst>
                  <a:ext uri="{FF2B5EF4-FFF2-40B4-BE49-F238E27FC236}">
                    <a16:creationId xmlns:a16="http://schemas.microsoft.com/office/drawing/2014/main" id="{5001C3D3-96C1-42B8-A963-C511242C5D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81077" y="5521900"/>
                <a:ext cx="727763" cy="369332"/>
              </a:xfrm>
              <a:prstGeom prst="rect">
                <a:avLst/>
              </a:prstGeom>
              <a:blipFill>
                <a:blip r:embed="rId10"/>
                <a:stretch>
                  <a:fillRect l="-15126" t="-26667" r="-26050" b="-50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525128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D22C0784-6C86-47B4-82C6-C3170008E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5CF5-DD80-4FB2-8D05-C9155122F025}" type="slidenum">
              <a:rPr lang="pt-BR" smtClean="0"/>
              <a:t>12</a:t>
            </a:fld>
            <a:endParaRPr lang="pt-BR" dirty="0"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E652F9B0-2DF4-4A37-BC22-180D0D835E36}"/>
              </a:ext>
            </a:extLst>
          </p:cNvPr>
          <p:cNvSpPr/>
          <p:nvPr/>
        </p:nvSpPr>
        <p:spPr>
          <a:xfrm>
            <a:off x="1042989" y="2550318"/>
            <a:ext cx="4200525" cy="1757363"/>
          </a:xfrm>
          <a:prstGeom prst="roundRect">
            <a:avLst/>
          </a:prstGeom>
          <a:solidFill>
            <a:schemeClr val="accent3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Retângulo: Cantos Arredondados 24">
            <a:extLst>
              <a:ext uri="{FF2B5EF4-FFF2-40B4-BE49-F238E27FC236}">
                <a16:creationId xmlns:a16="http://schemas.microsoft.com/office/drawing/2014/main" id="{5A07CBA6-1F15-4AB7-8AC4-B1E57860CB7D}"/>
              </a:ext>
            </a:extLst>
          </p:cNvPr>
          <p:cNvSpPr/>
          <p:nvPr/>
        </p:nvSpPr>
        <p:spPr>
          <a:xfrm>
            <a:off x="6938964" y="2550317"/>
            <a:ext cx="4200525" cy="1757363"/>
          </a:xfrm>
          <a:prstGeom prst="roundRect">
            <a:avLst/>
          </a:prstGeom>
          <a:solidFill>
            <a:schemeClr val="accent3">
              <a:lumMod val="5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Seta: em Forma de U 10">
            <a:extLst>
              <a:ext uri="{FF2B5EF4-FFF2-40B4-BE49-F238E27FC236}">
                <a16:creationId xmlns:a16="http://schemas.microsoft.com/office/drawing/2014/main" id="{484647CD-145B-4320-BE45-30355EFF7C59}"/>
              </a:ext>
            </a:extLst>
          </p:cNvPr>
          <p:cNvSpPr/>
          <p:nvPr/>
        </p:nvSpPr>
        <p:spPr>
          <a:xfrm>
            <a:off x="3314701" y="1714499"/>
            <a:ext cx="6243637" cy="642938"/>
          </a:xfrm>
          <a:prstGeom prst="utur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9" name="Seta: em Forma de U 28">
            <a:extLst>
              <a:ext uri="{FF2B5EF4-FFF2-40B4-BE49-F238E27FC236}">
                <a16:creationId xmlns:a16="http://schemas.microsoft.com/office/drawing/2014/main" id="{158D8454-0A39-45F1-AF92-6619BBBAB176}"/>
              </a:ext>
            </a:extLst>
          </p:cNvPr>
          <p:cNvSpPr/>
          <p:nvPr/>
        </p:nvSpPr>
        <p:spPr>
          <a:xfrm rot="10800000">
            <a:off x="3314700" y="4582318"/>
            <a:ext cx="6243637" cy="642938"/>
          </a:xfrm>
          <a:prstGeom prst="utur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ítulo 1">
                <a:extLst>
                  <a:ext uri="{FF2B5EF4-FFF2-40B4-BE49-F238E27FC236}">
                    <a16:creationId xmlns:a16="http://schemas.microsoft.com/office/drawing/2014/main" id="{28735138-4ACA-4B5B-A5A8-96C87781AC7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832168" y="3018489"/>
                <a:ext cx="726169" cy="635638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sz="4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40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𝐝</m:t>
                          </m:r>
                        </m:e>
                        <m:sup>
                          <m:r>
                            <a:rPr lang="pt-BR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p>
                      </m:sSup>
                    </m:oMath>
                  </m:oMathPara>
                </a14:m>
                <a:endParaRPr lang="pt-BR" sz="4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0" name="Título 1">
                <a:extLst>
                  <a:ext uri="{FF2B5EF4-FFF2-40B4-BE49-F238E27FC236}">
                    <a16:creationId xmlns:a16="http://schemas.microsoft.com/office/drawing/2014/main" id="{28735138-4ACA-4B5B-A5A8-96C87781AC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2168" y="3018489"/>
                <a:ext cx="726169" cy="63563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ítulo 1">
            <a:extLst>
              <a:ext uri="{FF2B5EF4-FFF2-40B4-BE49-F238E27FC236}">
                <a16:creationId xmlns:a16="http://schemas.microsoft.com/office/drawing/2014/main" id="{D18DE7AE-879E-416D-836F-65B37AA84FA0}"/>
              </a:ext>
            </a:extLst>
          </p:cNvPr>
          <p:cNvSpPr txBox="1">
            <a:spLocks/>
          </p:cNvSpPr>
          <p:nvPr/>
        </p:nvSpPr>
        <p:spPr>
          <a:xfrm>
            <a:off x="2569580" y="989805"/>
            <a:ext cx="7798310" cy="64293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800" b="1" dirty="0"/>
              <a:t>Problema direto</a:t>
            </a:r>
            <a:r>
              <a:rPr lang="pt-BR" sz="1800" dirty="0"/>
              <a:t>: </a:t>
            </a:r>
            <a:r>
              <a:rPr lang="pt-BR" sz="1800" i="1" dirty="0">
                <a:solidFill>
                  <a:srgbClr val="0070C0"/>
                </a:solidFill>
              </a:rPr>
              <a:t>“Sintoniza” manualmente </a:t>
            </a:r>
            <a:r>
              <a:rPr lang="pt-BR" sz="1800" dirty="0"/>
              <a:t>o conjunto de parâmetros e compara com os dados observados.</a:t>
            </a: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8B704028-E6D5-4AAE-97F1-B8AAA97E3665}"/>
              </a:ext>
            </a:extLst>
          </p:cNvPr>
          <p:cNvSpPr txBox="1">
            <a:spLocks/>
          </p:cNvSpPr>
          <p:nvPr/>
        </p:nvSpPr>
        <p:spPr>
          <a:xfrm>
            <a:off x="2537363" y="5314909"/>
            <a:ext cx="7798310" cy="64293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800" b="1" dirty="0"/>
              <a:t>Problema inverso:</a:t>
            </a:r>
            <a:r>
              <a:rPr lang="pt-BR" sz="1800" dirty="0"/>
              <a:t> </a:t>
            </a:r>
            <a:r>
              <a:rPr lang="pt-BR" sz="1800" i="1" dirty="0">
                <a:solidFill>
                  <a:srgbClr val="0070C0"/>
                </a:solidFill>
              </a:rPr>
              <a:t>estima automaticamente </a:t>
            </a:r>
            <a:r>
              <a:rPr lang="pt-BR" sz="1800" dirty="0"/>
              <a:t>o conjunto de parâmetros a partir dos dados observados.</a:t>
            </a:r>
          </a:p>
        </p:txBody>
      </p:sp>
      <p:sp>
        <p:nvSpPr>
          <p:cNvPr id="13" name="Título 1">
            <a:extLst>
              <a:ext uri="{FF2B5EF4-FFF2-40B4-BE49-F238E27FC236}">
                <a16:creationId xmlns:a16="http://schemas.microsoft.com/office/drawing/2014/main" id="{A35C78BD-ADCF-4F39-AAF9-D250619D8F06}"/>
              </a:ext>
            </a:extLst>
          </p:cNvPr>
          <p:cNvSpPr txBox="1">
            <a:spLocks/>
          </p:cNvSpPr>
          <p:nvPr/>
        </p:nvSpPr>
        <p:spPr>
          <a:xfrm>
            <a:off x="0" y="4370570"/>
            <a:ext cx="2656624" cy="126580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800" b="1" dirty="0"/>
              <a:t>Dados preditos:</a:t>
            </a:r>
            <a:r>
              <a:rPr lang="pt-BR" sz="1800" dirty="0"/>
              <a:t> dados gerados pelo modelo, que é dada pela </a:t>
            </a:r>
            <a:r>
              <a:rPr lang="pt-BR" sz="1800" dirty="0">
                <a:solidFill>
                  <a:srgbClr val="0070C0"/>
                </a:solidFill>
              </a:rPr>
              <a:t>relação física e matemática</a:t>
            </a:r>
            <a:r>
              <a:rPr lang="pt-BR" sz="1800" dirty="0"/>
              <a:t> do problema a ser resolvido.</a:t>
            </a:r>
          </a:p>
        </p:txBody>
      </p:sp>
      <p:sp>
        <p:nvSpPr>
          <p:cNvPr id="14" name="Título 1">
            <a:extLst>
              <a:ext uri="{FF2B5EF4-FFF2-40B4-BE49-F238E27FC236}">
                <a16:creationId xmlns:a16="http://schemas.microsoft.com/office/drawing/2014/main" id="{B69A145E-1954-43AC-809C-5075C8CCC85B}"/>
              </a:ext>
            </a:extLst>
          </p:cNvPr>
          <p:cNvSpPr txBox="1">
            <a:spLocks/>
          </p:cNvSpPr>
          <p:nvPr/>
        </p:nvSpPr>
        <p:spPr>
          <a:xfrm>
            <a:off x="9771263" y="1673942"/>
            <a:ext cx="2380823" cy="85833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800" b="1" dirty="0"/>
              <a:t>Dados observados:</a:t>
            </a:r>
            <a:r>
              <a:rPr lang="pt-BR" sz="1800" dirty="0"/>
              <a:t> dados </a:t>
            </a:r>
            <a:r>
              <a:rPr lang="pt-BR" sz="1800" dirty="0">
                <a:solidFill>
                  <a:srgbClr val="0070C0"/>
                </a:solidFill>
              </a:rPr>
              <a:t>medidos</a:t>
            </a:r>
            <a:r>
              <a:rPr lang="pt-BR" sz="1800" dirty="0"/>
              <a:t> na superfície da Terra.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2D9FEE8C-7B24-4E46-8C77-8773129F6AA2}"/>
                  </a:ext>
                </a:extLst>
              </p:cNvPr>
              <p:cNvSpPr txBox="1"/>
              <p:nvPr/>
            </p:nvSpPr>
            <p:spPr>
              <a:xfrm>
                <a:off x="1944812" y="3038574"/>
                <a:ext cx="2396875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pt-BR" sz="4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sz="4000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𝐝</m:t>
                        </m:r>
                      </m:e>
                      <m:sup>
                        <m:r>
                          <a:rPr lang="pt-BR" sz="4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p>
                    <m:r>
                      <a:rPr lang="pt-BR" sz="4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sz="4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pt-BR" sz="4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sz="40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𝐩</m:t>
                    </m:r>
                    <m:r>
                      <a:rPr lang="pt-BR" sz="4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sz="4000" dirty="0">
                    <a:solidFill>
                      <a:schemeClr val="bg1"/>
                    </a:solidFill>
                  </a:rPr>
                  <a:t> </a:t>
                </a:r>
                <a:endParaRPr lang="pt-BR" sz="4000" dirty="0"/>
              </a:p>
            </p:txBody>
          </p:sp>
        </mc:Choice>
        <mc:Fallback xmlns=""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2D9FEE8C-7B24-4E46-8C77-8773129F6A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4812" y="3038574"/>
                <a:ext cx="2396875" cy="61555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ítulo 1">
            <a:extLst>
              <a:ext uri="{FF2B5EF4-FFF2-40B4-BE49-F238E27FC236}">
                <a16:creationId xmlns:a16="http://schemas.microsoft.com/office/drawing/2014/main" id="{67CF4C6B-0668-4272-84E1-1103154A724D}"/>
              </a:ext>
            </a:extLst>
          </p:cNvPr>
          <p:cNvSpPr txBox="1">
            <a:spLocks/>
          </p:cNvSpPr>
          <p:nvPr/>
        </p:nvSpPr>
        <p:spPr>
          <a:xfrm>
            <a:off x="1756739" y="3698953"/>
            <a:ext cx="2773022" cy="53048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dirty="0">
                <a:solidFill>
                  <a:schemeClr val="bg1"/>
                </a:solidFill>
              </a:rPr>
              <a:t>Dados preditos</a:t>
            </a:r>
          </a:p>
        </p:txBody>
      </p:sp>
      <p:sp>
        <p:nvSpPr>
          <p:cNvPr id="17" name="Título 1">
            <a:extLst>
              <a:ext uri="{FF2B5EF4-FFF2-40B4-BE49-F238E27FC236}">
                <a16:creationId xmlns:a16="http://schemas.microsoft.com/office/drawing/2014/main" id="{E7C17109-E244-498A-ABE0-0F145E8D2CB6}"/>
              </a:ext>
            </a:extLst>
          </p:cNvPr>
          <p:cNvSpPr txBox="1">
            <a:spLocks/>
          </p:cNvSpPr>
          <p:nvPr/>
        </p:nvSpPr>
        <p:spPr>
          <a:xfrm>
            <a:off x="7556854" y="3663521"/>
            <a:ext cx="3276796" cy="53048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dirty="0">
                <a:solidFill>
                  <a:schemeClr val="bg1"/>
                </a:solidFill>
              </a:rPr>
              <a:t>Dados observados</a:t>
            </a:r>
          </a:p>
        </p:txBody>
      </p:sp>
      <p:sp>
        <p:nvSpPr>
          <p:cNvPr id="19" name="Título 1">
            <a:extLst>
              <a:ext uri="{FF2B5EF4-FFF2-40B4-BE49-F238E27FC236}">
                <a16:creationId xmlns:a16="http://schemas.microsoft.com/office/drawing/2014/main" id="{D067B3A0-215B-4020-9B00-3242E0073381}"/>
              </a:ext>
            </a:extLst>
          </p:cNvPr>
          <p:cNvSpPr txBox="1">
            <a:spLocks/>
          </p:cNvSpPr>
          <p:nvPr/>
        </p:nvSpPr>
        <p:spPr>
          <a:xfrm>
            <a:off x="152400" y="1661341"/>
            <a:ext cx="2656624" cy="93766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800" b="1" dirty="0"/>
              <a:t>Vetor de parâmetros:</a:t>
            </a:r>
            <a:r>
              <a:rPr lang="pt-BR" sz="1800" dirty="0"/>
              <a:t> conjunto de variáveis que descrevem o modelo. </a:t>
            </a:r>
          </a:p>
        </p:txBody>
      </p:sp>
    </p:spTree>
    <p:extLst>
      <p:ext uri="{BB962C8B-B14F-4D97-AF65-F5344CB8AC3E}">
        <p14:creationId xmlns:p14="http://schemas.microsoft.com/office/powerpoint/2010/main" val="2350380725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A1493577-CE83-4830-8B63-9DF6A3DF7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5CF5-DD80-4FB2-8D05-C9155122F025}" type="slidenum">
              <a:rPr lang="pt-BR" smtClean="0"/>
              <a:t>120</a:t>
            </a:fld>
            <a:endParaRPr lang="pt-BR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709386A0-0A09-4ADB-8C70-EFC9F43B8876}"/>
              </a:ext>
            </a:extLst>
          </p:cNvPr>
          <p:cNvSpPr txBox="1">
            <a:spLocks/>
          </p:cNvSpPr>
          <p:nvPr/>
        </p:nvSpPr>
        <p:spPr>
          <a:xfrm>
            <a:off x="190500" y="3018252"/>
            <a:ext cx="11811000" cy="821495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5400" b="1" dirty="0">
                <a:solidFill>
                  <a:schemeClr val="bg1"/>
                </a:solidFill>
              </a:rPr>
              <a:t>Redução ao polo utilizando a Camada equivalente</a:t>
            </a:r>
          </a:p>
        </p:txBody>
      </p:sp>
    </p:spTree>
    <p:extLst>
      <p:ext uri="{BB962C8B-B14F-4D97-AF65-F5344CB8AC3E}">
        <p14:creationId xmlns:p14="http://schemas.microsoft.com/office/powerpoint/2010/main" val="2148952668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EBABA66E-57DD-4FC5-95E2-A0AA3D221845}"/>
              </a:ext>
            </a:extLst>
          </p:cNvPr>
          <p:cNvSpPr txBox="1"/>
          <p:nvPr/>
        </p:nvSpPr>
        <p:spPr>
          <a:xfrm>
            <a:off x="290721" y="37526"/>
            <a:ext cx="3383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Simulação numérica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10E55467-083E-4893-A608-08C24414CC7D}"/>
              </a:ext>
            </a:extLst>
          </p:cNvPr>
          <p:cNvSpPr txBox="1"/>
          <p:nvPr/>
        </p:nvSpPr>
        <p:spPr>
          <a:xfrm>
            <a:off x="417788" y="1037852"/>
            <a:ext cx="357578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Prisma alongado no eixo x</a:t>
            </a:r>
          </a:p>
          <a:p>
            <a:endParaRPr lang="pt-BR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aixaDeTexto 16">
                <a:extLst>
                  <a:ext uri="{FF2B5EF4-FFF2-40B4-BE49-F238E27FC236}">
                    <a16:creationId xmlns:a16="http://schemas.microsoft.com/office/drawing/2014/main" id="{62FA2347-18E8-457A-83C7-4F20362F31B9}"/>
                  </a:ext>
                </a:extLst>
              </p:cNvPr>
              <p:cNvSpPr txBox="1"/>
              <p:nvPr/>
            </p:nvSpPr>
            <p:spPr>
              <a:xfrm>
                <a:off x="566429" y="1743581"/>
                <a:ext cx="223907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pt-BR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100 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17" name="CaixaDeTexto 16">
                <a:extLst>
                  <a:ext uri="{FF2B5EF4-FFF2-40B4-BE49-F238E27FC236}">
                    <a16:creationId xmlns:a16="http://schemas.microsoft.com/office/drawing/2014/main" id="{62FA2347-18E8-457A-83C7-4F20362F31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429" y="1743581"/>
                <a:ext cx="2239077" cy="4616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aixaDeTexto 20">
                <a:extLst>
                  <a:ext uri="{FF2B5EF4-FFF2-40B4-BE49-F238E27FC236}">
                    <a16:creationId xmlns:a16="http://schemas.microsoft.com/office/drawing/2014/main" id="{9F789840-4D9B-44CA-AE17-478392E90A40}"/>
                  </a:ext>
                </a:extLst>
              </p:cNvPr>
              <p:cNvSpPr txBox="1"/>
              <p:nvPr/>
            </p:nvSpPr>
            <p:spPr>
              <a:xfrm>
                <a:off x="201404" y="2238181"/>
                <a:ext cx="296913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40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𝑁𝑦</m:t>
                          </m:r>
                        </m:e>
                      </m:d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=(100, 50)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21" name="CaixaDeTexto 20">
                <a:extLst>
                  <a:ext uri="{FF2B5EF4-FFF2-40B4-BE49-F238E27FC236}">
                    <a16:creationId xmlns:a16="http://schemas.microsoft.com/office/drawing/2014/main" id="{9F789840-4D9B-44CA-AE17-478392E90A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404" y="2238181"/>
                <a:ext cx="2969130" cy="461665"/>
              </a:xfrm>
              <a:prstGeom prst="rect">
                <a:avLst/>
              </a:prstGeom>
              <a:blipFill>
                <a:blip r:embed="rId3"/>
                <a:stretch>
                  <a:fillRect r="-1643" b="-1710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aixaDeTexto 17">
                <a:extLst>
                  <a:ext uri="{FF2B5EF4-FFF2-40B4-BE49-F238E27FC236}">
                    <a16:creationId xmlns:a16="http://schemas.microsoft.com/office/drawing/2014/main" id="{2096BE6B-ABED-4A82-8CDD-FCA6EE7D8FE1}"/>
                  </a:ext>
                </a:extLst>
              </p:cNvPr>
              <p:cNvSpPr txBox="1"/>
              <p:nvPr/>
            </p:nvSpPr>
            <p:spPr>
              <a:xfrm>
                <a:off x="98474" y="2732781"/>
                <a:ext cx="317498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</m:e>
                      </m:d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=(20, 40)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18" name="CaixaDeTexto 17">
                <a:extLst>
                  <a:ext uri="{FF2B5EF4-FFF2-40B4-BE49-F238E27FC236}">
                    <a16:creationId xmlns:a16="http://schemas.microsoft.com/office/drawing/2014/main" id="{2096BE6B-ABED-4A82-8CDD-FCA6EE7D8F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474" y="2732781"/>
                <a:ext cx="3174989" cy="461665"/>
              </a:xfrm>
              <a:prstGeom prst="rect">
                <a:avLst/>
              </a:prstGeom>
              <a:blipFill>
                <a:blip r:embed="rId4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91CBF7DD-4097-43C2-B3F1-8AC9E3359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5CF5-DD80-4FB2-8D05-C9155122F025}" type="slidenum">
              <a:rPr lang="pt-BR" smtClean="0"/>
              <a:t>121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5873358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EBABA66E-57DD-4FC5-95E2-A0AA3D221845}"/>
              </a:ext>
            </a:extLst>
          </p:cNvPr>
          <p:cNvSpPr txBox="1"/>
          <p:nvPr/>
        </p:nvSpPr>
        <p:spPr>
          <a:xfrm>
            <a:off x="290721" y="37526"/>
            <a:ext cx="3383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Simulação numérica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10E55467-083E-4893-A608-08C24414CC7D}"/>
              </a:ext>
            </a:extLst>
          </p:cNvPr>
          <p:cNvSpPr txBox="1"/>
          <p:nvPr/>
        </p:nvSpPr>
        <p:spPr>
          <a:xfrm>
            <a:off x="417788" y="1037852"/>
            <a:ext cx="357578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Prisma alongado no eixo x</a:t>
            </a:r>
          </a:p>
          <a:p>
            <a:endParaRPr lang="pt-BR" sz="2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CaixaDeTexto 16">
                <a:extLst>
                  <a:ext uri="{FF2B5EF4-FFF2-40B4-BE49-F238E27FC236}">
                    <a16:creationId xmlns:a16="http://schemas.microsoft.com/office/drawing/2014/main" id="{62FA2347-18E8-457A-83C7-4F20362F31B9}"/>
                  </a:ext>
                </a:extLst>
              </p:cNvPr>
              <p:cNvSpPr txBox="1"/>
              <p:nvPr/>
            </p:nvSpPr>
            <p:spPr>
              <a:xfrm>
                <a:off x="566429" y="1743581"/>
                <a:ext cx="223907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pt-BR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100 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>
          <p:sp>
            <p:nvSpPr>
              <p:cNvPr id="17" name="CaixaDeTexto 16">
                <a:extLst>
                  <a:ext uri="{FF2B5EF4-FFF2-40B4-BE49-F238E27FC236}">
                    <a16:creationId xmlns:a16="http://schemas.microsoft.com/office/drawing/2014/main" id="{62FA2347-18E8-457A-83C7-4F20362F31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429" y="1743581"/>
                <a:ext cx="2239077" cy="4616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CaixaDeTexto 20">
                <a:extLst>
                  <a:ext uri="{FF2B5EF4-FFF2-40B4-BE49-F238E27FC236}">
                    <a16:creationId xmlns:a16="http://schemas.microsoft.com/office/drawing/2014/main" id="{9F789840-4D9B-44CA-AE17-478392E90A40}"/>
                  </a:ext>
                </a:extLst>
              </p:cNvPr>
              <p:cNvSpPr txBox="1"/>
              <p:nvPr/>
            </p:nvSpPr>
            <p:spPr>
              <a:xfrm>
                <a:off x="201404" y="2238181"/>
                <a:ext cx="296913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40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𝑁𝑦</m:t>
                          </m:r>
                        </m:e>
                      </m:d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=(100, 50)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>
          <p:sp>
            <p:nvSpPr>
              <p:cNvPr id="21" name="CaixaDeTexto 20">
                <a:extLst>
                  <a:ext uri="{FF2B5EF4-FFF2-40B4-BE49-F238E27FC236}">
                    <a16:creationId xmlns:a16="http://schemas.microsoft.com/office/drawing/2014/main" id="{9F789840-4D9B-44CA-AE17-478392E90A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404" y="2238181"/>
                <a:ext cx="2969130" cy="461665"/>
              </a:xfrm>
              <a:prstGeom prst="rect">
                <a:avLst/>
              </a:prstGeom>
              <a:blipFill>
                <a:blip r:embed="rId3"/>
                <a:stretch>
                  <a:fillRect r="-1643" b="-1710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CaixaDeTexto 17">
                <a:extLst>
                  <a:ext uri="{FF2B5EF4-FFF2-40B4-BE49-F238E27FC236}">
                    <a16:creationId xmlns:a16="http://schemas.microsoft.com/office/drawing/2014/main" id="{2096BE6B-ABED-4A82-8CDD-FCA6EE7D8FE1}"/>
                  </a:ext>
                </a:extLst>
              </p:cNvPr>
              <p:cNvSpPr txBox="1"/>
              <p:nvPr/>
            </p:nvSpPr>
            <p:spPr>
              <a:xfrm>
                <a:off x="98474" y="2732781"/>
                <a:ext cx="317498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</m:e>
                      </m:d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=(20, 40)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>
          <p:sp>
            <p:nvSpPr>
              <p:cNvPr id="18" name="CaixaDeTexto 17">
                <a:extLst>
                  <a:ext uri="{FF2B5EF4-FFF2-40B4-BE49-F238E27FC236}">
                    <a16:creationId xmlns:a16="http://schemas.microsoft.com/office/drawing/2014/main" id="{2096BE6B-ABED-4A82-8CDD-FCA6EE7D8F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474" y="2732781"/>
                <a:ext cx="3174989" cy="461665"/>
              </a:xfrm>
              <a:prstGeom prst="rect">
                <a:avLst/>
              </a:prstGeom>
              <a:blipFill>
                <a:blip r:embed="rId4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91CBF7DD-4097-43C2-B3F1-8AC9E3359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5CF5-DD80-4FB2-8D05-C9155122F025}" type="slidenum">
              <a:rPr lang="pt-BR" smtClean="0"/>
              <a:t>122</a:t>
            </a:fld>
            <a:endParaRPr lang="pt-B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CaixaDeTexto 18">
                <a:extLst>
                  <a:ext uri="{FF2B5EF4-FFF2-40B4-BE49-F238E27FC236}">
                    <a16:creationId xmlns:a16="http://schemas.microsoft.com/office/drawing/2014/main" id="{9BAD8AA1-9576-4EA8-A6D6-2D49CC14EA47}"/>
                  </a:ext>
                </a:extLst>
              </p:cNvPr>
              <p:cNvSpPr txBox="1"/>
              <p:nvPr/>
            </p:nvSpPr>
            <p:spPr>
              <a:xfrm>
                <a:off x="201404" y="3323421"/>
                <a:ext cx="345912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)=</m:t>
                    </m:r>
                    <m:r>
                      <a:rPr lang="pt-BR" sz="2400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−15</m:t>
                    </m:r>
                    <m:r>
                      <a:rPr lang="pt-BR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  <m:r>
                      <a:rPr lang="pt-B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,−15</m:t>
                    </m:r>
                    <m:r>
                      <a:rPr lang="pt-B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r>
                  <a:rPr lang="pt-BR" sz="2400" dirty="0"/>
                  <a:t>)</a:t>
                </a:r>
              </a:p>
            </p:txBody>
          </p:sp>
        </mc:Choice>
        <mc:Fallback>
          <p:sp>
            <p:nvSpPr>
              <p:cNvPr id="19" name="CaixaDeTexto 18">
                <a:extLst>
                  <a:ext uri="{FF2B5EF4-FFF2-40B4-BE49-F238E27FC236}">
                    <a16:creationId xmlns:a16="http://schemas.microsoft.com/office/drawing/2014/main" id="{9BAD8AA1-9576-4EA8-A6D6-2D49CC14EA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404" y="3323421"/>
                <a:ext cx="3459125" cy="461665"/>
              </a:xfrm>
              <a:prstGeom prst="rect">
                <a:avLst/>
              </a:prstGeom>
              <a:blipFill>
                <a:blip r:embed="rId5"/>
                <a:stretch>
                  <a:fillRect l="-1411" t="-10526" b="-2894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CaixaDeTexto 19">
            <a:extLst>
              <a:ext uri="{FF2B5EF4-FFF2-40B4-BE49-F238E27FC236}">
                <a16:creationId xmlns:a16="http://schemas.microsoft.com/office/drawing/2014/main" id="{15AA1DD7-0245-47D7-91D7-E1F5A14A5871}"/>
              </a:ext>
            </a:extLst>
          </p:cNvPr>
          <p:cNvSpPr txBox="1"/>
          <p:nvPr/>
        </p:nvSpPr>
        <p:spPr>
          <a:xfrm>
            <a:off x="687526" y="3813466"/>
            <a:ext cx="24868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Direção do campo</a:t>
            </a:r>
          </a:p>
          <a:p>
            <a:r>
              <a:rPr lang="pt-BR" sz="2400" b="1" dirty="0"/>
              <a:t>geomagnético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CaixaDeTexto 22">
                <a:extLst>
                  <a:ext uri="{FF2B5EF4-FFF2-40B4-BE49-F238E27FC236}">
                    <a16:creationId xmlns:a16="http://schemas.microsoft.com/office/drawing/2014/main" id="{1E93E007-E27C-4EB5-980A-3F888F4EAC05}"/>
                  </a:ext>
                </a:extLst>
              </p:cNvPr>
              <p:cNvSpPr txBox="1"/>
              <p:nvPr/>
            </p:nvSpPr>
            <p:spPr>
              <a:xfrm>
                <a:off x="98474" y="4935397"/>
                <a:ext cx="345912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pt-BR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sz="240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r>
                      <a:rPr lang="pt-BR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pt-BR" sz="240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pt-BR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)=</m:t>
                    </m:r>
                    <m:r>
                      <a:rPr lang="pt-BR" sz="2400" b="0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−40</m:t>
                    </m:r>
                    <m:r>
                      <a:rPr lang="pt-BR" sz="240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  <m:r>
                      <a:rPr lang="pt-BR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,−50</m:t>
                    </m:r>
                    <m:r>
                      <a:rPr lang="pt-BR" sz="24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r>
                  <a:rPr lang="pt-BR" sz="2400" dirty="0">
                    <a:solidFill>
                      <a:srgbClr val="0070C0"/>
                    </a:solidFill>
                  </a:rPr>
                  <a:t>)</a:t>
                </a:r>
              </a:p>
            </p:txBody>
          </p:sp>
        </mc:Choice>
        <mc:Fallback>
          <p:sp>
            <p:nvSpPr>
              <p:cNvPr id="23" name="CaixaDeTexto 22">
                <a:extLst>
                  <a:ext uri="{FF2B5EF4-FFF2-40B4-BE49-F238E27FC236}">
                    <a16:creationId xmlns:a16="http://schemas.microsoft.com/office/drawing/2014/main" id="{1E93E007-E27C-4EB5-980A-3F888F4EAC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474" y="4935397"/>
                <a:ext cx="3459125" cy="461665"/>
              </a:xfrm>
              <a:prstGeom prst="rect">
                <a:avLst/>
              </a:prstGeom>
              <a:blipFill>
                <a:blip r:embed="rId6"/>
                <a:stretch>
                  <a:fillRect l="-1408" t="-10667" b="-30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CaixaDeTexto 23">
            <a:extLst>
              <a:ext uri="{FF2B5EF4-FFF2-40B4-BE49-F238E27FC236}">
                <a16:creationId xmlns:a16="http://schemas.microsoft.com/office/drawing/2014/main" id="{5A2180C2-2582-4562-A759-38C87534A51D}"/>
              </a:ext>
            </a:extLst>
          </p:cNvPr>
          <p:cNvSpPr txBox="1"/>
          <p:nvPr/>
        </p:nvSpPr>
        <p:spPr>
          <a:xfrm>
            <a:off x="201404" y="5397062"/>
            <a:ext cx="29355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rgbClr val="0070C0"/>
                </a:solidFill>
              </a:rPr>
              <a:t>Direção de magnetização verdadeira </a:t>
            </a:r>
          </a:p>
        </p:txBody>
      </p:sp>
    </p:spTree>
    <p:extLst>
      <p:ext uri="{BB962C8B-B14F-4D97-AF65-F5344CB8AC3E}">
        <p14:creationId xmlns:p14="http://schemas.microsoft.com/office/powerpoint/2010/main" val="1962931978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EBABA66E-57DD-4FC5-95E2-A0AA3D221845}"/>
              </a:ext>
            </a:extLst>
          </p:cNvPr>
          <p:cNvSpPr txBox="1"/>
          <p:nvPr/>
        </p:nvSpPr>
        <p:spPr>
          <a:xfrm>
            <a:off x="290721" y="37526"/>
            <a:ext cx="3383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Simulação numérica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10E55467-083E-4893-A608-08C24414CC7D}"/>
              </a:ext>
            </a:extLst>
          </p:cNvPr>
          <p:cNvSpPr txBox="1"/>
          <p:nvPr/>
        </p:nvSpPr>
        <p:spPr>
          <a:xfrm>
            <a:off x="417788" y="1037852"/>
            <a:ext cx="357578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Prisma alongado no eixo x</a:t>
            </a:r>
          </a:p>
          <a:p>
            <a:endParaRPr lang="pt-BR" sz="2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CaixaDeTexto 16">
                <a:extLst>
                  <a:ext uri="{FF2B5EF4-FFF2-40B4-BE49-F238E27FC236}">
                    <a16:creationId xmlns:a16="http://schemas.microsoft.com/office/drawing/2014/main" id="{62FA2347-18E8-457A-83C7-4F20362F31B9}"/>
                  </a:ext>
                </a:extLst>
              </p:cNvPr>
              <p:cNvSpPr txBox="1"/>
              <p:nvPr/>
            </p:nvSpPr>
            <p:spPr>
              <a:xfrm>
                <a:off x="566429" y="1743581"/>
                <a:ext cx="223907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pt-BR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100 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>
          <p:sp>
            <p:nvSpPr>
              <p:cNvPr id="17" name="CaixaDeTexto 16">
                <a:extLst>
                  <a:ext uri="{FF2B5EF4-FFF2-40B4-BE49-F238E27FC236}">
                    <a16:creationId xmlns:a16="http://schemas.microsoft.com/office/drawing/2014/main" id="{62FA2347-18E8-457A-83C7-4F20362F31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429" y="1743581"/>
                <a:ext cx="2239077" cy="4616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CaixaDeTexto 20">
                <a:extLst>
                  <a:ext uri="{FF2B5EF4-FFF2-40B4-BE49-F238E27FC236}">
                    <a16:creationId xmlns:a16="http://schemas.microsoft.com/office/drawing/2014/main" id="{9F789840-4D9B-44CA-AE17-478392E90A40}"/>
                  </a:ext>
                </a:extLst>
              </p:cNvPr>
              <p:cNvSpPr txBox="1"/>
              <p:nvPr/>
            </p:nvSpPr>
            <p:spPr>
              <a:xfrm>
                <a:off x="201404" y="2238181"/>
                <a:ext cx="296913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40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𝑁𝑦</m:t>
                          </m:r>
                        </m:e>
                      </m:d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=(100, 50)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>
          <p:sp>
            <p:nvSpPr>
              <p:cNvPr id="21" name="CaixaDeTexto 20">
                <a:extLst>
                  <a:ext uri="{FF2B5EF4-FFF2-40B4-BE49-F238E27FC236}">
                    <a16:creationId xmlns:a16="http://schemas.microsoft.com/office/drawing/2014/main" id="{9F789840-4D9B-44CA-AE17-478392E90A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404" y="2238181"/>
                <a:ext cx="2969130" cy="461665"/>
              </a:xfrm>
              <a:prstGeom prst="rect">
                <a:avLst/>
              </a:prstGeom>
              <a:blipFill>
                <a:blip r:embed="rId3"/>
                <a:stretch>
                  <a:fillRect r="-1643" b="-1710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CaixaDeTexto 17">
                <a:extLst>
                  <a:ext uri="{FF2B5EF4-FFF2-40B4-BE49-F238E27FC236}">
                    <a16:creationId xmlns:a16="http://schemas.microsoft.com/office/drawing/2014/main" id="{2096BE6B-ABED-4A82-8CDD-FCA6EE7D8FE1}"/>
                  </a:ext>
                </a:extLst>
              </p:cNvPr>
              <p:cNvSpPr txBox="1"/>
              <p:nvPr/>
            </p:nvSpPr>
            <p:spPr>
              <a:xfrm>
                <a:off x="98474" y="2732781"/>
                <a:ext cx="317498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</m:e>
                      </m:d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=(20, 40)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>
          <p:sp>
            <p:nvSpPr>
              <p:cNvPr id="18" name="CaixaDeTexto 17">
                <a:extLst>
                  <a:ext uri="{FF2B5EF4-FFF2-40B4-BE49-F238E27FC236}">
                    <a16:creationId xmlns:a16="http://schemas.microsoft.com/office/drawing/2014/main" id="{2096BE6B-ABED-4A82-8CDD-FCA6EE7D8F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474" y="2732781"/>
                <a:ext cx="3174989" cy="461665"/>
              </a:xfrm>
              <a:prstGeom prst="rect">
                <a:avLst/>
              </a:prstGeom>
              <a:blipFill>
                <a:blip r:embed="rId4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91CBF7DD-4097-43C2-B3F1-8AC9E3359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5CF5-DD80-4FB2-8D05-C9155122F025}" type="slidenum">
              <a:rPr lang="pt-BR" smtClean="0"/>
              <a:t>123</a:t>
            </a:fld>
            <a:endParaRPr lang="pt-B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CaixaDeTexto 18">
                <a:extLst>
                  <a:ext uri="{FF2B5EF4-FFF2-40B4-BE49-F238E27FC236}">
                    <a16:creationId xmlns:a16="http://schemas.microsoft.com/office/drawing/2014/main" id="{9BAD8AA1-9576-4EA8-A6D6-2D49CC14EA47}"/>
                  </a:ext>
                </a:extLst>
              </p:cNvPr>
              <p:cNvSpPr txBox="1"/>
              <p:nvPr/>
            </p:nvSpPr>
            <p:spPr>
              <a:xfrm>
                <a:off x="201404" y="3323421"/>
                <a:ext cx="345912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)=</m:t>
                    </m:r>
                    <m:r>
                      <a:rPr lang="pt-BR" sz="2400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−15</m:t>
                    </m:r>
                    <m:r>
                      <a:rPr lang="pt-BR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  <m:r>
                      <a:rPr lang="pt-B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,−15</m:t>
                    </m:r>
                    <m:r>
                      <a:rPr lang="pt-B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r>
                  <a:rPr lang="pt-BR" sz="2400" dirty="0"/>
                  <a:t>)</a:t>
                </a:r>
              </a:p>
            </p:txBody>
          </p:sp>
        </mc:Choice>
        <mc:Fallback>
          <p:sp>
            <p:nvSpPr>
              <p:cNvPr id="19" name="CaixaDeTexto 18">
                <a:extLst>
                  <a:ext uri="{FF2B5EF4-FFF2-40B4-BE49-F238E27FC236}">
                    <a16:creationId xmlns:a16="http://schemas.microsoft.com/office/drawing/2014/main" id="{9BAD8AA1-9576-4EA8-A6D6-2D49CC14EA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404" y="3323421"/>
                <a:ext cx="3459125" cy="461665"/>
              </a:xfrm>
              <a:prstGeom prst="rect">
                <a:avLst/>
              </a:prstGeom>
              <a:blipFill>
                <a:blip r:embed="rId5"/>
                <a:stretch>
                  <a:fillRect l="-1411" t="-10526" b="-2894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CaixaDeTexto 19">
            <a:extLst>
              <a:ext uri="{FF2B5EF4-FFF2-40B4-BE49-F238E27FC236}">
                <a16:creationId xmlns:a16="http://schemas.microsoft.com/office/drawing/2014/main" id="{15AA1DD7-0245-47D7-91D7-E1F5A14A5871}"/>
              </a:ext>
            </a:extLst>
          </p:cNvPr>
          <p:cNvSpPr txBox="1"/>
          <p:nvPr/>
        </p:nvSpPr>
        <p:spPr>
          <a:xfrm>
            <a:off x="687526" y="3813466"/>
            <a:ext cx="24868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Direção do campo</a:t>
            </a:r>
          </a:p>
          <a:p>
            <a:r>
              <a:rPr lang="pt-BR" sz="2400" b="1" dirty="0"/>
              <a:t>geomagnético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6C26522D-C43D-4FEA-B72E-B1FDDF22D168}"/>
              </a:ext>
            </a:extLst>
          </p:cNvPr>
          <p:cNvSpPr txBox="1"/>
          <p:nvPr/>
        </p:nvSpPr>
        <p:spPr>
          <a:xfrm>
            <a:off x="3459686" y="4580096"/>
            <a:ext cx="2743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Os dados foram contaminados com ruído gaussiano de </a:t>
            </a:r>
            <a:r>
              <a:rPr lang="pt-BR" sz="2400" b="1" dirty="0"/>
              <a:t>média zero</a:t>
            </a:r>
            <a:r>
              <a:rPr lang="pt-BR" sz="2400" dirty="0"/>
              <a:t> e </a:t>
            </a:r>
            <a:r>
              <a:rPr lang="pt-BR" sz="2400" b="1" dirty="0"/>
              <a:t>25 </a:t>
            </a:r>
            <a:r>
              <a:rPr lang="pt-BR" sz="2400" b="1" dirty="0" err="1"/>
              <a:t>nT</a:t>
            </a:r>
            <a:r>
              <a:rPr lang="pt-BR" sz="2400" dirty="0"/>
              <a:t>!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CaixaDeTexto 22">
                <a:extLst>
                  <a:ext uri="{FF2B5EF4-FFF2-40B4-BE49-F238E27FC236}">
                    <a16:creationId xmlns:a16="http://schemas.microsoft.com/office/drawing/2014/main" id="{1E93E007-E27C-4EB5-980A-3F888F4EAC05}"/>
                  </a:ext>
                </a:extLst>
              </p:cNvPr>
              <p:cNvSpPr txBox="1"/>
              <p:nvPr/>
            </p:nvSpPr>
            <p:spPr>
              <a:xfrm>
                <a:off x="98474" y="4935397"/>
                <a:ext cx="345912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pt-BR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sz="240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r>
                      <a:rPr lang="pt-BR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pt-BR" sz="240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pt-BR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)=</m:t>
                    </m:r>
                    <m:r>
                      <a:rPr lang="pt-BR" sz="2400" b="0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−40</m:t>
                    </m:r>
                    <m:r>
                      <a:rPr lang="pt-BR" sz="240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  <m:r>
                      <a:rPr lang="pt-BR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,−50</m:t>
                    </m:r>
                    <m:r>
                      <a:rPr lang="pt-BR" sz="24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r>
                  <a:rPr lang="pt-BR" sz="2400" dirty="0">
                    <a:solidFill>
                      <a:srgbClr val="0070C0"/>
                    </a:solidFill>
                  </a:rPr>
                  <a:t>)</a:t>
                </a:r>
              </a:p>
            </p:txBody>
          </p:sp>
        </mc:Choice>
        <mc:Fallback>
          <p:sp>
            <p:nvSpPr>
              <p:cNvPr id="23" name="CaixaDeTexto 22">
                <a:extLst>
                  <a:ext uri="{FF2B5EF4-FFF2-40B4-BE49-F238E27FC236}">
                    <a16:creationId xmlns:a16="http://schemas.microsoft.com/office/drawing/2014/main" id="{1E93E007-E27C-4EB5-980A-3F888F4EAC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474" y="4935397"/>
                <a:ext cx="3459125" cy="461665"/>
              </a:xfrm>
              <a:prstGeom prst="rect">
                <a:avLst/>
              </a:prstGeom>
              <a:blipFill>
                <a:blip r:embed="rId6"/>
                <a:stretch>
                  <a:fillRect l="-1408" t="-10667" b="-30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CaixaDeTexto 23">
            <a:extLst>
              <a:ext uri="{FF2B5EF4-FFF2-40B4-BE49-F238E27FC236}">
                <a16:creationId xmlns:a16="http://schemas.microsoft.com/office/drawing/2014/main" id="{5A2180C2-2582-4562-A759-38C87534A51D}"/>
              </a:ext>
            </a:extLst>
          </p:cNvPr>
          <p:cNvSpPr txBox="1"/>
          <p:nvPr/>
        </p:nvSpPr>
        <p:spPr>
          <a:xfrm>
            <a:off x="201404" y="5397062"/>
            <a:ext cx="29355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rgbClr val="0070C0"/>
                </a:solidFill>
              </a:rPr>
              <a:t>Direção de magnetização verdadeira </a:t>
            </a:r>
          </a:p>
        </p:txBody>
      </p:sp>
      <p:pic>
        <p:nvPicPr>
          <p:cNvPr id="7" name="Imagem 6" descr="Tela de computador com fundo azul&#10;&#10;Descrição gerada automaticamente">
            <a:extLst>
              <a:ext uri="{FF2B5EF4-FFF2-40B4-BE49-F238E27FC236}">
                <a16:creationId xmlns:a16="http://schemas.microsoft.com/office/drawing/2014/main" id="{1D1B313B-0BA2-4A0E-9CED-3C4DF25FF24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187" y="0"/>
            <a:ext cx="6400813" cy="6400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054600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EBABA66E-57DD-4FC5-95E2-A0AA3D221845}"/>
              </a:ext>
            </a:extLst>
          </p:cNvPr>
          <p:cNvSpPr txBox="1"/>
          <p:nvPr/>
        </p:nvSpPr>
        <p:spPr>
          <a:xfrm>
            <a:off x="290721" y="37526"/>
            <a:ext cx="3383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Resultado da inversão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aixaDeTexto 18">
                <a:extLst>
                  <a:ext uri="{FF2B5EF4-FFF2-40B4-BE49-F238E27FC236}">
                    <a16:creationId xmlns:a16="http://schemas.microsoft.com/office/drawing/2014/main" id="{9BAD8AA1-9576-4EA8-A6D6-2D49CC14EA47}"/>
                  </a:ext>
                </a:extLst>
              </p:cNvPr>
              <p:cNvSpPr txBox="1"/>
              <p:nvPr/>
            </p:nvSpPr>
            <p:spPr>
              <a:xfrm>
                <a:off x="98474" y="956862"/>
                <a:ext cx="345912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)=</m:t>
                    </m:r>
                    <m:r>
                      <a:rPr lang="pt-BR" sz="2400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−15</m:t>
                    </m:r>
                    <m:r>
                      <a:rPr lang="pt-BR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  <m:r>
                      <a:rPr lang="pt-B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,−15</m:t>
                    </m:r>
                    <m:r>
                      <a:rPr lang="pt-B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r>
                  <a:rPr lang="pt-BR" sz="2400" dirty="0"/>
                  <a:t>)</a:t>
                </a:r>
              </a:p>
            </p:txBody>
          </p:sp>
        </mc:Choice>
        <mc:Fallback xmlns="">
          <p:sp>
            <p:nvSpPr>
              <p:cNvPr id="19" name="CaixaDeTexto 18">
                <a:extLst>
                  <a:ext uri="{FF2B5EF4-FFF2-40B4-BE49-F238E27FC236}">
                    <a16:creationId xmlns:a16="http://schemas.microsoft.com/office/drawing/2014/main" id="{9BAD8AA1-9576-4EA8-A6D6-2D49CC14EA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474" y="956862"/>
                <a:ext cx="3459125" cy="461665"/>
              </a:xfrm>
              <a:prstGeom prst="rect">
                <a:avLst/>
              </a:prstGeom>
              <a:blipFill>
                <a:blip r:embed="rId2"/>
                <a:stretch>
                  <a:fillRect l="-1408" t="-10526" b="-2894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CaixaDeTexto 19">
            <a:extLst>
              <a:ext uri="{FF2B5EF4-FFF2-40B4-BE49-F238E27FC236}">
                <a16:creationId xmlns:a16="http://schemas.microsoft.com/office/drawing/2014/main" id="{15AA1DD7-0245-47D7-91D7-E1F5A14A5871}"/>
              </a:ext>
            </a:extLst>
          </p:cNvPr>
          <p:cNvSpPr txBox="1"/>
          <p:nvPr/>
        </p:nvSpPr>
        <p:spPr>
          <a:xfrm>
            <a:off x="584596" y="1446907"/>
            <a:ext cx="24868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Direção do campo</a:t>
            </a:r>
          </a:p>
          <a:p>
            <a:r>
              <a:rPr lang="pt-BR" sz="2400" b="1" dirty="0"/>
              <a:t>geomagnético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aixaDeTexto 22">
                <a:extLst>
                  <a:ext uri="{FF2B5EF4-FFF2-40B4-BE49-F238E27FC236}">
                    <a16:creationId xmlns:a16="http://schemas.microsoft.com/office/drawing/2014/main" id="{1E93E007-E27C-4EB5-980A-3F888F4EAC05}"/>
                  </a:ext>
                </a:extLst>
              </p:cNvPr>
              <p:cNvSpPr txBox="1"/>
              <p:nvPr/>
            </p:nvSpPr>
            <p:spPr>
              <a:xfrm>
                <a:off x="187775" y="2754904"/>
                <a:ext cx="345912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pt-BR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sz="240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r>
                      <a:rPr lang="pt-BR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pt-BR" sz="240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pt-BR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)=</m:t>
                    </m:r>
                    <m:r>
                      <a:rPr lang="pt-BR" sz="2400" b="0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−40</m:t>
                    </m:r>
                    <m:r>
                      <a:rPr lang="pt-BR" sz="240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  <m:r>
                      <a:rPr lang="pt-BR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,−50</m:t>
                    </m:r>
                    <m:r>
                      <a:rPr lang="pt-BR" sz="24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r>
                  <a:rPr lang="pt-BR" sz="2400" dirty="0">
                    <a:solidFill>
                      <a:srgbClr val="0070C0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23" name="CaixaDeTexto 22">
                <a:extLst>
                  <a:ext uri="{FF2B5EF4-FFF2-40B4-BE49-F238E27FC236}">
                    <a16:creationId xmlns:a16="http://schemas.microsoft.com/office/drawing/2014/main" id="{1E93E007-E27C-4EB5-980A-3F888F4EAC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775" y="2754904"/>
                <a:ext cx="3459125" cy="461665"/>
              </a:xfrm>
              <a:prstGeom prst="rect">
                <a:avLst/>
              </a:prstGeom>
              <a:blipFill>
                <a:blip r:embed="rId3"/>
                <a:stretch>
                  <a:fillRect l="-1587" t="-10526" b="-2894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CaixaDeTexto 23">
            <a:extLst>
              <a:ext uri="{FF2B5EF4-FFF2-40B4-BE49-F238E27FC236}">
                <a16:creationId xmlns:a16="http://schemas.microsoft.com/office/drawing/2014/main" id="{5A2180C2-2582-4562-A759-38C87534A51D}"/>
              </a:ext>
            </a:extLst>
          </p:cNvPr>
          <p:cNvSpPr txBox="1"/>
          <p:nvPr/>
        </p:nvSpPr>
        <p:spPr>
          <a:xfrm>
            <a:off x="290705" y="3216569"/>
            <a:ext cx="29355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rgbClr val="0070C0"/>
                </a:solidFill>
              </a:rPr>
              <a:t>Direção de magnetização do corpo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EE5CC936-B30A-4B92-8716-31CBD54F2F48}"/>
                  </a:ext>
                </a:extLst>
              </p:cNvPr>
              <p:cNvSpPr txBox="1"/>
              <p:nvPr/>
            </p:nvSpPr>
            <p:spPr>
              <a:xfrm>
                <a:off x="187775" y="4738819"/>
                <a:ext cx="345912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pt-BR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sz="24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r>
                      <a:rPr lang="pt-BR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pt-BR" sz="24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pt-BR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)=</m:t>
                    </m:r>
                    <m:r>
                      <a:rPr lang="pt-BR" sz="24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−40</m:t>
                    </m:r>
                    <m:r>
                      <a:rPr lang="pt-BR" sz="24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  <m:r>
                      <a:rPr lang="pt-BR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,−50</m:t>
                    </m:r>
                    <m:r>
                      <a:rPr lang="pt-BR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r>
                  <a:rPr lang="pt-BR" sz="2400" dirty="0">
                    <a:solidFill>
                      <a:srgbClr val="FF0000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EE5CC936-B30A-4B92-8716-31CBD54F2F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775" y="4738819"/>
                <a:ext cx="3459125" cy="461665"/>
              </a:xfrm>
              <a:prstGeom prst="rect">
                <a:avLst/>
              </a:prstGeom>
              <a:blipFill>
                <a:blip r:embed="rId4"/>
                <a:stretch>
                  <a:fillRect l="-1587" t="-10526" b="-2894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CaixaDeTexto 15">
            <a:extLst>
              <a:ext uri="{FF2B5EF4-FFF2-40B4-BE49-F238E27FC236}">
                <a16:creationId xmlns:a16="http://schemas.microsoft.com/office/drawing/2014/main" id="{9AEFA70D-2C0C-467E-807C-D5CEBE012CD1}"/>
              </a:ext>
            </a:extLst>
          </p:cNvPr>
          <p:cNvSpPr txBox="1"/>
          <p:nvPr/>
        </p:nvSpPr>
        <p:spPr>
          <a:xfrm>
            <a:off x="290705" y="5200484"/>
            <a:ext cx="29355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rgbClr val="FF0000"/>
                </a:solidFill>
              </a:rPr>
              <a:t>Direção de magnetização dos dipolos</a:t>
            </a:r>
          </a:p>
        </p:txBody>
      </p:sp>
    </p:spTree>
    <p:extLst>
      <p:ext uri="{BB962C8B-B14F-4D97-AF65-F5344CB8AC3E}">
        <p14:creationId xmlns:p14="http://schemas.microsoft.com/office/powerpoint/2010/main" val="1924943148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EBABA66E-57DD-4FC5-95E2-A0AA3D221845}"/>
              </a:ext>
            </a:extLst>
          </p:cNvPr>
          <p:cNvSpPr txBox="1"/>
          <p:nvPr/>
        </p:nvSpPr>
        <p:spPr>
          <a:xfrm>
            <a:off x="290721" y="37526"/>
            <a:ext cx="3383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Resultado da inversão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CaixaDeTexto 18">
                <a:extLst>
                  <a:ext uri="{FF2B5EF4-FFF2-40B4-BE49-F238E27FC236}">
                    <a16:creationId xmlns:a16="http://schemas.microsoft.com/office/drawing/2014/main" id="{9BAD8AA1-9576-4EA8-A6D6-2D49CC14EA47}"/>
                  </a:ext>
                </a:extLst>
              </p:cNvPr>
              <p:cNvSpPr txBox="1"/>
              <p:nvPr/>
            </p:nvSpPr>
            <p:spPr>
              <a:xfrm>
                <a:off x="98474" y="956862"/>
                <a:ext cx="345912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)=</m:t>
                    </m:r>
                    <m:r>
                      <a:rPr lang="pt-BR" sz="2400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−15</m:t>
                    </m:r>
                    <m:r>
                      <a:rPr lang="pt-BR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  <m:r>
                      <a:rPr lang="pt-B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,−15</m:t>
                    </m:r>
                    <m:r>
                      <a:rPr lang="pt-B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r>
                  <a:rPr lang="pt-BR" sz="2400" dirty="0"/>
                  <a:t>)</a:t>
                </a:r>
              </a:p>
            </p:txBody>
          </p:sp>
        </mc:Choice>
        <mc:Fallback>
          <p:sp>
            <p:nvSpPr>
              <p:cNvPr id="19" name="CaixaDeTexto 18">
                <a:extLst>
                  <a:ext uri="{FF2B5EF4-FFF2-40B4-BE49-F238E27FC236}">
                    <a16:creationId xmlns:a16="http://schemas.microsoft.com/office/drawing/2014/main" id="{9BAD8AA1-9576-4EA8-A6D6-2D49CC14EA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474" y="956862"/>
                <a:ext cx="3459125" cy="461665"/>
              </a:xfrm>
              <a:prstGeom prst="rect">
                <a:avLst/>
              </a:prstGeom>
              <a:blipFill>
                <a:blip r:embed="rId2"/>
                <a:stretch>
                  <a:fillRect l="-1408" t="-10526" b="-2894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CaixaDeTexto 19">
            <a:extLst>
              <a:ext uri="{FF2B5EF4-FFF2-40B4-BE49-F238E27FC236}">
                <a16:creationId xmlns:a16="http://schemas.microsoft.com/office/drawing/2014/main" id="{15AA1DD7-0245-47D7-91D7-E1F5A14A5871}"/>
              </a:ext>
            </a:extLst>
          </p:cNvPr>
          <p:cNvSpPr txBox="1"/>
          <p:nvPr/>
        </p:nvSpPr>
        <p:spPr>
          <a:xfrm>
            <a:off x="584596" y="1446907"/>
            <a:ext cx="24868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Direção do campo</a:t>
            </a:r>
          </a:p>
          <a:p>
            <a:r>
              <a:rPr lang="pt-BR" sz="2400" b="1" dirty="0"/>
              <a:t>geomagnético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CaixaDeTexto 22">
                <a:extLst>
                  <a:ext uri="{FF2B5EF4-FFF2-40B4-BE49-F238E27FC236}">
                    <a16:creationId xmlns:a16="http://schemas.microsoft.com/office/drawing/2014/main" id="{1E93E007-E27C-4EB5-980A-3F888F4EAC05}"/>
                  </a:ext>
                </a:extLst>
              </p:cNvPr>
              <p:cNvSpPr txBox="1"/>
              <p:nvPr/>
            </p:nvSpPr>
            <p:spPr>
              <a:xfrm>
                <a:off x="187775" y="2754904"/>
                <a:ext cx="345912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pt-BR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sz="240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r>
                      <a:rPr lang="pt-BR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pt-BR" sz="240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pt-BR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)=</m:t>
                    </m:r>
                    <m:r>
                      <a:rPr lang="pt-BR" sz="2400" b="0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−40</m:t>
                    </m:r>
                    <m:r>
                      <a:rPr lang="pt-BR" sz="240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  <m:r>
                      <a:rPr lang="pt-BR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,−50</m:t>
                    </m:r>
                    <m:r>
                      <a:rPr lang="pt-BR" sz="24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r>
                  <a:rPr lang="pt-BR" sz="2400" dirty="0">
                    <a:solidFill>
                      <a:srgbClr val="0070C0"/>
                    </a:solidFill>
                  </a:rPr>
                  <a:t>)</a:t>
                </a:r>
              </a:p>
            </p:txBody>
          </p:sp>
        </mc:Choice>
        <mc:Fallback>
          <p:sp>
            <p:nvSpPr>
              <p:cNvPr id="23" name="CaixaDeTexto 22">
                <a:extLst>
                  <a:ext uri="{FF2B5EF4-FFF2-40B4-BE49-F238E27FC236}">
                    <a16:creationId xmlns:a16="http://schemas.microsoft.com/office/drawing/2014/main" id="{1E93E007-E27C-4EB5-980A-3F888F4EAC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775" y="2754904"/>
                <a:ext cx="3459125" cy="461665"/>
              </a:xfrm>
              <a:prstGeom prst="rect">
                <a:avLst/>
              </a:prstGeom>
              <a:blipFill>
                <a:blip r:embed="rId3"/>
                <a:stretch>
                  <a:fillRect l="-1587" t="-10526" b="-2894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CaixaDeTexto 23">
            <a:extLst>
              <a:ext uri="{FF2B5EF4-FFF2-40B4-BE49-F238E27FC236}">
                <a16:creationId xmlns:a16="http://schemas.microsoft.com/office/drawing/2014/main" id="{5A2180C2-2582-4562-A759-38C87534A51D}"/>
              </a:ext>
            </a:extLst>
          </p:cNvPr>
          <p:cNvSpPr txBox="1"/>
          <p:nvPr/>
        </p:nvSpPr>
        <p:spPr>
          <a:xfrm>
            <a:off x="290705" y="3216569"/>
            <a:ext cx="29355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rgbClr val="0070C0"/>
                </a:solidFill>
              </a:rPr>
              <a:t>Direção de magnetização do corpo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EE5CC936-B30A-4B92-8716-31CBD54F2F48}"/>
                  </a:ext>
                </a:extLst>
              </p:cNvPr>
              <p:cNvSpPr txBox="1"/>
              <p:nvPr/>
            </p:nvSpPr>
            <p:spPr>
              <a:xfrm>
                <a:off x="187775" y="4738819"/>
                <a:ext cx="345912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pt-BR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sz="24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r>
                      <a:rPr lang="pt-BR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pt-BR" sz="24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pt-BR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)=</m:t>
                    </m:r>
                    <m:r>
                      <a:rPr lang="pt-BR" sz="24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−40</m:t>
                    </m:r>
                    <m:r>
                      <a:rPr lang="pt-BR" sz="24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  <m:r>
                      <a:rPr lang="pt-BR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,−50</m:t>
                    </m:r>
                    <m:r>
                      <a:rPr lang="pt-BR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r>
                  <a:rPr lang="pt-BR" sz="2400" dirty="0">
                    <a:solidFill>
                      <a:srgbClr val="FF0000"/>
                    </a:solidFill>
                  </a:rPr>
                  <a:t>)</a:t>
                </a:r>
              </a:p>
            </p:txBody>
          </p:sp>
        </mc:Choice>
        <mc:Fallback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EE5CC936-B30A-4B92-8716-31CBD54F2F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775" y="4738819"/>
                <a:ext cx="3459125" cy="461665"/>
              </a:xfrm>
              <a:prstGeom prst="rect">
                <a:avLst/>
              </a:prstGeom>
              <a:blipFill>
                <a:blip r:embed="rId4"/>
                <a:stretch>
                  <a:fillRect l="-1587" t="-10526" b="-2894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CaixaDeTexto 15">
            <a:extLst>
              <a:ext uri="{FF2B5EF4-FFF2-40B4-BE49-F238E27FC236}">
                <a16:creationId xmlns:a16="http://schemas.microsoft.com/office/drawing/2014/main" id="{9AEFA70D-2C0C-467E-807C-D5CEBE012CD1}"/>
              </a:ext>
            </a:extLst>
          </p:cNvPr>
          <p:cNvSpPr txBox="1"/>
          <p:nvPr/>
        </p:nvSpPr>
        <p:spPr>
          <a:xfrm>
            <a:off x="290705" y="5200484"/>
            <a:ext cx="29355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rgbClr val="FF0000"/>
                </a:solidFill>
              </a:rPr>
              <a:t>Direção de magnetização dos dipolos</a:t>
            </a:r>
          </a:p>
        </p:txBody>
      </p:sp>
      <p:pic>
        <p:nvPicPr>
          <p:cNvPr id="3" name="Imagem 2" descr="Tela de jogo de vídeo game&#10;&#10;Descrição gerada automaticamente com confiança média">
            <a:extLst>
              <a:ext uri="{FF2B5EF4-FFF2-40B4-BE49-F238E27FC236}">
                <a16:creationId xmlns:a16="http://schemas.microsoft.com/office/drawing/2014/main" id="{194A4814-E5D5-4617-AD0A-D63C1389DD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1772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849048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EBABA66E-57DD-4FC5-95E2-A0AA3D221845}"/>
              </a:ext>
            </a:extLst>
          </p:cNvPr>
          <p:cNvSpPr txBox="1"/>
          <p:nvPr/>
        </p:nvSpPr>
        <p:spPr>
          <a:xfrm>
            <a:off x="290721" y="37526"/>
            <a:ext cx="3383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Resultado da inversão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aixaDeTexto 18">
                <a:extLst>
                  <a:ext uri="{FF2B5EF4-FFF2-40B4-BE49-F238E27FC236}">
                    <a16:creationId xmlns:a16="http://schemas.microsoft.com/office/drawing/2014/main" id="{9BAD8AA1-9576-4EA8-A6D6-2D49CC14EA47}"/>
                  </a:ext>
                </a:extLst>
              </p:cNvPr>
              <p:cNvSpPr txBox="1"/>
              <p:nvPr/>
            </p:nvSpPr>
            <p:spPr>
              <a:xfrm>
                <a:off x="98474" y="956862"/>
                <a:ext cx="345912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)=</m:t>
                    </m:r>
                    <m:r>
                      <a:rPr lang="pt-BR" sz="2400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−15</m:t>
                    </m:r>
                    <m:r>
                      <a:rPr lang="pt-BR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  <m:r>
                      <a:rPr lang="pt-B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,−15</m:t>
                    </m:r>
                    <m:r>
                      <a:rPr lang="pt-B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r>
                  <a:rPr lang="pt-BR" sz="2400" dirty="0"/>
                  <a:t>)</a:t>
                </a:r>
              </a:p>
            </p:txBody>
          </p:sp>
        </mc:Choice>
        <mc:Fallback xmlns="">
          <p:sp>
            <p:nvSpPr>
              <p:cNvPr id="19" name="CaixaDeTexto 18">
                <a:extLst>
                  <a:ext uri="{FF2B5EF4-FFF2-40B4-BE49-F238E27FC236}">
                    <a16:creationId xmlns:a16="http://schemas.microsoft.com/office/drawing/2014/main" id="{9BAD8AA1-9576-4EA8-A6D6-2D49CC14EA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474" y="956862"/>
                <a:ext cx="3459125" cy="461665"/>
              </a:xfrm>
              <a:prstGeom prst="rect">
                <a:avLst/>
              </a:prstGeom>
              <a:blipFill>
                <a:blip r:embed="rId2"/>
                <a:stretch>
                  <a:fillRect l="-1408" t="-10526" b="-2894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CaixaDeTexto 19">
            <a:extLst>
              <a:ext uri="{FF2B5EF4-FFF2-40B4-BE49-F238E27FC236}">
                <a16:creationId xmlns:a16="http://schemas.microsoft.com/office/drawing/2014/main" id="{15AA1DD7-0245-47D7-91D7-E1F5A14A5871}"/>
              </a:ext>
            </a:extLst>
          </p:cNvPr>
          <p:cNvSpPr txBox="1"/>
          <p:nvPr/>
        </p:nvSpPr>
        <p:spPr>
          <a:xfrm>
            <a:off x="584596" y="1446907"/>
            <a:ext cx="24868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Direção do campo</a:t>
            </a:r>
          </a:p>
          <a:p>
            <a:r>
              <a:rPr lang="pt-BR" sz="2400" b="1" dirty="0"/>
              <a:t>geomagnético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aixaDeTexto 22">
                <a:extLst>
                  <a:ext uri="{FF2B5EF4-FFF2-40B4-BE49-F238E27FC236}">
                    <a16:creationId xmlns:a16="http://schemas.microsoft.com/office/drawing/2014/main" id="{1E93E007-E27C-4EB5-980A-3F888F4EAC05}"/>
                  </a:ext>
                </a:extLst>
              </p:cNvPr>
              <p:cNvSpPr txBox="1"/>
              <p:nvPr/>
            </p:nvSpPr>
            <p:spPr>
              <a:xfrm>
                <a:off x="187775" y="2754904"/>
                <a:ext cx="345912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pt-BR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sz="240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r>
                      <a:rPr lang="pt-BR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pt-BR" sz="240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pt-BR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)=</m:t>
                    </m:r>
                    <m:r>
                      <a:rPr lang="pt-BR" sz="2400" b="0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−40</m:t>
                    </m:r>
                    <m:r>
                      <a:rPr lang="pt-BR" sz="240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  <m:r>
                      <a:rPr lang="pt-BR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,−50</m:t>
                    </m:r>
                    <m:r>
                      <a:rPr lang="pt-BR" sz="24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r>
                  <a:rPr lang="pt-BR" sz="2400" dirty="0">
                    <a:solidFill>
                      <a:srgbClr val="0070C0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23" name="CaixaDeTexto 22">
                <a:extLst>
                  <a:ext uri="{FF2B5EF4-FFF2-40B4-BE49-F238E27FC236}">
                    <a16:creationId xmlns:a16="http://schemas.microsoft.com/office/drawing/2014/main" id="{1E93E007-E27C-4EB5-980A-3F888F4EAC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775" y="2754904"/>
                <a:ext cx="3459125" cy="461665"/>
              </a:xfrm>
              <a:prstGeom prst="rect">
                <a:avLst/>
              </a:prstGeom>
              <a:blipFill>
                <a:blip r:embed="rId3"/>
                <a:stretch>
                  <a:fillRect l="-1587" t="-10526" b="-2894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CaixaDeTexto 23">
            <a:extLst>
              <a:ext uri="{FF2B5EF4-FFF2-40B4-BE49-F238E27FC236}">
                <a16:creationId xmlns:a16="http://schemas.microsoft.com/office/drawing/2014/main" id="{5A2180C2-2582-4562-A759-38C87534A51D}"/>
              </a:ext>
            </a:extLst>
          </p:cNvPr>
          <p:cNvSpPr txBox="1"/>
          <p:nvPr/>
        </p:nvSpPr>
        <p:spPr>
          <a:xfrm>
            <a:off x="290705" y="3216569"/>
            <a:ext cx="29355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rgbClr val="0070C0"/>
                </a:solidFill>
              </a:rPr>
              <a:t>Direção de magnetização do corpo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EE5CC936-B30A-4B92-8716-31CBD54F2F48}"/>
                  </a:ext>
                </a:extLst>
              </p:cNvPr>
              <p:cNvSpPr txBox="1"/>
              <p:nvPr/>
            </p:nvSpPr>
            <p:spPr>
              <a:xfrm>
                <a:off x="187775" y="4738819"/>
                <a:ext cx="345912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pt-BR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sz="24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r>
                      <a:rPr lang="pt-BR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pt-BR" sz="24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pt-BR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)=</m:t>
                    </m:r>
                    <m:r>
                      <a:rPr lang="pt-BR" sz="24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−40</m:t>
                    </m:r>
                    <m:r>
                      <a:rPr lang="pt-BR" sz="24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  <m:r>
                      <a:rPr lang="pt-BR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,−50</m:t>
                    </m:r>
                    <m:r>
                      <a:rPr lang="pt-BR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r>
                  <a:rPr lang="pt-BR" sz="2400" dirty="0">
                    <a:solidFill>
                      <a:srgbClr val="FF0000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EE5CC936-B30A-4B92-8716-31CBD54F2F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775" y="4738819"/>
                <a:ext cx="3459125" cy="461665"/>
              </a:xfrm>
              <a:prstGeom prst="rect">
                <a:avLst/>
              </a:prstGeom>
              <a:blipFill>
                <a:blip r:embed="rId4"/>
                <a:stretch>
                  <a:fillRect l="-1587" t="-10526" b="-2894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CaixaDeTexto 15">
            <a:extLst>
              <a:ext uri="{FF2B5EF4-FFF2-40B4-BE49-F238E27FC236}">
                <a16:creationId xmlns:a16="http://schemas.microsoft.com/office/drawing/2014/main" id="{9AEFA70D-2C0C-467E-807C-D5CEBE012CD1}"/>
              </a:ext>
            </a:extLst>
          </p:cNvPr>
          <p:cNvSpPr txBox="1"/>
          <p:nvPr/>
        </p:nvSpPr>
        <p:spPr>
          <a:xfrm>
            <a:off x="290705" y="5200484"/>
            <a:ext cx="29355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rgbClr val="FF0000"/>
                </a:solidFill>
              </a:rPr>
              <a:t>Direção de magnetização dos dipolos</a:t>
            </a:r>
          </a:p>
        </p:txBody>
      </p:sp>
      <p:pic>
        <p:nvPicPr>
          <p:cNvPr id="5" name="Imagem 4" descr="Tela de computador com luz azul&#10;&#10;Descrição gerada automaticamente">
            <a:extLst>
              <a:ext uri="{FF2B5EF4-FFF2-40B4-BE49-F238E27FC236}">
                <a16:creationId xmlns:a16="http://schemas.microsoft.com/office/drawing/2014/main" id="{A47B58B8-1FB5-4595-9EAD-12611A7554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187" y="228593"/>
            <a:ext cx="6400813" cy="6400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864188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EBABA66E-57DD-4FC5-95E2-A0AA3D221845}"/>
              </a:ext>
            </a:extLst>
          </p:cNvPr>
          <p:cNvSpPr txBox="1"/>
          <p:nvPr/>
        </p:nvSpPr>
        <p:spPr>
          <a:xfrm>
            <a:off x="290721" y="37526"/>
            <a:ext cx="3383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Resultado da inversão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aixaDeTexto 18">
                <a:extLst>
                  <a:ext uri="{FF2B5EF4-FFF2-40B4-BE49-F238E27FC236}">
                    <a16:creationId xmlns:a16="http://schemas.microsoft.com/office/drawing/2014/main" id="{9BAD8AA1-9576-4EA8-A6D6-2D49CC14EA47}"/>
                  </a:ext>
                </a:extLst>
              </p:cNvPr>
              <p:cNvSpPr txBox="1"/>
              <p:nvPr/>
            </p:nvSpPr>
            <p:spPr>
              <a:xfrm>
                <a:off x="98474" y="956862"/>
                <a:ext cx="345912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)=</m:t>
                    </m:r>
                    <m:r>
                      <a:rPr lang="pt-BR" sz="2400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−15</m:t>
                    </m:r>
                    <m:r>
                      <a:rPr lang="pt-BR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  <m:r>
                      <a:rPr lang="pt-B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,−15</m:t>
                    </m:r>
                    <m:r>
                      <a:rPr lang="pt-B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r>
                  <a:rPr lang="pt-BR" sz="2400" dirty="0"/>
                  <a:t>)</a:t>
                </a:r>
              </a:p>
            </p:txBody>
          </p:sp>
        </mc:Choice>
        <mc:Fallback xmlns="">
          <p:sp>
            <p:nvSpPr>
              <p:cNvPr id="19" name="CaixaDeTexto 18">
                <a:extLst>
                  <a:ext uri="{FF2B5EF4-FFF2-40B4-BE49-F238E27FC236}">
                    <a16:creationId xmlns:a16="http://schemas.microsoft.com/office/drawing/2014/main" id="{9BAD8AA1-9576-4EA8-A6D6-2D49CC14EA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474" y="956862"/>
                <a:ext cx="3459125" cy="461665"/>
              </a:xfrm>
              <a:prstGeom prst="rect">
                <a:avLst/>
              </a:prstGeom>
              <a:blipFill>
                <a:blip r:embed="rId2"/>
                <a:stretch>
                  <a:fillRect l="-1408" t="-10526" b="-2894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CaixaDeTexto 19">
            <a:extLst>
              <a:ext uri="{FF2B5EF4-FFF2-40B4-BE49-F238E27FC236}">
                <a16:creationId xmlns:a16="http://schemas.microsoft.com/office/drawing/2014/main" id="{15AA1DD7-0245-47D7-91D7-E1F5A14A5871}"/>
              </a:ext>
            </a:extLst>
          </p:cNvPr>
          <p:cNvSpPr txBox="1"/>
          <p:nvPr/>
        </p:nvSpPr>
        <p:spPr>
          <a:xfrm>
            <a:off x="584596" y="1446907"/>
            <a:ext cx="24868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Direção do campo</a:t>
            </a:r>
          </a:p>
          <a:p>
            <a:r>
              <a:rPr lang="pt-BR" sz="2400" b="1" dirty="0"/>
              <a:t>geomagnético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aixaDeTexto 22">
                <a:extLst>
                  <a:ext uri="{FF2B5EF4-FFF2-40B4-BE49-F238E27FC236}">
                    <a16:creationId xmlns:a16="http://schemas.microsoft.com/office/drawing/2014/main" id="{1E93E007-E27C-4EB5-980A-3F888F4EAC05}"/>
                  </a:ext>
                </a:extLst>
              </p:cNvPr>
              <p:cNvSpPr txBox="1"/>
              <p:nvPr/>
            </p:nvSpPr>
            <p:spPr>
              <a:xfrm>
                <a:off x="187775" y="2754904"/>
                <a:ext cx="345912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pt-BR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sz="240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r>
                      <a:rPr lang="pt-BR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pt-BR" sz="240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pt-BR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)=</m:t>
                    </m:r>
                    <m:r>
                      <a:rPr lang="pt-BR" sz="2400" b="0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−40</m:t>
                    </m:r>
                    <m:r>
                      <a:rPr lang="pt-BR" sz="240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  <m:r>
                      <a:rPr lang="pt-BR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,−50</m:t>
                    </m:r>
                    <m:r>
                      <a:rPr lang="pt-BR" sz="24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r>
                  <a:rPr lang="pt-BR" sz="2400" dirty="0">
                    <a:solidFill>
                      <a:srgbClr val="0070C0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23" name="CaixaDeTexto 22">
                <a:extLst>
                  <a:ext uri="{FF2B5EF4-FFF2-40B4-BE49-F238E27FC236}">
                    <a16:creationId xmlns:a16="http://schemas.microsoft.com/office/drawing/2014/main" id="{1E93E007-E27C-4EB5-980A-3F888F4EAC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775" y="2754904"/>
                <a:ext cx="3459125" cy="461665"/>
              </a:xfrm>
              <a:prstGeom prst="rect">
                <a:avLst/>
              </a:prstGeom>
              <a:blipFill>
                <a:blip r:embed="rId3"/>
                <a:stretch>
                  <a:fillRect l="-1587" t="-10526" b="-2894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CaixaDeTexto 23">
            <a:extLst>
              <a:ext uri="{FF2B5EF4-FFF2-40B4-BE49-F238E27FC236}">
                <a16:creationId xmlns:a16="http://schemas.microsoft.com/office/drawing/2014/main" id="{5A2180C2-2582-4562-A759-38C87534A51D}"/>
              </a:ext>
            </a:extLst>
          </p:cNvPr>
          <p:cNvSpPr txBox="1"/>
          <p:nvPr/>
        </p:nvSpPr>
        <p:spPr>
          <a:xfrm>
            <a:off x="290705" y="3216569"/>
            <a:ext cx="29355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rgbClr val="0070C0"/>
                </a:solidFill>
              </a:rPr>
              <a:t>Direção de magnetização do corpo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EE5CC936-B30A-4B92-8716-31CBD54F2F48}"/>
                  </a:ext>
                </a:extLst>
              </p:cNvPr>
              <p:cNvSpPr txBox="1"/>
              <p:nvPr/>
            </p:nvSpPr>
            <p:spPr>
              <a:xfrm>
                <a:off x="187775" y="4738819"/>
                <a:ext cx="345912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pt-BR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sz="24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r>
                      <a:rPr lang="pt-BR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pt-BR" sz="24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pt-BR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)=</m:t>
                    </m:r>
                    <m:r>
                      <a:rPr lang="pt-BR" sz="24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−15</m:t>
                    </m:r>
                    <m:r>
                      <a:rPr lang="pt-BR" sz="24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  <m:r>
                      <a:rPr lang="pt-BR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,−15</m:t>
                    </m:r>
                    <m:r>
                      <a:rPr lang="pt-BR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r>
                  <a:rPr lang="pt-BR" sz="2400" dirty="0">
                    <a:solidFill>
                      <a:srgbClr val="FF0000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EE5CC936-B30A-4B92-8716-31CBD54F2F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775" y="4738819"/>
                <a:ext cx="3459125" cy="461665"/>
              </a:xfrm>
              <a:prstGeom prst="rect">
                <a:avLst/>
              </a:prstGeom>
              <a:blipFill>
                <a:blip r:embed="rId4"/>
                <a:stretch>
                  <a:fillRect l="-1587" t="-10526" b="-2894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CaixaDeTexto 15">
            <a:extLst>
              <a:ext uri="{FF2B5EF4-FFF2-40B4-BE49-F238E27FC236}">
                <a16:creationId xmlns:a16="http://schemas.microsoft.com/office/drawing/2014/main" id="{9AEFA70D-2C0C-467E-807C-D5CEBE012CD1}"/>
              </a:ext>
            </a:extLst>
          </p:cNvPr>
          <p:cNvSpPr txBox="1"/>
          <p:nvPr/>
        </p:nvSpPr>
        <p:spPr>
          <a:xfrm>
            <a:off x="290705" y="5200484"/>
            <a:ext cx="29355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rgbClr val="FF0000"/>
                </a:solidFill>
              </a:rPr>
              <a:t>Direção de magnetização dos dipolos</a:t>
            </a:r>
          </a:p>
        </p:txBody>
      </p:sp>
      <p:pic>
        <p:nvPicPr>
          <p:cNvPr id="10" name="Imagem 9" descr="Tela de computador com fundo azul&#10;&#10;Descrição gerada automaticamente">
            <a:extLst>
              <a:ext uri="{FF2B5EF4-FFF2-40B4-BE49-F238E27FC236}">
                <a16:creationId xmlns:a16="http://schemas.microsoft.com/office/drawing/2014/main" id="{49F93222-316D-4020-BB46-24075A16A68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187" y="0"/>
            <a:ext cx="6400813" cy="6400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937999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EBABA66E-57DD-4FC5-95E2-A0AA3D221845}"/>
              </a:ext>
            </a:extLst>
          </p:cNvPr>
          <p:cNvSpPr txBox="1"/>
          <p:nvPr/>
        </p:nvSpPr>
        <p:spPr>
          <a:xfrm>
            <a:off x="290721" y="37526"/>
            <a:ext cx="3383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Resultado da inversão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CaixaDeTexto 18">
                <a:extLst>
                  <a:ext uri="{FF2B5EF4-FFF2-40B4-BE49-F238E27FC236}">
                    <a16:creationId xmlns:a16="http://schemas.microsoft.com/office/drawing/2014/main" id="{9BAD8AA1-9576-4EA8-A6D6-2D49CC14EA47}"/>
                  </a:ext>
                </a:extLst>
              </p:cNvPr>
              <p:cNvSpPr txBox="1"/>
              <p:nvPr/>
            </p:nvSpPr>
            <p:spPr>
              <a:xfrm>
                <a:off x="98474" y="956862"/>
                <a:ext cx="345912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)=</m:t>
                    </m:r>
                    <m:r>
                      <a:rPr lang="pt-BR" sz="2400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−15</m:t>
                    </m:r>
                    <m:r>
                      <a:rPr lang="pt-BR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  <m:r>
                      <a:rPr lang="pt-B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,−15</m:t>
                    </m:r>
                    <m:r>
                      <a:rPr lang="pt-B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r>
                  <a:rPr lang="pt-BR" sz="2400" dirty="0"/>
                  <a:t>)</a:t>
                </a:r>
              </a:p>
            </p:txBody>
          </p:sp>
        </mc:Choice>
        <mc:Fallback>
          <p:sp>
            <p:nvSpPr>
              <p:cNvPr id="19" name="CaixaDeTexto 18">
                <a:extLst>
                  <a:ext uri="{FF2B5EF4-FFF2-40B4-BE49-F238E27FC236}">
                    <a16:creationId xmlns:a16="http://schemas.microsoft.com/office/drawing/2014/main" id="{9BAD8AA1-9576-4EA8-A6D6-2D49CC14EA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474" y="956862"/>
                <a:ext cx="3459125" cy="461665"/>
              </a:xfrm>
              <a:prstGeom prst="rect">
                <a:avLst/>
              </a:prstGeom>
              <a:blipFill>
                <a:blip r:embed="rId2"/>
                <a:stretch>
                  <a:fillRect l="-1408" t="-10526" b="-2894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CaixaDeTexto 19">
            <a:extLst>
              <a:ext uri="{FF2B5EF4-FFF2-40B4-BE49-F238E27FC236}">
                <a16:creationId xmlns:a16="http://schemas.microsoft.com/office/drawing/2014/main" id="{15AA1DD7-0245-47D7-91D7-E1F5A14A5871}"/>
              </a:ext>
            </a:extLst>
          </p:cNvPr>
          <p:cNvSpPr txBox="1"/>
          <p:nvPr/>
        </p:nvSpPr>
        <p:spPr>
          <a:xfrm>
            <a:off x="584596" y="1446907"/>
            <a:ext cx="24868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Direção do campo</a:t>
            </a:r>
          </a:p>
          <a:p>
            <a:r>
              <a:rPr lang="pt-BR" sz="2400" b="1" dirty="0"/>
              <a:t>geomagnético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CaixaDeTexto 22">
                <a:extLst>
                  <a:ext uri="{FF2B5EF4-FFF2-40B4-BE49-F238E27FC236}">
                    <a16:creationId xmlns:a16="http://schemas.microsoft.com/office/drawing/2014/main" id="{1E93E007-E27C-4EB5-980A-3F888F4EAC05}"/>
                  </a:ext>
                </a:extLst>
              </p:cNvPr>
              <p:cNvSpPr txBox="1"/>
              <p:nvPr/>
            </p:nvSpPr>
            <p:spPr>
              <a:xfrm>
                <a:off x="187775" y="2754904"/>
                <a:ext cx="345912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pt-BR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sz="240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r>
                      <a:rPr lang="pt-BR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pt-BR" sz="240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pt-BR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)=</m:t>
                    </m:r>
                    <m:r>
                      <a:rPr lang="pt-BR" sz="2400" b="0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−40</m:t>
                    </m:r>
                    <m:r>
                      <a:rPr lang="pt-BR" sz="240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  <m:r>
                      <a:rPr lang="pt-BR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,−50</m:t>
                    </m:r>
                    <m:r>
                      <a:rPr lang="pt-BR" sz="24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r>
                  <a:rPr lang="pt-BR" sz="2400" dirty="0">
                    <a:solidFill>
                      <a:srgbClr val="0070C0"/>
                    </a:solidFill>
                  </a:rPr>
                  <a:t>)</a:t>
                </a:r>
              </a:p>
            </p:txBody>
          </p:sp>
        </mc:Choice>
        <mc:Fallback>
          <p:sp>
            <p:nvSpPr>
              <p:cNvPr id="23" name="CaixaDeTexto 22">
                <a:extLst>
                  <a:ext uri="{FF2B5EF4-FFF2-40B4-BE49-F238E27FC236}">
                    <a16:creationId xmlns:a16="http://schemas.microsoft.com/office/drawing/2014/main" id="{1E93E007-E27C-4EB5-980A-3F888F4EAC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775" y="2754904"/>
                <a:ext cx="3459125" cy="461665"/>
              </a:xfrm>
              <a:prstGeom prst="rect">
                <a:avLst/>
              </a:prstGeom>
              <a:blipFill>
                <a:blip r:embed="rId3"/>
                <a:stretch>
                  <a:fillRect l="-1587" t="-10526" b="-2894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CaixaDeTexto 23">
            <a:extLst>
              <a:ext uri="{FF2B5EF4-FFF2-40B4-BE49-F238E27FC236}">
                <a16:creationId xmlns:a16="http://schemas.microsoft.com/office/drawing/2014/main" id="{5A2180C2-2582-4562-A759-38C87534A51D}"/>
              </a:ext>
            </a:extLst>
          </p:cNvPr>
          <p:cNvSpPr txBox="1"/>
          <p:nvPr/>
        </p:nvSpPr>
        <p:spPr>
          <a:xfrm>
            <a:off x="290705" y="3216569"/>
            <a:ext cx="29355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rgbClr val="0070C0"/>
                </a:solidFill>
              </a:rPr>
              <a:t>Direção de magnetização do corpo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EE5CC936-B30A-4B92-8716-31CBD54F2F48}"/>
                  </a:ext>
                </a:extLst>
              </p:cNvPr>
              <p:cNvSpPr txBox="1"/>
              <p:nvPr/>
            </p:nvSpPr>
            <p:spPr>
              <a:xfrm>
                <a:off x="187775" y="4738819"/>
                <a:ext cx="345912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pt-BR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sz="24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r>
                      <a:rPr lang="pt-BR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pt-BR" sz="24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pt-BR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)=</m:t>
                    </m:r>
                    <m:r>
                      <a:rPr lang="pt-BR" sz="24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−15</m:t>
                    </m:r>
                    <m:r>
                      <a:rPr lang="pt-BR" sz="24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  <m:r>
                      <a:rPr lang="pt-BR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,−15</m:t>
                    </m:r>
                    <m:r>
                      <a:rPr lang="pt-BR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r>
                  <a:rPr lang="pt-BR" sz="2400" dirty="0">
                    <a:solidFill>
                      <a:srgbClr val="FF0000"/>
                    </a:solidFill>
                  </a:rPr>
                  <a:t>)</a:t>
                </a:r>
              </a:p>
            </p:txBody>
          </p:sp>
        </mc:Choice>
        <mc:Fallback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EE5CC936-B30A-4B92-8716-31CBD54F2F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775" y="4738819"/>
                <a:ext cx="3459125" cy="461665"/>
              </a:xfrm>
              <a:prstGeom prst="rect">
                <a:avLst/>
              </a:prstGeom>
              <a:blipFill>
                <a:blip r:embed="rId4"/>
                <a:stretch>
                  <a:fillRect l="-1587" t="-10526" b="-2894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CaixaDeTexto 15">
            <a:extLst>
              <a:ext uri="{FF2B5EF4-FFF2-40B4-BE49-F238E27FC236}">
                <a16:creationId xmlns:a16="http://schemas.microsoft.com/office/drawing/2014/main" id="{9AEFA70D-2C0C-467E-807C-D5CEBE012CD1}"/>
              </a:ext>
            </a:extLst>
          </p:cNvPr>
          <p:cNvSpPr txBox="1"/>
          <p:nvPr/>
        </p:nvSpPr>
        <p:spPr>
          <a:xfrm>
            <a:off x="290705" y="5200484"/>
            <a:ext cx="29355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rgbClr val="FF0000"/>
                </a:solidFill>
              </a:rPr>
              <a:t>Direção de magnetização dos dipolos</a:t>
            </a:r>
          </a:p>
        </p:txBody>
      </p:sp>
      <p:pic>
        <p:nvPicPr>
          <p:cNvPr id="5" name="Imagem 4" descr="Tela de jogo de vídeo game&#10;&#10;Descrição gerada automaticamente com confiança média">
            <a:extLst>
              <a:ext uri="{FF2B5EF4-FFF2-40B4-BE49-F238E27FC236}">
                <a16:creationId xmlns:a16="http://schemas.microsoft.com/office/drawing/2014/main" id="{E7651AB9-EDEC-4B76-BCCF-C26D0B150E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64901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482064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EBABA66E-57DD-4FC5-95E2-A0AA3D221845}"/>
              </a:ext>
            </a:extLst>
          </p:cNvPr>
          <p:cNvSpPr txBox="1"/>
          <p:nvPr/>
        </p:nvSpPr>
        <p:spPr>
          <a:xfrm>
            <a:off x="290721" y="37526"/>
            <a:ext cx="3383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Resultado da inversão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aixaDeTexto 18">
                <a:extLst>
                  <a:ext uri="{FF2B5EF4-FFF2-40B4-BE49-F238E27FC236}">
                    <a16:creationId xmlns:a16="http://schemas.microsoft.com/office/drawing/2014/main" id="{9BAD8AA1-9576-4EA8-A6D6-2D49CC14EA47}"/>
                  </a:ext>
                </a:extLst>
              </p:cNvPr>
              <p:cNvSpPr txBox="1"/>
              <p:nvPr/>
            </p:nvSpPr>
            <p:spPr>
              <a:xfrm>
                <a:off x="98474" y="956862"/>
                <a:ext cx="345912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)=</m:t>
                    </m:r>
                    <m:r>
                      <a:rPr lang="pt-BR" sz="2400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−15</m:t>
                    </m:r>
                    <m:r>
                      <a:rPr lang="pt-BR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  <m:r>
                      <a:rPr lang="pt-B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,−15</m:t>
                    </m:r>
                    <m:r>
                      <a:rPr lang="pt-B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r>
                  <a:rPr lang="pt-BR" sz="2400" dirty="0"/>
                  <a:t>)</a:t>
                </a:r>
              </a:p>
            </p:txBody>
          </p:sp>
        </mc:Choice>
        <mc:Fallback xmlns="">
          <p:sp>
            <p:nvSpPr>
              <p:cNvPr id="19" name="CaixaDeTexto 18">
                <a:extLst>
                  <a:ext uri="{FF2B5EF4-FFF2-40B4-BE49-F238E27FC236}">
                    <a16:creationId xmlns:a16="http://schemas.microsoft.com/office/drawing/2014/main" id="{9BAD8AA1-9576-4EA8-A6D6-2D49CC14EA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474" y="956862"/>
                <a:ext cx="3459125" cy="461665"/>
              </a:xfrm>
              <a:prstGeom prst="rect">
                <a:avLst/>
              </a:prstGeom>
              <a:blipFill>
                <a:blip r:embed="rId2"/>
                <a:stretch>
                  <a:fillRect l="-1408" t="-10526" b="-2894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CaixaDeTexto 19">
            <a:extLst>
              <a:ext uri="{FF2B5EF4-FFF2-40B4-BE49-F238E27FC236}">
                <a16:creationId xmlns:a16="http://schemas.microsoft.com/office/drawing/2014/main" id="{15AA1DD7-0245-47D7-91D7-E1F5A14A5871}"/>
              </a:ext>
            </a:extLst>
          </p:cNvPr>
          <p:cNvSpPr txBox="1"/>
          <p:nvPr/>
        </p:nvSpPr>
        <p:spPr>
          <a:xfrm>
            <a:off x="584596" y="1446907"/>
            <a:ext cx="24868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Direção do campo</a:t>
            </a:r>
          </a:p>
          <a:p>
            <a:r>
              <a:rPr lang="pt-BR" sz="2400" b="1" dirty="0"/>
              <a:t>geomagnético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aixaDeTexto 22">
                <a:extLst>
                  <a:ext uri="{FF2B5EF4-FFF2-40B4-BE49-F238E27FC236}">
                    <a16:creationId xmlns:a16="http://schemas.microsoft.com/office/drawing/2014/main" id="{1E93E007-E27C-4EB5-980A-3F888F4EAC05}"/>
                  </a:ext>
                </a:extLst>
              </p:cNvPr>
              <p:cNvSpPr txBox="1"/>
              <p:nvPr/>
            </p:nvSpPr>
            <p:spPr>
              <a:xfrm>
                <a:off x="187775" y="2754904"/>
                <a:ext cx="345912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pt-BR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sz="240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r>
                      <a:rPr lang="pt-BR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pt-BR" sz="240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pt-BR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)=</m:t>
                    </m:r>
                    <m:r>
                      <a:rPr lang="pt-BR" sz="2400" b="0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−40</m:t>
                    </m:r>
                    <m:r>
                      <a:rPr lang="pt-BR" sz="240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  <m:r>
                      <a:rPr lang="pt-BR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,−50</m:t>
                    </m:r>
                    <m:r>
                      <a:rPr lang="pt-BR" sz="24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r>
                  <a:rPr lang="pt-BR" sz="2400" dirty="0">
                    <a:solidFill>
                      <a:srgbClr val="0070C0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23" name="CaixaDeTexto 22">
                <a:extLst>
                  <a:ext uri="{FF2B5EF4-FFF2-40B4-BE49-F238E27FC236}">
                    <a16:creationId xmlns:a16="http://schemas.microsoft.com/office/drawing/2014/main" id="{1E93E007-E27C-4EB5-980A-3F888F4EAC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775" y="2754904"/>
                <a:ext cx="3459125" cy="461665"/>
              </a:xfrm>
              <a:prstGeom prst="rect">
                <a:avLst/>
              </a:prstGeom>
              <a:blipFill>
                <a:blip r:embed="rId3"/>
                <a:stretch>
                  <a:fillRect l="-1587" t="-10526" b="-2894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CaixaDeTexto 23">
            <a:extLst>
              <a:ext uri="{FF2B5EF4-FFF2-40B4-BE49-F238E27FC236}">
                <a16:creationId xmlns:a16="http://schemas.microsoft.com/office/drawing/2014/main" id="{5A2180C2-2582-4562-A759-38C87534A51D}"/>
              </a:ext>
            </a:extLst>
          </p:cNvPr>
          <p:cNvSpPr txBox="1"/>
          <p:nvPr/>
        </p:nvSpPr>
        <p:spPr>
          <a:xfrm>
            <a:off x="290705" y="3216569"/>
            <a:ext cx="29355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rgbClr val="0070C0"/>
                </a:solidFill>
              </a:rPr>
              <a:t>Direção de magnetização do corpo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EE5CC936-B30A-4B92-8716-31CBD54F2F48}"/>
                  </a:ext>
                </a:extLst>
              </p:cNvPr>
              <p:cNvSpPr txBox="1"/>
              <p:nvPr/>
            </p:nvSpPr>
            <p:spPr>
              <a:xfrm>
                <a:off x="187775" y="4738819"/>
                <a:ext cx="345912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pt-BR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sz="24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r>
                      <a:rPr lang="pt-BR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pt-BR" sz="24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pt-BR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)=</m:t>
                    </m:r>
                    <m:r>
                      <a:rPr lang="pt-BR" sz="24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−15</m:t>
                    </m:r>
                    <m:r>
                      <a:rPr lang="pt-BR" sz="24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  <m:r>
                      <a:rPr lang="pt-BR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,−15</m:t>
                    </m:r>
                    <m:r>
                      <a:rPr lang="pt-BR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r>
                  <a:rPr lang="pt-BR" sz="2400" dirty="0">
                    <a:solidFill>
                      <a:srgbClr val="FF0000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EE5CC936-B30A-4B92-8716-31CBD54F2F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775" y="4738819"/>
                <a:ext cx="3459125" cy="461665"/>
              </a:xfrm>
              <a:prstGeom prst="rect">
                <a:avLst/>
              </a:prstGeom>
              <a:blipFill>
                <a:blip r:embed="rId4"/>
                <a:stretch>
                  <a:fillRect l="-1587" t="-10526" b="-2894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CaixaDeTexto 15">
            <a:extLst>
              <a:ext uri="{FF2B5EF4-FFF2-40B4-BE49-F238E27FC236}">
                <a16:creationId xmlns:a16="http://schemas.microsoft.com/office/drawing/2014/main" id="{9AEFA70D-2C0C-467E-807C-D5CEBE012CD1}"/>
              </a:ext>
            </a:extLst>
          </p:cNvPr>
          <p:cNvSpPr txBox="1"/>
          <p:nvPr/>
        </p:nvSpPr>
        <p:spPr>
          <a:xfrm>
            <a:off x="290705" y="5200484"/>
            <a:ext cx="29355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rgbClr val="FF0000"/>
                </a:solidFill>
              </a:rPr>
              <a:t>Direção de magnetização dos dipolos</a:t>
            </a:r>
          </a:p>
        </p:txBody>
      </p:sp>
      <p:pic>
        <p:nvPicPr>
          <p:cNvPr id="3" name="Imagem 2" descr="Tela de computador com luz azul&#10;&#10;Descrição gerada automaticamente com confiança média">
            <a:extLst>
              <a:ext uri="{FF2B5EF4-FFF2-40B4-BE49-F238E27FC236}">
                <a16:creationId xmlns:a16="http://schemas.microsoft.com/office/drawing/2014/main" id="{93464B22-3A11-4160-A638-6BF4BEAA23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5341" y="228593"/>
            <a:ext cx="6400813" cy="6400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9460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D22C0784-6C86-47B4-82C6-C3170008E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5CF5-DD80-4FB2-8D05-C9155122F025}" type="slidenum">
              <a:rPr lang="pt-BR" smtClean="0"/>
              <a:t>13</a:t>
            </a:fld>
            <a:endParaRPr lang="pt-BR" dirty="0"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E652F9B0-2DF4-4A37-BC22-180D0D835E36}"/>
              </a:ext>
            </a:extLst>
          </p:cNvPr>
          <p:cNvSpPr/>
          <p:nvPr/>
        </p:nvSpPr>
        <p:spPr>
          <a:xfrm>
            <a:off x="1042989" y="2550318"/>
            <a:ext cx="4200525" cy="1757363"/>
          </a:xfrm>
          <a:prstGeom prst="roundRect">
            <a:avLst/>
          </a:prstGeom>
          <a:solidFill>
            <a:schemeClr val="accent3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Retângulo: Cantos Arredondados 24">
            <a:extLst>
              <a:ext uri="{FF2B5EF4-FFF2-40B4-BE49-F238E27FC236}">
                <a16:creationId xmlns:a16="http://schemas.microsoft.com/office/drawing/2014/main" id="{5A07CBA6-1F15-4AB7-8AC4-B1E57860CB7D}"/>
              </a:ext>
            </a:extLst>
          </p:cNvPr>
          <p:cNvSpPr/>
          <p:nvPr/>
        </p:nvSpPr>
        <p:spPr>
          <a:xfrm>
            <a:off x="6938964" y="2550317"/>
            <a:ext cx="4200525" cy="1757363"/>
          </a:xfrm>
          <a:prstGeom prst="roundRect">
            <a:avLst/>
          </a:prstGeom>
          <a:solidFill>
            <a:schemeClr val="accent3">
              <a:lumMod val="5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Seta: em Forma de U 10">
            <a:extLst>
              <a:ext uri="{FF2B5EF4-FFF2-40B4-BE49-F238E27FC236}">
                <a16:creationId xmlns:a16="http://schemas.microsoft.com/office/drawing/2014/main" id="{484647CD-145B-4320-BE45-30355EFF7C59}"/>
              </a:ext>
            </a:extLst>
          </p:cNvPr>
          <p:cNvSpPr/>
          <p:nvPr/>
        </p:nvSpPr>
        <p:spPr>
          <a:xfrm>
            <a:off x="3314701" y="1714499"/>
            <a:ext cx="6243637" cy="642938"/>
          </a:xfrm>
          <a:prstGeom prst="utur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9" name="Seta: em Forma de U 28">
            <a:extLst>
              <a:ext uri="{FF2B5EF4-FFF2-40B4-BE49-F238E27FC236}">
                <a16:creationId xmlns:a16="http://schemas.microsoft.com/office/drawing/2014/main" id="{158D8454-0A39-45F1-AF92-6619BBBAB176}"/>
              </a:ext>
            </a:extLst>
          </p:cNvPr>
          <p:cNvSpPr/>
          <p:nvPr/>
        </p:nvSpPr>
        <p:spPr>
          <a:xfrm rot="10800000">
            <a:off x="3314700" y="4582318"/>
            <a:ext cx="6243637" cy="642938"/>
          </a:xfrm>
          <a:prstGeom prst="utur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ítulo 1">
                <a:extLst>
                  <a:ext uri="{FF2B5EF4-FFF2-40B4-BE49-F238E27FC236}">
                    <a16:creationId xmlns:a16="http://schemas.microsoft.com/office/drawing/2014/main" id="{28735138-4ACA-4B5B-A5A8-96C87781AC7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832168" y="3018489"/>
                <a:ext cx="726169" cy="635638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sz="4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40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𝐝</m:t>
                          </m:r>
                        </m:e>
                        <m:sup>
                          <m:r>
                            <a:rPr lang="pt-BR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p>
                      </m:sSup>
                    </m:oMath>
                  </m:oMathPara>
                </a14:m>
                <a:endParaRPr lang="pt-BR" sz="4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0" name="Título 1">
                <a:extLst>
                  <a:ext uri="{FF2B5EF4-FFF2-40B4-BE49-F238E27FC236}">
                    <a16:creationId xmlns:a16="http://schemas.microsoft.com/office/drawing/2014/main" id="{28735138-4ACA-4B5B-A5A8-96C87781AC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2168" y="3018489"/>
                <a:ext cx="726169" cy="63563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ítulo 1">
            <a:extLst>
              <a:ext uri="{FF2B5EF4-FFF2-40B4-BE49-F238E27FC236}">
                <a16:creationId xmlns:a16="http://schemas.microsoft.com/office/drawing/2014/main" id="{D18DE7AE-879E-416D-836F-65B37AA84FA0}"/>
              </a:ext>
            </a:extLst>
          </p:cNvPr>
          <p:cNvSpPr txBox="1">
            <a:spLocks/>
          </p:cNvSpPr>
          <p:nvPr/>
        </p:nvSpPr>
        <p:spPr>
          <a:xfrm>
            <a:off x="2569580" y="989805"/>
            <a:ext cx="7798310" cy="64293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800" b="1" dirty="0"/>
              <a:t>Problema direto</a:t>
            </a:r>
            <a:r>
              <a:rPr lang="pt-BR" sz="1800" dirty="0"/>
              <a:t>: </a:t>
            </a:r>
            <a:r>
              <a:rPr lang="pt-BR" sz="1800" i="1" dirty="0">
                <a:solidFill>
                  <a:srgbClr val="0070C0"/>
                </a:solidFill>
              </a:rPr>
              <a:t>“Sintoniza” manualmente </a:t>
            </a:r>
            <a:r>
              <a:rPr lang="pt-BR" sz="1800" dirty="0"/>
              <a:t>o conjunto de parâmetros e compara com os dados observados.</a:t>
            </a: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8B704028-E6D5-4AAE-97F1-B8AAA97E3665}"/>
              </a:ext>
            </a:extLst>
          </p:cNvPr>
          <p:cNvSpPr txBox="1">
            <a:spLocks/>
          </p:cNvSpPr>
          <p:nvPr/>
        </p:nvSpPr>
        <p:spPr>
          <a:xfrm>
            <a:off x="2537363" y="5314909"/>
            <a:ext cx="7798310" cy="64293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800" b="1" dirty="0"/>
              <a:t>Problema inverso:</a:t>
            </a:r>
            <a:r>
              <a:rPr lang="pt-BR" sz="1800" dirty="0"/>
              <a:t> </a:t>
            </a:r>
            <a:r>
              <a:rPr lang="pt-BR" sz="1800" i="1" dirty="0">
                <a:solidFill>
                  <a:srgbClr val="0070C0"/>
                </a:solidFill>
              </a:rPr>
              <a:t>estima automaticamente </a:t>
            </a:r>
            <a:r>
              <a:rPr lang="pt-BR" sz="1800" dirty="0"/>
              <a:t>o conjunto de parâmetros a partir dos dados observados.</a:t>
            </a:r>
          </a:p>
        </p:txBody>
      </p:sp>
      <p:sp>
        <p:nvSpPr>
          <p:cNvPr id="13" name="Título 1">
            <a:extLst>
              <a:ext uri="{FF2B5EF4-FFF2-40B4-BE49-F238E27FC236}">
                <a16:creationId xmlns:a16="http://schemas.microsoft.com/office/drawing/2014/main" id="{A35C78BD-ADCF-4F39-AAF9-D250619D8F06}"/>
              </a:ext>
            </a:extLst>
          </p:cNvPr>
          <p:cNvSpPr txBox="1">
            <a:spLocks/>
          </p:cNvSpPr>
          <p:nvPr/>
        </p:nvSpPr>
        <p:spPr>
          <a:xfrm>
            <a:off x="0" y="4370570"/>
            <a:ext cx="2656624" cy="126580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800" b="1" dirty="0"/>
              <a:t>Dados preditos:</a:t>
            </a:r>
            <a:r>
              <a:rPr lang="pt-BR" sz="1800" dirty="0"/>
              <a:t> dados gerados pelo modelo, que é dada pela </a:t>
            </a:r>
            <a:r>
              <a:rPr lang="pt-BR" sz="1800" dirty="0">
                <a:solidFill>
                  <a:srgbClr val="0070C0"/>
                </a:solidFill>
              </a:rPr>
              <a:t>relação física e matemática</a:t>
            </a:r>
            <a:r>
              <a:rPr lang="pt-BR" sz="1800" dirty="0"/>
              <a:t> do problema a ser resolvido.</a:t>
            </a:r>
          </a:p>
        </p:txBody>
      </p:sp>
      <p:sp>
        <p:nvSpPr>
          <p:cNvPr id="14" name="Título 1">
            <a:extLst>
              <a:ext uri="{FF2B5EF4-FFF2-40B4-BE49-F238E27FC236}">
                <a16:creationId xmlns:a16="http://schemas.microsoft.com/office/drawing/2014/main" id="{B69A145E-1954-43AC-809C-5075C8CCC85B}"/>
              </a:ext>
            </a:extLst>
          </p:cNvPr>
          <p:cNvSpPr txBox="1">
            <a:spLocks/>
          </p:cNvSpPr>
          <p:nvPr/>
        </p:nvSpPr>
        <p:spPr>
          <a:xfrm>
            <a:off x="9771263" y="1673942"/>
            <a:ext cx="2380823" cy="85833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800" b="1" dirty="0"/>
              <a:t>Dados observados:</a:t>
            </a:r>
            <a:r>
              <a:rPr lang="pt-BR" sz="1800" dirty="0"/>
              <a:t> dados </a:t>
            </a:r>
            <a:r>
              <a:rPr lang="pt-BR" sz="1800" dirty="0">
                <a:solidFill>
                  <a:srgbClr val="0070C0"/>
                </a:solidFill>
              </a:rPr>
              <a:t>medidos</a:t>
            </a:r>
            <a:r>
              <a:rPr lang="pt-BR" sz="1800" dirty="0"/>
              <a:t> na superfície da Terra.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2D9FEE8C-7B24-4E46-8C77-8773129F6AA2}"/>
                  </a:ext>
                </a:extLst>
              </p:cNvPr>
              <p:cNvSpPr txBox="1"/>
              <p:nvPr/>
            </p:nvSpPr>
            <p:spPr>
              <a:xfrm>
                <a:off x="1944812" y="3038574"/>
                <a:ext cx="2396875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pt-BR" sz="4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sz="4000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𝐝</m:t>
                        </m:r>
                      </m:e>
                      <m:sup>
                        <m:r>
                          <a:rPr lang="pt-BR" sz="4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p>
                    <m:r>
                      <a:rPr lang="pt-BR" sz="4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sz="4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pt-BR" sz="4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sz="40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𝐩</m:t>
                    </m:r>
                    <m:r>
                      <a:rPr lang="pt-BR" sz="4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sz="4000" dirty="0">
                    <a:solidFill>
                      <a:schemeClr val="bg1"/>
                    </a:solidFill>
                  </a:rPr>
                  <a:t> </a:t>
                </a:r>
                <a:endParaRPr lang="pt-BR" sz="4000" dirty="0"/>
              </a:p>
            </p:txBody>
          </p:sp>
        </mc:Choice>
        <mc:Fallback xmlns=""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2D9FEE8C-7B24-4E46-8C77-8773129F6A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4812" y="3038574"/>
                <a:ext cx="2396875" cy="61555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ítulo 1">
            <a:extLst>
              <a:ext uri="{FF2B5EF4-FFF2-40B4-BE49-F238E27FC236}">
                <a16:creationId xmlns:a16="http://schemas.microsoft.com/office/drawing/2014/main" id="{67CF4C6B-0668-4272-84E1-1103154A724D}"/>
              </a:ext>
            </a:extLst>
          </p:cNvPr>
          <p:cNvSpPr txBox="1">
            <a:spLocks/>
          </p:cNvSpPr>
          <p:nvPr/>
        </p:nvSpPr>
        <p:spPr>
          <a:xfrm>
            <a:off x="1756739" y="3698953"/>
            <a:ext cx="2773022" cy="53048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dirty="0">
                <a:solidFill>
                  <a:schemeClr val="bg1"/>
                </a:solidFill>
              </a:rPr>
              <a:t>Dados preditos</a:t>
            </a:r>
          </a:p>
        </p:txBody>
      </p:sp>
      <p:sp>
        <p:nvSpPr>
          <p:cNvPr id="17" name="Título 1">
            <a:extLst>
              <a:ext uri="{FF2B5EF4-FFF2-40B4-BE49-F238E27FC236}">
                <a16:creationId xmlns:a16="http://schemas.microsoft.com/office/drawing/2014/main" id="{E7C17109-E244-498A-ABE0-0F145E8D2CB6}"/>
              </a:ext>
            </a:extLst>
          </p:cNvPr>
          <p:cNvSpPr txBox="1">
            <a:spLocks/>
          </p:cNvSpPr>
          <p:nvPr/>
        </p:nvSpPr>
        <p:spPr>
          <a:xfrm>
            <a:off x="7556854" y="3663521"/>
            <a:ext cx="3276796" cy="53048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dirty="0">
                <a:solidFill>
                  <a:schemeClr val="bg1"/>
                </a:solidFill>
              </a:rPr>
              <a:t>Dados observados</a:t>
            </a:r>
          </a:p>
        </p:txBody>
      </p:sp>
      <p:sp>
        <p:nvSpPr>
          <p:cNvPr id="19" name="Título 1">
            <a:extLst>
              <a:ext uri="{FF2B5EF4-FFF2-40B4-BE49-F238E27FC236}">
                <a16:creationId xmlns:a16="http://schemas.microsoft.com/office/drawing/2014/main" id="{D067B3A0-215B-4020-9B00-3242E0073381}"/>
              </a:ext>
            </a:extLst>
          </p:cNvPr>
          <p:cNvSpPr txBox="1">
            <a:spLocks/>
          </p:cNvSpPr>
          <p:nvPr/>
        </p:nvSpPr>
        <p:spPr>
          <a:xfrm>
            <a:off x="152400" y="1661341"/>
            <a:ext cx="2656624" cy="93766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800" b="1" dirty="0"/>
              <a:t>Vetor de parâmetros:</a:t>
            </a:r>
            <a:r>
              <a:rPr lang="pt-BR" sz="1800" dirty="0"/>
              <a:t> conjunto de variáveis que descrevem o modelo. </a:t>
            </a:r>
          </a:p>
        </p:txBody>
      </p:sp>
      <p:sp>
        <p:nvSpPr>
          <p:cNvPr id="3" name="Elipse 2">
            <a:extLst>
              <a:ext uri="{FF2B5EF4-FFF2-40B4-BE49-F238E27FC236}">
                <a16:creationId xmlns:a16="http://schemas.microsoft.com/office/drawing/2014/main" id="{EB53C81A-2668-47AA-9F02-9625588FA83C}"/>
              </a:ext>
            </a:extLst>
          </p:cNvPr>
          <p:cNvSpPr/>
          <p:nvPr/>
        </p:nvSpPr>
        <p:spPr>
          <a:xfrm>
            <a:off x="2912012" y="2785403"/>
            <a:ext cx="1617749" cy="1072221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8" name="Conector reto 17">
            <a:extLst>
              <a:ext uri="{FF2B5EF4-FFF2-40B4-BE49-F238E27FC236}">
                <a16:creationId xmlns:a16="http://schemas.microsoft.com/office/drawing/2014/main" id="{C8AA2CF9-0AA8-4AAC-8442-D6EF8F656276}"/>
              </a:ext>
            </a:extLst>
          </p:cNvPr>
          <p:cNvCxnSpPr>
            <a:cxnSpLocks/>
          </p:cNvCxnSpPr>
          <p:nvPr/>
        </p:nvCxnSpPr>
        <p:spPr>
          <a:xfrm>
            <a:off x="4384112" y="3642753"/>
            <a:ext cx="1226756" cy="2610501"/>
          </a:xfrm>
          <a:prstGeom prst="line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to 19">
            <a:extLst>
              <a:ext uri="{FF2B5EF4-FFF2-40B4-BE49-F238E27FC236}">
                <a16:creationId xmlns:a16="http://schemas.microsoft.com/office/drawing/2014/main" id="{230BFAE5-5C2E-4A05-B1CB-0B2B45198171}"/>
              </a:ext>
            </a:extLst>
          </p:cNvPr>
          <p:cNvCxnSpPr>
            <a:cxnSpLocks/>
          </p:cNvCxnSpPr>
          <p:nvPr/>
        </p:nvCxnSpPr>
        <p:spPr>
          <a:xfrm flipH="1">
            <a:off x="3737731" y="3654127"/>
            <a:ext cx="656519" cy="2702223"/>
          </a:xfrm>
          <a:prstGeom prst="line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ítulo 1">
            <a:extLst>
              <a:ext uri="{FF2B5EF4-FFF2-40B4-BE49-F238E27FC236}">
                <a16:creationId xmlns:a16="http://schemas.microsoft.com/office/drawing/2014/main" id="{FF44E728-044D-415B-80B8-2DFE86C40EB3}"/>
              </a:ext>
            </a:extLst>
          </p:cNvPr>
          <p:cNvSpPr txBox="1">
            <a:spLocks/>
          </p:cNvSpPr>
          <p:nvPr/>
        </p:nvSpPr>
        <p:spPr>
          <a:xfrm>
            <a:off x="3107204" y="6253254"/>
            <a:ext cx="1287046" cy="3651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b="1" dirty="0"/>
              <a:t>Linear </a:t>
            </a:r>
            <a:endParaRPr lang="pt-BR" sz="2800" dirty="0"/>
          </a:p>
        </p:txBody>
      </p:sp>
      <p:sp>
        <p:nvSpPr>
          <p:cNvPr id="24" name="Título 1">
            <a:extLst>
              <a:ext uri="{FF2B5EF4-FFF2-40B4-BE49-F238E27FC236}">
                <a16:creationId xmlns:a16="http://schemas.microsoft.com/office/drawing/2014/main" id="{3CE5DD2B-E733-4EC5-BD8E-49C9ED6E117F}"/>
              </a:ext>
            </a:extLst>
          </p:cNvPr>
          <p:cNvSpPr txBox="1">
            <a:spLocks/>
          </p:cNvSpPr>
          <p:nvPr/>
        </p:nvSpPr>
        <p:spPr>
          <a:xfrm>
            <a:off x="5088196" y="6293504"/>
            <a:ext cx="1850768" cy="3651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b="1" dirty="0"/>
              <a:t>Não linear </a:t>
            </a:r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2209530258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A1493577-CE83-4830-8B63-9DF6A3DF7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5CF5-DD80-4FB2-8D05-C9155122F025}" type="slidenum">
              <a:rPr lang="pt-BR" smtClean="0"/>
              <a:t>130</a:t>
            </a:fld>
            <a:endParaRPr lang="pt-BR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709386A0-0A09-4ADB-8C70-EFC9F43B8876}"/>
              </a:ext>
            </a:extLst>
          </p:cNvPr>
          <p:cNvSpPr txBox="1">
            <a:spLocks/>
          </p:cNvSpPr>
          <p:nvPr/>
        </p:nvSpPr>
        <p:spPr>
          <a:xfrm>
            <a:off x="190500" y="3219904"/>
            <a:ext cx="11811000" cy="566777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5400" b="1" dirty="0">
                <a:solidFill>
                  <a:schemeClr val="bg1"/>
                </a:solidFill>
              </a:rPr>
              <a:t>Continuação para cima utilizando a Camada equivalente</a:t>
            </a:r>
          </a:p>
        </p:txBody>
      </p:sp>
    </p:spTree>
    <p:extLst>
      <p:ext uri="{BB962C8B-B14F-4D97-AF65-F5344CB8AC3E}">
        <p14:creationId xmlns:p14="http://schemas.microsoft.com/office/powerpoint/2010/main" val="551345480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EBABA66E-57DD-4FC5-95E2-A0AA3D221845}"/>
              </a:ext>
            </a:extLst>
          </p:cNvPr>
          <p:cNvSpPr txBox="1"/>
          <p:nvPr/>
        </p:nvSpPr>
        <p:spPr>
          <a:xfrm>
            <a:off x="290721" y="37526"/>
            <a:ext cx="3383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Simulação numérica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10E55467-083E-4893-A608-08C24414CC7D}"/>
              </a:ext>
            </a:extLst>
          </p:cNvPr>
          <p:cNvSpPr txBox="1"/>
          <p:nvPr/>
        </p:nvSpPr>
        <p:spPr>
          <a:xfrm>
            <a:off x="417788" y="1037852"/>
            <a:ext cx="357578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Prisma alongado no eixo x</a:t>
            </a:r>
          </a:p>
          <a:p>
            <a:endParaRPr lang="pt-BR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aixaDeTexto 16">
                <a:extLst>
                  <a:ext uri="{FF2B5EF4-FFF2-40B4-BE49-F238E27FC236}">
                    <a16:creationId xmlns:a16="http://schemas.microsoft.com/office/drawing/2014/main" id="{62FA2347-18E8-457A-83C7-4F20362F31B9}"/>
                  </a:ext>
                </a:extLst>
              </p:cNvPr>
              <p:cNvSpPr txBox="1"/>
              <p:nvPr/>
            </p:nvSpPr>
            <p:spPr>
              <a:xfrm>
                <a:off x="566429" y="1743581"/>
                <a:ext cx="223907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pt-BR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100 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17" name="CaixaDeTexto 16">
                <a:extLst>
                  <a:ext uri="{FF2B5EF4-FFF2-40B4-BE49-F238E27FC236}">
                    <a16:creationId xmlns:a16="http://schemas.microsoft.com/office/drawing/2014/main" id="{62FA2347-18E8-457A-83C7-4F20362F31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429" y="1743581"/>
                <a:ext cx="2239077" cy="4616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aixaDeTexto 20">
                <a:extLst>
                  <a:ext uri="{FF2B5EF4-FFF2-40B4-BE49-F238E27FC236}">
                    <a16:creationId xmlns:a16="http://schemas.microsoft.com/office/drawing/2014/main" id="{9F789840-4D9B-44CA-AE17-478392E90A40}"/>
                  </a:ext>
                </a:extLst>
              </p:cNvPr>
              <p:cNvSpPr txBox="1"/>
              <p:nvPr/>
            </p:nvSpPr>
            <p:spPr>
              <a:xfrm>
                <a:off x="201404" y="2238181"/>
                <a:ext cx="296913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40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𝑁𝑦</m:t>
                          </m:r>
                        </m:e>
                      </m:d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=(100, 50)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21" name="CaixaDeTexto 20">
                <a:extLst>
                  <a:ext uri="{FF2B5EF4-FFF2-40B4-BE49-F238E27FC236}">
                    <a16:creationId xmlns:a16="http://schemas.microsoft.com/office/drawing/2014/main" id="{9F789840-4D9B-44CA-AE17-478392E90A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404" y="2238181"/>
                <a:ext cx="2969130" cy="461665"/>
              </a:xfrm>
              <a:prstGeom prst="rect">
                <a:avLst/>
              </a:prstGeom>
              <a:blipFill>
                <a:blip r:embed="rId3"/>
                <a:stretch>
                  <a:fillRect r="-1643" b="-1710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aixaDeTexto 17">
                <a:extLst>
                  <a:ext uri="{FF2B5EF4-FFF2-40B4-BE49-F238E27FC236}">
                    <a16:creationId xmlns:a16="http://schemas.microsoft.com/office/drawing/2014/main" id="{2096BE6B-ABED-4A82-8CDD-FCA6EE7D8FE1}"/>
                  </a:ext>
                </a:extLst>
              </p:cNvPr>
              <p:cNvSpPr txBox="1"/>
              <p:nvPr/>
            </p:nvSpPr>
            <p:spPr>
              <a:xfrm>
                <a:off x="98474" y="2732781"/>
                <a:ext cx="317498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</m:e>
                      </m:d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=(20, 40)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18" name="CaixaDeTexto 17">
                <a:extLst>
                  <a:ext uri="{FF2B5EF4-FFF2-40B4-BE49-F238E27FC236}">
                    <a16:creationId xmlns:a16="http://schemas.microsoft.com/office/drawing/2014/main" id="{2096BE6B-ABED-4A82-8CDD-FCA6EE7D8F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474" y="2732781"/>
                <a:ext cx="3174989" cy="461665"/>
              </a:xfrm>
              <a:prstGeom prst="rect">
                <a:avLst/>
              </a:prstGeom>
              <a:blipFill>
                <a:blip r:embed="rId4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91CBF7DD-4097-43C2-B3F1-8AC9E3359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5CF5-DD80-4FB2-8D05-C9155122F025}" type="slidenum">
              <a:rPr lang="pt-BR" smtClean="0"/>
              <a:t>131</a:t>
            </a:fld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aixaDeTexto 18">
                <a:extLst>
                  <a:ext uri="{FF2B5EF4-FFF2-40B4-BE49-F238E27FC236}">
                    <a16:creationId xmlns:a16="http://schemas.microsoft.com/office/drawing/2014/main" id="{9BAD8AA1-9576-4EA8-A6D6-2D49CC14EA47}"/>
                  </a:ext>
                </a:extLst>
              </p:cNvPr>
              <p:cNvSpPr txBox="1"/>
              <p:nvPr/>
            </p:nvSpPr>
            <p:spPr>
              <a:xfrm>
                <a:off x="201404" y="3323421"/>
                <a:ext cx="345912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)=</m:t>
                    </m:r>
                    <m:r>
                      <a:rPr lang="pt-BR" sz="2400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−15</m:t>
                    </m:r>
                    <m:r>
                      <a:rPr lang="pt-BR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  <m:r>
                      <a:rPr lang="pt-B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,−15</m:t>
                    </m:r>
                    <m:r>
                      <a:rPr lang="pt-B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r>
                  <a:rPr lang="pt-BR" sz="2400" dirty="0"/>
                  <a:t>)</a:t>
                </a:r>
              </a:p>
            </p:txBody>
          </p:sp>
        </mc:Choice>
        <mc:Fallback xmlns="">
          <p:sp>
            <p:nvSpPr>
              <p:cNvPr id="19" name="CaixaDeTexto 18">
                <a:extLst>
                  <a:ext uri="{FF2B5EF4-FFF2-40B4-BE49-F238E27FC236}">
                    <a16:creationId xmlns:a16="http://schemas.microsoft.com/office/drawing/2014/main" id="{9BAD8AA1-9576-4EA8-A6D6-2D49CC14EA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404" y="3323421"/>
                <a:ext cx="3459125" cy="461665"/>
              </a:xfrm>
              <a:prstGeom prst="rect">
                <a:avLst/>
              </a:prstGeom>
              <a:blipFill>
                <a:blip r:embed="rId5"/>
                <a:stretch>
                  <a:fillRect l="-1411" t="-10526" b="-2894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CaixaDeTexto 19">
            <a:extLst>
              <a:ext uri="{FF2B5EF4-FFF2-40B4-BE49-F238E27FC236}">
                <a16:creationId xmlns:a16="http://schemas.microsoft.com/office/drawing/2014/main" id="{15AA1DD7-0245-47D7-91D7-E1F5A14A5871}"/>
              </a:ext>
            </a:extLst>
          </p:cNvPr>
          <p:cNvSpPr txBox="1"/>
          <p:nvPr/>
        </p:nvSpPr>
        <p:spPr>
          <a:xfrm>
            <a:off x="687526" y="3813466"/>
            <a:ext cx="24868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Direção do campo</a:t>
            </a:r>
          </a:p>
          <a:p>
            <a:r>
              <a:rPr lang="pt-BR" sz="2400" b="1" dirty="0"/>
              <a:t>geomagnético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6C26522D-C43D-4FEA-B72E-B1FDDF22D168}"/>
              </a:ext>
            </a:extLst>
          </p:cNvPr>
          <p:cNvSpPr txBox="1"/>
          <p:nvPr/>
        </p:nvSpPr>
        <p:spPr>
          <a:xfrm>
            <a:off x="3459686" y="4580096"/>
            <a:ext cx="2743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Os dados foram contaminados com ruído gaussiano de </a:t>
            </a:r>
            <a:r>
              <a:rPr lang="pt-BR" sz="2400" b="1" dirty="0"/>
              <a:t>média zero</a:t>
            </a:r>
            <a:r>
              <a:rPr lang="pt-BR" sz="2400" dirty="0"/>
              <a:t> e </a:t>
            </a:r>
            <a:r>
              <a:rPr lang="pt-BR" sz="2400" b="1" dirty="0"/>
              <a:t>25 </a:t>
            </a:r>
            <a:r>
              <a:rPr lang="pt-BR" sz="2400" b="1" dirty="0" err="1"/>
              <a:t>nT</a:t>
            </a:r>
            <a:r>
              <a:rPr lang="pt-BR" sz="2400" dirty="0"/>
              <a:t>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aixaDeTexto 22">
                <a:extLst>
                  <a:ext uri="{FF2B5EF4-FFF2-40B4-BE49-F238E27FC236}">
                    <a16:creationId xmlns:a16="http://schemas.microsoft.com/office/drawing/2014/main" id="{1E93E007-E27C-4EB5-980A-3F888F4EAC05}"/>
                  </a:ext>
                </a:extLst>
              </p:cNvPr>
              <p:cNvSpPr txBox="1"/>
              <p:nvPr/>
            </p:nvSpPr>
            <p:spPr>
              <a:xfrm>
                <a:off x="98474" y="4935397"/>
                <a:ext cx="345912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pt-BR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sz="240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r>
                      <a:rPr lang="pt-BR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pt-BR" sz="240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pt-BR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)=</m:t>
                    </m:r>
                    <m:r>
                      <a:rPr lang="pt-BR" sz="2400" b="0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−40</m:t>
                    </m:r>
                    <m:r>
                      <a:rPr lang="pt-BR" sz="240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  <m:r>
                      <a:rPr lang="pt-BR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,−50</m:t>
                    </m:r>
                    <m:r>
                      <a:rPr lang="pt-BR" sz="24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r>
                  <a:rPr lang="pt-BR" sz="2400" dirty="0">
                    <a:solidFill>
                      <a:srgbClr val="0070C0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23" name="CaixaDeTexto 22">
                <a:extLst>
                  <a:ext uri="{FF2B5EF4-FFF2-40B4-BE49-F238E27FC236}">
                    <a16:creationId xmlns:a16="http://schemas.microsoft.com/office/drawing/2014/main" id="{1E93E007-E27C-4EB5-980A-3F888F4EAC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474" y="4935397"/>
                <a:ext cx="3459125" cy="461665"/>
              </a:xfrm>
              <a:prstGeom prst="rect">
                <a:avLst/>
              </a:prstGeom>
              <a:blipFill>
                <a:blip r:embed="rId6"/>
                <a:stretch>
                  <a:fillRect l="-1408" t="-10667" b="-30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CaixaDeTexto 23">
            <a:extLst>
              <a:ext uri="{FF2B5EF4-FFF2-40B4-BE49-F238E27FC236}">
                <a16:creationId xmlns:a16="http://schemas.microsoft.com/office/drawing/2014/main" id="{5A2180C2-2582-4562-A759-38C87534A51D}"/>
              </a:ext>
            </a:extLst>
          </p:cNvPr>
          <p:cNvSpPr txBox="1"/>
          <p:nvPr/>
        </p:nvSpPr>
        <p:spPr>
          <a:xfrm>
            <a:off x="201404" y="5397062"/>
            <a:ext cx="29355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rgbClr val="0070C0"/>
                </a:solidFill>
              </a:rPr>
              <a:t>Direção de magnetização verdadeira </a:t>
            </a:r>
          </a:p>
        </p:txBody>
      </p:sp>
      <p:pic>
        <p:nvPicPr>
          <p:cNvPr id="7" name="Imagem 6" descr="Tela de computador com fundo azul&#10;&#10;Descrição gerada automaticamente">
            <a:extLst>
              <a:ext uri="{FF2B5EF4-FFF2-40B4-BE49-F238E27FC236}">
                <a16:creationId xmlns:a16="http://schemas.microsoft.com/office/drawing/2014/main" id="{1D1B313B-0BA2-4A0E-9CED-3C4DF25FF24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187" y="0"/>
            <a:ext cx="6400813" cy="6400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844957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EBABA66E-57DD-4FC5-95E2-A0AA3D221845}"/>
              </a:ext>
            </a:extLst>
          </p:cNvPr>
          <p:cNvSpPr txBox="1"/>
          <p:nvPr/>
        </p:nvSpPr>
        <p:spPr>
          <a:xfrm>
            <a:off x="290721" y="37526"/>
            <a:ext cx="3383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Resultado da inversão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aixaDeTexto 18">
                <a:extLst>
                  <a:ext uri="{FF2B5EF4-FFF2-40B4-BE49-F238E27FC236}">
                    <a16:creationId xmlns:a16="http://schemas.microsoft.com/office/drawing/2014/main" id="{9BAD8AA1-9576-4EA8-A6D6-2D49CC14EA47}"/>
                  </a:ext>
                </a:extLst>
              </p:cNvPr>
              <p:cNvSpPr txBox="1"/>
              <p:nvPr/>
            </p:nvSpPr>
            <p:spPr>
              <a:xfrm>
                <a:off x="98474" y="956862"/>
                <a:ext cx="345912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)=</m:t>
                    </m:r>
                    <m:r>
                      <a:rPr lang="pt-BR" sz="2400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−15</m:t>
                    </m:r>
                    <m:r>
                      <a:rPr lang="pt-BR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  <m:r>
                      <a:rPr lang="pt-B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,−15</m:t>
                    </m:r>
                    <m:r>
                      <a:rPr lang="pt-B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r>
                  <a:rPr lang="pt-BR" sz="2400" dirty="0"/>
                  <a:t>)</a:t>
                </a:r>
              </a:p>
            </p:txBody>
          </p:sp>
        </mc:Choice>
        <mc:Fallback xmlns="">
          <p:sp>
            <p:nvSpPr>
              <p:cNvPr id="19" name="CaixaDeTexto 18">
                <a:extLst>
                  <a:ext uri="{FF2B5EF4-FFF2-40B4-BE49-F238E27FC236}">
                    <a16:creationId xmlns:a16="http://schemas.microsoft.com/office/drawing/2014/main" id="{9BAD8AA1-9576-4EA8-A6D6-2D49CC14EA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474" y="956862"/>
                <a:ext cx="3459125" cy="461665"/>
              </a:xfrm>
              <a:prstGeom prst="rect">
                <a:avLst/>
              </a:prstGeom>
              <a:blipFill>
                <a:blip r:embed="rId2"/>
                <a:stretch>
                  <a:fillRect l="-1408" t="-10526" b="-2894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CaixaDeTexto 19">
            <a:extLst>
              <a:ext uri="{FF2B5EF4-FFF2-40B4-BE49-F238E27FC236}">
                <a16:creationId xmlns:a16="http://schemas.microsoft.com/office/drawing/2014/main" id="{15AA1DD7-0245-47D7-91D7-E1F5A14A5871}"/>
              </a:ext>
            </a:extLst>
          </p:cNvPr>
          <p:cNvSpPr txBox="1"/>
          <p:nvPr/>
        </p:nvSpPr>
        <p:spPr>
          <a:xfrm>
            <a:off x="584596" y="1446907"/>
            <a:ext cx="24868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Direção do campo</a:t>
            </a:r>
          </a:p>
          <a:p>
            <a:r>
              <a:rPr lang="pt-BR" sz="2400" b="1" dirty="0"/>
              <a:t>geomagnético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aixaDeTexto 22">
                <a:extLst>
                  <a:ext uri="{FF2B5EF4-FFF2-40B4-BE49-F238E27FC236}">
                    <a16:creationId xmlns:a16="http://schemas.microsoft.com/office/drawing/2014/main" id="{1E93E007-E27C-4EB5-980A-3F888F4EAC05}"/>
                  </a:ext>
                </a:extLst>
              </p:cNvPr>
              <p:cNvSpPr txBox="1"/>
              <p:nvPr/>
            </p:nvSpPr>
            <p:spPr>
              <a:xfrm>
                <a:off x="187775" y="2754904"/>
                <a:ext cx="345912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pt-BR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sz="240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r>
                      <a:rPr lang="pt-BR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pt-BR" sz="240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pt-BR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)=</m:t>
                    </m:r>
                    <m:r>
                      <a:rPr lang="pt-BR" sz="2400" b="0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−40</m:t>
                    </m:r>
                    <m:r>
                      <a:rPr lang="pt-BR" sz="240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  <m:r>
                      <a:rPr lang="pt-BR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,−50</m:t>
                    </m:r>
                    <m:r>
                      <a:rPr lang="pt-BR" sz="24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r>
                  <a:rPr lang="pt-BR" sz="2400" dirty="0">
                    <a:solidFill>
                      <a:srgbClr val="0070C0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23" name="CaixaDeTexto 22">
                <a:extLst>
                  <a:ext uri="{FF2B5EF4-FFF2-40B4-BE49-F238E27FC236}">
                    <a16:creationId xmlns:a16="http://schemas.microsoft.com/office/drawing/2014/main" id="{1E93E007-E27C-4EB5-980A-3F888F4EAC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775" y="2754904"/>
                <a:ext cx="3459125" cy="461665"/>
              </a:xfrm>
              <a:prstGeom prst="rect">
                <a:avLst/>
              </a:prstGeom>
              <a:blipFill>
                <a:blip r:embed="rId3"/>
                <a:stretch>
                  <a:fillRect l="-1587" t="-10526" b="-2894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CaixaDeTexto 23">
            <a:extLst>
              <a:ext uri="{FF2B5EF4-FFF2-40B4-BE49-F238E27FC236}">
                <a16:creationId xmlns:a16="http://schemas.microsoft.com/office/drawing/2014/main" id="{5A2180C2-2582-4562-A759-38C87534A51D}"/>
              </a:ext>
            </a:extLst>
          </p:cNvPr>
          <p:cNvSpPr txBox="1"/>
          <p:nvPr/>
        </p:nvSpPr>
        <p:spPr>
          <a:xfrm>
            <a:off x="290705" y="3216569"/>
            <a:ext cx="29355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rgbClr val="0070C0"/>
                </a:solidFill>
              </a:rPr>
              <a:t>Direção de magnetização do corpo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18906358-0E9F-48BF-82E2-9C30F1A15C10}"/>
                  </a:ext>
                </a:extLst>
              </p:cNvPr>
              <p:cNvSpPr txBox="1"/>
              <p:nvPr/>
            </p:nvSpPr>
            <p:spPr>
              <a:xfrm>
                <a:off x="638940" y="4552946"/>
                <a:ext cx="223907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1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𝐡</m:t>
                      </m:r>
                      <m:r>
                        <a:rPr lang="pt-BR" sz="2400" b="1" i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400" b="1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𝟏𝟎𝟎</m:t>
                      </m:r>
                      <m:r>
                        <a:rPr lang="pt-BR" sz="2400" b="1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2400" b="1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𝐦</m:t>
                      </m:r>
                    </m:oMath>
                  </m:oMathPara>
                </a14:m>
                <a:endParaRPr lang="pt-BR" sz="24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18906358-0E9F-48BF-82E2-9C30F1A15C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940" y="4552946"/>
                <a:ext cx="2239077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agem 4" descr="Tela de jogo de vídeo game&#10;&#10;Descrição gerada automaticamente com confiança média">
            <a:extLst>
              <a:ext uri="{FF2B5EF4-FFF2-40B4-BE49-F238E27FC236}">
                <a16:creationId xmlns:a16="http://schemas.microsoft.com/office/drawing/2014/main" id="{ED94BFE0-691C-4177-9748-F9B1799553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700007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EBABA66E-57DD-4FC5-95E2-A0AA3D221845}"/>
              </a:ext>
            </a:extLst>
          </p:cNvPr>
          <p:cNvSpPr txBox="1"/>
          <p:nvPr/>
        </p:nvSpPr>
        <p:spPr>
          <a:xfrm>
            <a:off x="290721" y="37526"/>
            <a:ext cx="3383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Resultado da inversão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CaixaDeTexto 18">
                <a:extLst>
                  <a:ext uri="{FF2B5EF4-FFF2-40B4-BE49-F238E27FC236}">
                    <a16:creationId xmlns:a16="http://schemas.microsoft.com/office/drawing/2014/main" id="{9BAD8AA1-9576-4EA8-A6D6-2D49CC14EA47}"/>
                  </a:ext>
                </a:extLst>
              </p:cNvPr>
              <p:cNvSpPr txBox="1"/>
              <p:nvPr/>
            </p:nvSpPr>
            <p:spPr>
              <a:xfrm>
                <a:off x="98474" y="956862"/>
                <a:ext cx="345912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)=</m:t>
                    </m:r>
                    <m:r>
                      <a:rPr lang="pt-BR" sz="2400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−15</m:t>
                    </m:r>
                    <m:r>
                      <a:rPr lang="pt-BR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  <m:r>
                      <a:rPr lang="pt-B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,−15</m:t>
                    </m:r>
                    <m:r>
                      <a:rPr lang="pt-B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r>
                  <a:rPr lang="pt-BR" sz="2400" dirty="0"/>
                  <a:t>)</a:t>
                </a:r>
              </a:p>
            </p:txBody>
          </p:sp>
        </mc:Choice>
        <mc:Fallback>
          <p:sp>
            <p:nvSpPr>
              <p:cNvPr id="19" name="CaixaDeTexto 18">
                <a:extLst>
                  <a:ext uri="{FF2B5EF4-FFF2-40B4-BE49-F238E27FC236}">
                    <a16:creationId xmlns:a16="http://schemas.microsoft.com/office/drawing/2014/main" id="{9BAD8AA1-9576-4EA8-A6D6-2D49CC14EA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474" y="956862"/>
                <a:ext cx="3459125" cy="461665"/>
              </a:xfrm>
              <a:prstGeom prst="rect">
                <a:avLst/>
              </a:prstGeom>
              <a:blipFill>
                <a:blip r:embed="rId2"/>
                <a:stretch>
                  <a:fillRect l="-1408" t="-10526" b="-2894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CaixaDeTexto 19">
            <a:extLst>
              <a:ext uri="{FF2B5EF4-FFF2-40B4-BE49-F238E27FC236}">
                <a16:creationId xmlns:a16="http://schemas.microsoft.com/office/drawing/2014/main" id="{15AA1DD7-0245-47D7-91D7-E1F5A14A5871}"/>
              </a:ext>
            </a:extLst>
          </p:cNvPr>
          <p:cNvSpPr txBox="1"/>
          <p:nvPr/>
        </p:nvSpPr>
        <p:spPr>
          <a:xfrm>
            <a:off x="584596" y="1446907"/>
            <a:ext cx="24868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Direção do campo</a:t>
            </a:r>
          </a:p>
          <a:p>
            <a:r>
              <a:rPr lang="pt-BR" sz="2400" b="1" dirty="0"/>
              <a:t>geomagnético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CaixaDeTexto 22">
                <a:extLst>
                  <a:ext uri="{FF2B5EF4-FFF2-40B4-BE49-F238E27FC236}">
                    <a16:creationId xmlns:a16="http://schemas.microsoft.com/office/drawing/2014/main" id="{1E93E007-E27C-4EB5-980A-3F888F4EAC05}"/>
                  </a:ext>
                </a:extLst>
              </p:cNvPr>
              <p:cNvSpPr txBox="1"/>
              <p:nvPr/>
            </p:nvSpPr>
            <p:spPr>
              <a:xfrm>
                <a:off x="187775" y="2754904"/>
                <a:ext cx="345912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pt-BR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sz="240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r>
                      <a:rPr lang="pt-BR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pt-BR" sz="240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pt-BR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)=</m:t>
                    </m:r>
                    <m:r>
                      <a:rPr lang="pt-BR" sz="2400" b="0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−40</m:t>
                    </m:r>
                    <m:r>
                      <a:rPr lang="pt-BR" sz="240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  <m:r>
                      <a:rPr lang="pt-BR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,−50</m:t>
                    </m:r>
                    <m:r>
                      <a:rPr lang="pt-BR" sz="24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r>
                  <a:rPr lang="pt-BR" sz="2400" dirty="0">
                    <a:solidFill>
                      <a:srgbClr val="0070C0"/>
                    </a:solidFill>
                  </a:rPr>
                  <a:t>)</a:t>
                </a:r>
              </a:p>
            </p:txBody>
          </p:sp>
        </mc:Choice>
        <mc:Fallback>
          <p:sp>
            <p:nvSpPr>
              <p:cNvPr id="23" name="CaixaDeTexto 22">
                <a:extLst>
                  <a:ext uri="{FF2B5EF4-FFF2-40B4-BE49-F238E27FC236}">
                    <a16:creationId xmlns:a16="http://schemas.microsoft.com/office/drawing/2014/main" id="{1E93E007-E27C-4EB5-980A-3F888F4EAC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775" y="2754904"/>
                <a:ext cx="3459125" cy="461665"/>
              </a:xfrm>
              <a:prstGeom prst="rect">
                <a:avLst/>
              </a:prstGeom>
              <a:blipFill>
                <a:blip r:embed="rId3"/>
                <a:stretch>
                  <a:fillRect l="-1587" t="-10526" b="-2894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CaixaDeTexto 23">
            <a:extLst>
              <a:ext uri="{FF2B5EF4-FFF2-40B4-BE49-F238E27FC236}">
                <a16:creationId xmlns:a16="http://schemas.microsoft.com/office/drawing/2014/main" id="{5A2180C2-2582-4562-A759-38C87534A51D}"/>
              </a:ext>
            </a:extLst>
          </p:cNvPr>
          <p:cNvSpPr txBox="1"/>
          <p:nvPr/>
        </p:nvSpPr>
        <p:spPr>
          <a:xfrm>
            <a:off x="290705" y="3216569"/>
            <a:ext cx="29355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rgbClr val="0070C0"/>
                </a:solidFill>
              </a:rPr>
              <a:t>Direção de magnetização do corpo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18906358-0E9F-48BF-82E2-9C30F1A15C10}"/>
                  </a:ext>
                </a:extLst>
              </p:cNvPr>
              <p:cNvSpPr txBox="1"/>
              <p:nvPr/>
            </p:nvSpPr>
            <p:spPr>
              <a:xfrm>
                <a:off x="638940" y="4552946"/>
                <a:ext cx="223907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1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𝐡</m:t>
                      </m:r>
                      <m:r>
                        <a:rPr lang="pt-BR" sz="2400" b="1" i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400" b="1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𝟏𝟎𝟎</m:t>
                      </m:r>
                      <m:r>
                        <a:rPr lang="pt-BR" sz="2400" b="1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2400" b="1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𝐦</m:t>
                      </m:r>
                    </m:oMath>
                  </m:oMathPara>
                </a14:m>
                <a:endParaRPr lang="pt-BR" sz="2400" b="1" dirty="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18906358-0E9F-48BF-82E2-9C30F1A15C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940" y="4552946"/>
                <a:ext cx="2239077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E86FC5A7-5AA7-44E7-8775-B2E0ECFEBFBD}"/>
                  </a:ext>
                </a:extLst>
              </p:cNvPr>
              <p:cNvSpPr txBox="1"/>
              <p:nvPr/>
            </p:nvSpPr>
            <p:spPr>
              <a:xfrm>
                <a:off x="708497" y="5227182"/>
                <a:ext cx="2239077" cy="4901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1" i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𝐡</m:t>
                          </m:r>
                        </m:e>
                        <m:sub>
                          <m:r>
                            <a:rPr lang="pt-BR" sz="2400" b="1" i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𝐮𝐩</m:t>
                          </m:r>
                        </m:sub>
                      </m:sSub>
                      <m:r>
                        <a:rPr lang="pt-BR" sz="2400" b="1" i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400" b="1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𝟓𝟎𝟎</m:t>
                      </m:r>
                      <m:r>
                        <a:rPr lang="pt-BR" sz="2400" b="1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2400" b="1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𝐦</m:t>
                      </m:r>
                    </m:oMath>
                  </m:oMathPara>
                </a14:m>
                <a:endParaRPr lang="pt-BR" sz="2400" b="1" dirty="0"/>
              </a:p>
            </p:txBody>
          </p:sp>
        </mc:Choice>
        <mc:Fallback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E86FC5A7-5AA7-44E7-8775-B2E0ECFEBF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497" y="5227182"/>
                <a:ext cx="2239077" cy="490199"/>
              </a:xfrm>
              <a:prstGeom prst="rect">
                <a:avLst/>
              </a:prstGeom>
              <a:blipFill>
                <a:blip r:embed="rId5"/>
                <a:stretch>
                  <a:fillRect b="-864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77571837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EBABA66E-57DD-4FC5-95E2-A0AA3D221845}"/>
              </a:ext>
            </a:extLst>
          </p:cNvPr>
          <p:cNvSpPr txBox="1"/>
          <p:nvPr/>
        </p:nvSpPr>
        <p:spPr>
          <a:xfrm>
            <a:off x="290721" y="37526"/>
            <a:ext cx="3383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Resultado da inversão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aixaDeTexto 18">
                <a:extLst>
                  <a:ext uri="{FF2B5EF4-FFF2-40B4-BE49-F238E27FC236}">
                    <a16:creationId xmlns:a16="http://schemas.microsoft.com/office/drawing/2014/main" id="{9BAD8AA1-9576-4EA8-A6D6-2D49CC14EA47}"/>
                  </a:ext>
                </a:extLst>
              </p:cNvPr>
              <p:cNvSpPr txBox="1"/>
              <p:nvPr/>
            </p:nvSpPr>
            <p:spPr>
              <a:xfrm>
                <a:off x="98474" y="956862"/>
                <a:ext cx="345912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)=</m:t>
                    </m:r>
                    <m:r>
                      <a:rPr lang="pt-BR" sz="2400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−15</m:t>
                    </m:r>
                    <m:r>
                      <a:rPr lang="pt-BR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  <m:r>
                      <a:rPr lang="pt-B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,−15</m:t>
                    </m:r>
                    <m:r>
                      <a:rPr lang="pt-B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r>
                  <a:rPr lang="pt-BR" sz="2400" dirty="0"/>
                  <a:t>)</a:t>
                </a:r>
              </a:p>
            </p:txBody>
          </p:sp>
        </mc:Choice>
        <mc:Fallback xmlns="">
          <p:sp>
            <p:nvSpPr>
              <p:cNvPr id="19" name="CaixaDeTexto 18">
                <a:extLst>
                  <a:ext uri="{FF2B5EF4-FFF2-40B4-BE49-F238E27FC236}">
                    <a16:creationId xmlns:a16="http://schemas.microsoft.com/office/drawing/2014/main" id="{9BAD8AA1-9576-4EA8-A6D6-2D49CC14EA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474" y="956862"/>
                <a:ext cx="3459125" cy="461665"/>
              </a:xfrm>
              <a:prstGeom prst="rect">
                <a:avLst/>
              </a:prstGeom>
              <a:blipFill>
                <a:blip r:embed="rId2"/>
                <a:stretch>
                  <a:fillRect l="-1408" t="-10526" b="-2894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CaixaDeTexto 19">
            <a:extLst>
              <a:ext uri="{FF2B5EF4-FFF2-40B4-BE49-F238E27FC236}">
                <a16:creationId xmlns:a16="http://schemas.microsoft.com/office/drawing/2014/main" id="{15AA1DD7-0245-47D7-91D7-E1F5A14A5871}"/>
              </a:ext>
            </a:extLst>
          </p:cNvPr>
          <p:cNvSpPr txBox="1"/>
          <p:nvPr/>
        </p:nvSpPr>
        <p:spPr>
          <a:xfrm>
            <a:off x="584596" y="1446907"/>
            <a:ext cx="24868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Direção do campo</a:t>
            </a:r>
          </a:p>
          <a:p>
            <a:r>
              <a:rPr lang="pt-BR" sz="2400" b="1" dirty="0"/>
              <a:t>geomagnético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aixaDeTexto 22">
                <a:extLst>
                  <a:ext uri="{FF2B5EF4-FFF2-40B4-BE49-F238E27FC236}">
                    <a16:creationId xmlns:a16="http://schemas.microsoft.com/office/drawing/2014/main" id="{1E93E007-E27C-4EB5-980A-3F888F4EAC05}"/>
                  </a:ext>
                </a:extLst>
              </p:cNvPr>
              <p:cNvSpPr txBox="1"/>
              <p:nvPr/>
            </p:nvSpPr>
            <p:spPr>
              <a:xfrm>
                <a:off x="187775" y="2754904"/>
                <a:ext cx="345912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pt-BR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sz="240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r>
                      <a:rPr lang="pt-BR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pt-BR" sz="240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pt-BR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)=</m:t>
                    </m:r>
                    <m:r>
                      <a:rPr lang="pt-BR" sz="2400" b="0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−40</m:t>
                    </m:r>
                    <m:r>
                      <a:rPr lang="pt-BR" sz="240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  <m:r>
                      <a:rPr lang="pt-BR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,−50</m:t>
                    </m:r>
                    <m:r>
                      <a:rPr lang="pt-BR" sz="24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r>
                  <a:rPr lang="pt-BR" sz="2400" dirty="0">
                    <a:solidFill>
                      <a:srgbClr val="0070C0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23" name="CaixaDeTexto 22">
                <a:extLst>
                  <a:ext uri="{FF2B5EF4-FFF2-40B4-BE49-F238E27FC236}">
                    <a16:creationId xmlns:a16="http://schemas.microsoft.com/office/drawing/2014/main" id="{1E93E007-E27C-4EB5-980A-3F888F4EAC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775" y="2754904"/>
                <a:ext cx="3459125" cy="461665"/>
              </a:xfrm>
              <a:prstGeom prst="rect">
                <a:avLst/>
              </a:prstGeom>
              <a:blipFill>
                <a:blip r:embed="rId3"/>
                <a:stretch>
                  <a:fillRect l="-1587" t="-10526" b="-2894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CaixaDeTexto 23">
            <a:extLst>
              <a:ext uri="{FF2B5EF4-FFF2-40B4-BE49-F238E27FC236}">
                <a16:creationId xmlns:a16="http://schemas.microsoft.com/office/drawing/2014/main" id="{5A2180C2-2582-4562-A759-38C87534A51D}"/>
              </a:ext>
            </a:extLst>
          </p:cNvPr>
          <p:cNvSpPr txBox="1"/>
          <p:nvPr/>
        </p:nvSpPr>
        <p:spPr>
          <a:xfrm>
            <a:off x="290705" y="3216569"/>
            <a:ext cx="29355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rgbClr val="0070C0"/>
                </a:solidFill>
              </a:rPr>
              <a:t>Direção de magnetização do corpo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18906358-0E9F-48BF-82E2-9C30F1A15C10}"/>
                  </a:ext>
                </a:extLst>
              </p:cNvPr>
              <p:cNvSpPr txBox="1"/>
              <p:nvPr/>
            </p:nvSpPr>
            <p:spPr>
              <a:xfrm>
                <a:off x="638940" y="4552946"/>
                <a:ext cx="223907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1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𝐡</m:t>
                      </m:r>
                      <m:r>
                        <a:rPr lang="pt-BR" sz="2400" b="1" i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400" b="1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𝟏𝟎𝟎</m:t>
                      </m:r>
                      <m:r>
                        <a:rPr lang="pt-BR" sz="2400" b="1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2400" b="1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𝐦</m:t>
                      </m:r>
                    </m:oMath>
                  </m:oMathPara>
                </a14:m>
                <a:endParaRPr lang="pt-BR" sz="24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18906358-0E9F-48BF-82E2-9C30F1A15C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940" y="4552946"/>
                <a:ext cx="2239077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E86FC5A7-5AA7-44E7-8775-B2E0ECFEBFBD}"/>
                  </a:ext>
                </a:extLst>
              </p:cNvPr>
              <p:cNvSpPr txBox="1"/>
              <p:nvPr/>
            </p:nvSpPr>
            <p:spPr>
              <a:xfrm>
                <a:off x="708497" y="5227182"/>
                <a:ext cx="2239077" cy="4901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1" i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𝐡</m:t>
                          </m:r>
                        </m:e>
                        <m:sub>
                          <m:r>
                            <a:rPr lang="pt-BR" sz="2400" b="1" i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𝐮𝐩</m:t>
                          </m:r>
                        </m:sub>
                      </m:sSub>
                      <m:r>
                        <a:rPr lang="pt-BR" sz="2400" b="1" i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400" b="1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𝟓𝟎𝟎</m:t>
                      </m:r>
                      <m:r>
                        <a:rPr lang="pt-BR" sz="2400" b="1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2400" b="1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𝐦</m:t>
                      </m:r>
                    </m:oMath>
                  </m:oMathPara>
                </a14:m>
                <a:endParaRPr lang="pt-BR" sz="2400" b="1" dirty="0"/>
              </a:p>
            </p:txBody>
          </p:sp>
        </mc:Choice>
        <mc:Fallback xmlns="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E86FC5A7-5AA7-44E7-8775-B2E0ECFEBF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497" y="5227182"/>
                <a:ext cx="2239077" cy="490199"/>
              </a:xfrm>
              <a:prstGeom prst="rect">
                <a:avLst/>
              </a:prstGeom>
              <a:blipFill>
                <a:blip r:embed="rId5"/>
                <a:stretch>
                  <a:fillRect b="-864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Imagem 2" descr="Forma&#10;&#10;Descrição gerada automaticamente com confiança média">
            <a:extLst>
              <a:ext uri="{FF2B5EF4-FFF2-40B4-BE49-F238E27FC236}">
                <a16:creationId xmlns:a16="http://schemas.microsoft.com/office/drawing/2014/main" id="{919C95D7-A656-442A-A400-AFE30B421B4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5341" y="228593"/>
            <a:ext cx="6400813" cy="6400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005504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A1493577-CE83-4830-8B63-9DF6A3DF7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5CF5-DD80-4FB2-8D05-C9155122F025}" type="slidenum">
              <a:rPr lang="pt-BR" smtClean="0"/>
              <a:t>135</a:t>
            </a:fld>
            <a:endParaRPr lang="pt-BR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709386A0-0A09-4ADB-8C70-EFC9F43B8876}"/>
              </a:ext>
            </a:extLst>
          </p:cNvPr>
          <p:cNvSpPr txBox="1">
            <a:spLocks/>
          </p:cNvSpPr>
          <p:nvPr/>
        </p:nvSpPr>
        <p:spPr>
          <a:xfrm>
            <a:off x="190500" y="3018252"/>
            <a:ext cx="11811000" cy="821495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5400" b="1" dirty="0">
                <a:solidFill>
                  <a:schemeClr val="bg1"/>
                </a:solidFill>
              </a:rPr>
              <a:t>OBRIGADO!</a:t>
            </a:r>
          </a:p>
        </p:txBody>
      </p:sp>
    </p:spTree>
    <p:extLst>
      <p:ext uri="{BB962C8B-B14F-4D97-AF65-F5344CB8AC3E}">
        <p14:creationId xmlns:p14="http://schemas.microsoft.com/office/powerpoint/2010/main" val="28469053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D22C0784-6C86-47B4-82C6-C3170008E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5CF5-DD80-4FB2-8D05-C9155122F025}" type="slidenum">
              <a:rPr lang="pt-BR" smtClean="0"/>
              <a:t>14</a:t>
            </a:fld>
            <a:endParaRPr lang="pt-BR" dirty="0"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E652F9B0-2DF4-4A37-BC22-180D0D835E36}"/>
              </a:ext>
            </a:extLst>
          </p:cNvPr>
          <p:cNvSpPr/>
          <p:nvPr/>
        </p:nvSpPr>
        <p:spPr>
          <a:xfrm>
            <a:off x="1042989" y="2550318"/>
            <a:ext cx="4200525" cy="1757363"/>
          </a:xfrm>
          <a:prstGeom prst="roundRect">
            <a:avLst/>
          </a:prstGeom>
          <a:solidFill>
            <a:schemeClr val="accent3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Retângulo: Cantos Arredondados 24">
            <a:extLst>
              <a:ext uri="{FF2B5EF4-FFF2-40B4-BE49-F238E27FC236}">
                <a16:creationId xmlns:a16="http://schemas.microsoft.com/office/drawing/2014/main" id="{5A07CBA6-1F15-4AB7-8AC4-B1E57860CB7D}"/>
              </a:ext>
            </a:extLst>
          </p:cNvPr>
          <p:cNvSpPr/>
          <p:nvPr/>
        </p:nvSpPr>
        <p:spPr>
          <a:xfrm>
            <a:off x="6938964" y="2550317"/>
            <a:ext cx="4200525" cy="1757363"/>
          </a:xfrm>
          <a:prstGeom prst="roundRect">
            <a:avLst/>
          </a:prstGeom>
          <a:solidFill>
            <a:schemeClr val="accent3">
              <a:lumMod val="5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Seta: em Forma de U 10">
            <a:extLst>
              <a:ext uri="{FF2B5EF4-FFF2-40B4-BE49-F238E27FC236}">
                <a16:creationId xmlns:a16="http://schemas.microsoft.com/office/drawing/2014/main" id="{484647CD-145B-4320-BE45-30355EFF7C59}"/>
              </a:ext>
            </a:extLst>
          </p:cNvPr>
          <p:cNvSpPr/>
          <p:nvPr/>
        </p:nvSpPr>
        <p:spPr>
          <a:xfrm>
            <a:off x="3314701" y="1714499"/>
            <a:ext cx="6243637" cy="642938"/>
          </a:xfrm>
          <a:prstGeom prst="utur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9" name="Seta: em Forma de U 28">
            <a:extLst>
              <a:ext uri="{FF2B5EF4-FFF2-40B4-BE49-F238E27FC236}">
                <a16:creationId xmlns:a16="http://schemas.microsoft.com/office/drawing/2014/main" id="{158D8454-0A39-45F1-AF92-6619BBBAB176}"/>
              </a:ext>
            </a:extLst>
          </p:cNvPr>
          <p:cNvSpPr/>
          <p:nvPr/>
        </p:nvSpPr>
        <p:spPr>
          <a:xfrm rot="10800000">
            <a:off x="3314700" y="4582318"/>
            <a:ext cx="6243637" cy="642938"/>
          </a:xfrm>
          <a:prstGeom prst="utur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ítulo 1">
                <a:extLst>
                  <a:ext uri="{FF2B5EF4-FFF2-40B4-BE49-F238E27FC236}">
                    <a16:creationId xmlns:a16="http://schemas.microsoft.com/office/drawing/2014/main" id="{28735138-4ACA-4B5B-A5A8-96C87781AC7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832168" y="3018489"/>
                <a:ext cx="726169" cy="635638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sz="4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40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𝐝</m:t>
                          </m:r>
                        </m:e>
                        <m:sup>
                          <m:r>
                            <a:rPr lang="pt-BR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p>
                      </m:sSup>
                    </m:oMath>
                  </m:oMathPara>
                </a14:m>
                <a:endParaRPr lang="pt-BR" sz="4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0" name="Título 1">
                <a:extLst>
                  <a:ext uri="{FF2B5EF4-FFF2-40B4-BE49-F238E27FC236}">
                    <a16:creationId xmlns:a16="http://schemas.microsoft.com/office/drawing/2014/main" id="{28735138-4ACA-4B5B-A5A8-96C87781AC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2168" y="3018489"/>
                <a:ext cx="726169" cy="63563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2D9FEE8C-7B24-4E46-8C77-8773129F6AA2}"/>
                  </a:ext>
                </a:extLst>
              </p:cNvPr>
              <p:cNvSpPr txBox="1"/>
              <p:nvPr/>
            </p:nvSpPr>
            <p:spPr>
              <a:xfrm>
                <a:off x="1944812" y="3038574"/>
                <a:ext cx="2396875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pt-BR" sz="4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sz="4000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𝐝</m:t>
                        </m:r>
                      </m:e>
                      <m:sup>
                        <m:r>
                          <a:rPr lang="pt-BR" sz="4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p>
                    <m:r>
                      <a:rPr lang="pt-BR" sz="4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sz="4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pt-BR" sz="4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sz="40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𝐩</m:t>
                    </m:r>
                    <m:r>
                      <a:rPr lang="pt-BR" sz="4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sz="4000" dirty="0">
                    <a:solidFill>
                      <a:schemeClr val="bg1"/>
                    </a:solidFill>
                  </a:rPr>
                  <a:t> </a:t>
                </a:r>
                <a:endParaRPr lang="pt-BR" sz="4000" dirty="0"/>
              </a:p>
            </p:txBody>
          </p:sp>
        </mc:Choice>
        <mc:Fallback xmlns=""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2D9FEE8C-7B24-4E46-8C77-8773129F6A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4812" y="3038574"/>
                <a:ext cx="2396875" cy="61555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ítulo 1">
            <a:extLst>
              <a:ext uri="{FF2B5EF4-FFF2-40B4-BE49-F238E27FC236}">
                <a16:creationId xmlns:a16="http://schemas.microsoft.com/office/drawing/2014/main" id="{67CF4C6B-0668-4272-84E1-1103154A724D}"/>
              </a:ext>
            </a:extLst>
          </p:cNvPr>
          <p:cNvSpPr txBox="1">
            <a:spLocks/>
          </p:cNvSpPr>
          <p:nvPr/>
        </p:nvSpPr>
        <p:spPr>
          <a:xfrm>
            <a:off x="1756739" y="3698953"/>
            <a:ext cx="2773022" cy="53048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dirty="0">
                <a:solidFill>
                  <a:schemeClr val="bg1"/>
                </a:solidFill>
              </a:rPr>
              <a:t>Dados preditos</a:t>
            </a:r>
          </a:p>
        </p:txBody>
      </p:sp>
      <p:sp>
        <p:nvSpPr>
          <p:cNvPr id="17" name="Título 1">
            <a:extLst>
              <a:ext uri="{FF2B5EF4-FFF2-40B4-BE49-F238E27FC236}">
                <a16:creationId xmlns:a16="http://schemas.microsoft.com/office/drawing/2014/main" id="{E7C17109-E244-498A-ABE0-0F145E8D2CB6}"/>
              </a:ext>
            </a:extLst>
          </p:cNvPr>
          <p:cNvSpPr txBox="1">
            <a:spLocks/>
          </p:cNvSpPr>
          <p:nvPr/>
        </p:nvSpPr>
        <p:spPr>
          <a:xfrm>
            <a:off x="7556854" y="3663521"/>
            <a:ext cx="3276796" cy="53048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dirty="0">
                <a:solidFill>
                  <a:schemeClr val="bg1"/>
                </a:solidFill>
              </a:rPr>
              <a:t>Dados observados</a:t>
            </a:r>
          </a:p>
        </p:txBody>
      </p:sp>
    </p:spTree>
    <p:extLst>
      <p:ext uri="{BB962C8B-B14F-4D97-AF65-F5344CB8AC3E}">
        <p14:creationId xmlns:p14="http://schemas.microsoft.com/office/powerpoint/2010/main" val="24082168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D22C0784-6C86-47B4-82C6-C3170008E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5CF5-DD80-4FB2-8D05-C9155122F025}" type="slidenum">
              <a:rPr lang="pt-BR" smtClean="0"/>
              <a:t>15</a:t>
            </a:fld>
            <a:endParaRPr lang="pt-BR" dirty="0"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E652F9B0-2DF4-4A37-BC22-180D0D835E36}"/>
              </a:ext>
            </a:extLst>
          </p:cNvPr>
          <p:cNvSpPr/>
          <p:nvPr/>
        </p:nvSpPr>
        <p:spPr>
          <a:xfrm>
            <a:off x="1042989" y="2550318"/>
            <a:ext cx="4200525" cy="1757363"/>
          </a:xfrm>
          <a:prstGeom prst="roundRect">
            <a:avLst/>
          </a:prstGeom>
          <a:solidFill>
            <a:schemeClr val="accent3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Retângulo: Cantos Arredondados 24">
            <a:extLst>
              <a:ext uri="{FF2B5EF4-FFF2-40B4-BE49-F238E27FC236}">
                <a16:creationId xmlns:a16="http://schemas.microsoft.com/office/drawing/2014/main" id="{5A07CBA6-1F15-4AB7-8AC4-B1E57860CB7D}"/>
              </a:ext>
            </a:extLst>
          </p:cNvPr>
          <p:cNvSpPr/>
          <p:nvPr/>
        </p:nvSpPr>
        <p:spPr>
          <a:xfrm>
            <a:off x="6938964" y="2550317"/>
            <a:ext cx="4200525" cy="1757363"/>
          </a:xfrm>
          <a:prstGeom prst="roundRect">
            <a:avLst/>
          </a:prstGeom>
          <a:solidFill>
            <a:schemeClr val="accent3">
              <a:lumMod val="5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Seta: em Forma de U 10">
            <a:extLst>
              <a:ext uri="{FF2B5EF4-FFF2-40B4-BE49-F238E27FC236}">
                <a16:creationId xmlns:a16="http://schemas.microsoft.com/office/drawing/2014/main" id="{484647CD-145B-4320-BE45-30355EFF7C59}"/>
              </a:ext>
            </a:extLst>
          </p:cNvPr>
          <p:cNvSpPr/>
          <p:nvPr/>
        </p:nvSpPr>
        <p:spPr>
          <a:xfrm>
            <a:off x="3314701" y="1714499"/>
            <a:ext cx="6243637" cy="642938"/>
          </a:xfrm>
          <a:prstGeom prst="utur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9" name="Seta: em Forma de U 28">
            <a:extLst>
              <a:ext uri="{FF2B5EF4-FFF2-40B4-BE49-F238E27FC236}">
                <a16:creationId xmlns:a16="http://schemas.microsoft.com/office/drawing/2014/main" id="{158D8454-0A39-45F1-AF92-6619BBBAB176}"/>
              </a:ext>
            </a:extLst>
          </p:cNvPr>
          <p:cNvSpPr/>
          <p:nvPr/>
        </p:nvSpPr>
        <p:spPr>
          <a:xfrm rot="10800000">
            <a:off x="3314700" y="4582318"/>
            <a:ext cx="6243637" cy="642938"/>
          </a:xfrm>
          <a:prstGeom prst="utur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ítulo 1">
                <a:extLst>
                  <a:ext uri="{FF2B5EF4-FFF2-40B4-BE49-F238E27FC236}">
                    <a16:creationId xmlns:a16="http://schemas.microsoft.com/office/drawing/2014/main" id="{28735138-4ACA-4B5B-A5A8-96C87781AC7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832168" y="3018489"/>
                <a:ext cx="726169" cy="635638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sz="4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40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𝐝</m:t>
                          </m:r>
                        </m:e>
                        <m:sup>
                          <m:r>
                            <a:rPr lang="pt-BR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p>
                      </m:sSup>
                    </m:oMath>
                  </m:oMathPara>
                </a14:m>
                <a:endParaRPr lang="pt-BR" sz="4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0" name="Título 1">
                <a:extLst>
                  <a:ext uri="{FF2B5EF4-FFF2-40B4-BE49-F238E27FC236}">
                    <a16:creationId xmlns:a16="http://schemas.microsoft.com/office/drawing/2014/main" id="{28735138-4ACA-4B5B-A5A8-96C87781AC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2168" y="3018489"/>
                <a:ext cx="726169" cy="63563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2D9FEE8C-7B24-4E46-8C77-8773129F6AA2}"/>
                  </a:ext>
                </a:extLst>
              </p:cNvPr>
              <p:cNvSpPr txBox="1"/>
              <p:nvPr/>
            </p:nvSpPr>
            <p:spPr>
              <a:xfrm>
                <a:off x="1944812" y="3038574"/>
                <a:ext cx="2396875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pt-BR" sz="4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sz="4000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𝐝</m:t>
                        </m:r>
                      </m:e>
                      <m:sup>
                        <m:r>
                          <a:rPr lang="pt-BR" sz="4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p>
                    <m:r>
                      <a:rPr lang="pt-BR" sz="4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sz="4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pt-BR" sz="4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sz="40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𝐩</m:t>
                    </m:r>
                    <m:r>
                      <a:rPr lang="pt-BR" sz="4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sz="4000" dirty="0">
                    <a:solidFill>
                      <a:schemeClr val="bg1"/>
                    </a:solidFill>
                  </a:rPr>
                  <a:t> </a:t>
                </a:r>
                <a:endParaRPr lang="pt-BR" sz="4000" dirty="0"/>
              </a:p>
            </p:txBody>
          </p:sp>
        </mc:Choice>
        <mc:Fallback xmlns=""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2D9FEE8C-7B24-4E46-8C77-8773129F6A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4812" y="3038574"/>
                <a:ext cx="2396875" cy="61555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ítulo 1">
            <a:extLst>
              <a:ext uri="{FF2B5EF4-FFF2-40B4-BE49-F238E27FC236}">
                <a16:creationId xmlns:a16="http://schemas.microsoft.com/office/drawing/2014/main" id="{67CF4C6B-0668-4272-84E1-1103154A724D}"/>
              </a:ext>
            </a:extLst>
          </p:cNvPr>
          <p:cNvSpPr txBox="1">
            <a:spLocks/>
          </p:cNvSpPr>
          <p:nvPr/>
        </p:nvSpPr>
        <p:spPr>
          <a:xfrm>
            <a:off x="1756739" y="3698953"/>
            <a:ext cx="2773022" cy="53048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dirty="0">
                <a:solidFill>
                  <a:schemeClr val="bg1"/>
                </a:solidFill>
              </a:rPr>
              <a:t>Dados preditos</a:t>
            </a:r>
          </a:p>
        </p:txBody>
      </p:sp>
      <p:sp>
        <p:nvSpPr>
          <p:cNvPr id="17" name="Título 1">
            <a:extLst>
              <a:ext uri="{FF2B5EF4-FFF2-40B4-BE49-F238E27FC236}">
                <a16:creationId xmlns:a16="http://schemas.microsoft.com/office/drawing/2014/main" id="{E7C17109-E244-498A-ABE0-0F145E8D2CB6}"/>
              </a:ext>
            </a:extLst>
          </p:cNvPr>
          <p:cNvSpPr txBox="1">
            <a:spLocks/>
          </p:cNvSpPr>
          <p:nvPr/>
        </p:nvSpPr>
        <p:spPr>
          <a:xfrm>
            <a:off x="7556854" y="3663521"/>
            <a:ext cx="3276796" cy="53048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dirty="0">
                <a:solidFill>
                  <a:schemeClr val="bg1"/>
                </a:solidFill>
              </a:rPr>
              <a:t>Dados observados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CaixaDeTexto 25">
                <a:extLst>
                  <a:ext uri="{FF2B5EF4-FFF2-40B4-BE49-F238E27FC236}">
                    <a16:creationId xmlns:a16="http://schemas.microsoft.com/office/drawing/2014/main" id="{B897C249-E02B-4ED0-8638-A44EC5A1458C}"/>
                  </a:ext>
                </a:extLst>
              </p:cNvPr>
              <p:cNvSpPr txBox="1"/>
              <p:nvPr/>
            </p:nvSpPr>
            <p:spPr>
              <a:xfrm>
                <a:off x="6995760" y="4400647"/>
                <a:ext cx="2958382" cy="232082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4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𝐝</m:t>
                          </m:r>
                        </m:e>
                        <m:sup>
                          <m:r>
                            <a:rPr lang="pt-B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p>
                      </m:sSup>
                      <m:r>
                        <a:rPr lang="pt-BR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pt-B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4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pt-BR" sz="4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pt-BR" sz="4000" b="0" i="1">
                                        <a:latin typeface="Cambria Math" panose="02040503050406030204" pitchFamily="18" charset="0"/>
                                      </a:rPr>
                                      <m:t>d</m:t>
                                    </m:r>
                                  </m:e>
                                  <m:sup>
                                    <m:r>
                                      <a:rPr lang="pt-BR" sz="4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pt-BR" sz="4000" b="0" i="1" smtClean="0">
                                        <a:latin typeface="Cambria Math" panose="02040503050406030204" pitchFamily="18" charset="0"/>
                                      </a:rPr>
                                      <m:t>𝑜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pt-BR" sz="4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pt-BR" sz="4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pt-BR" sz="4000" i="1">
                                        <a:latin typeface="Cambria Math" panose="02040503050406030204" pitchFamily="18" charset="0"/>
                                      </a:rPr>
                                      <m:t>d</m:t>
                                    </m:r>
                                  </m:e>
                                  <m:sup>
                                    <m:r>
                                      <a:rPr lang="pt-BR" sz="4000" b="0" i="1" smtClean="0">
                                        <a:latin typeface="Cambria Math" panose="02040503050406030204" pitchFamily="18" charset="0"/>
                                      </a:rPr>
                                      <m:t>𝑁𝑜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pt-BR" sz="4000" dirty="0">
                  <a:solidFill>
                    <a:schemeClr val="tx1"/>
                  </a:solidFill>
                </a:endParaRPr>
              </a:p>
              <a:p>
                <a:r>
                  <a:rPr lang="pt-BR" sz="4000" dirty="0">
                    <a:solidFill>
                      <a:schemeClr val="tx1"/>
                    </a:solidFill>
                  </a:rPr>
                  <a:t>          [N </a:t>
                </a:r>
                <a:r>
                  <a:rPr lang="pt-BR" sz="4000" dirty="0"/>
                  <a:t>x 1]</a:t>
                </a:r>
                <a:r>
                  <a:rPr lang="pt-BR" sz="4000" dirty="0">
                    <a:solidFill>
                      <a:schemeClr val="tx1"/>
                    </a:solidFill>
                  </a:rPr>
                  <a:t>  </a:t>
                </a:r>
                <a:endParaRPr lang="pt-BR" sz="4000" dirty="0"/>
              </a:p>
            </p:txBody>
          </p:sp>
        </mc:Choice>
        <mc:Fallback xmlns="">
          <p:sp>
            <p:nvSpPr>
              <p:cNvPr id="26" name="CaixaDeTexto 25">
                <a:extLst>
                  <a:ext uri="{FF2B5EF4-FFF2-40B4-BE49-F238E27FC236}">
                    <a16:creationId xmlns:a16="http://schemas.microsoft.com/office/drawing/2014/main" id="{B897C249-E02B-4ED0-8638-A44EC5A145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5760" y="4400647"/>
                <a:ext cx="2958382" cy="2320828"/>
              </a:xfrm>
              <a:prstGeom prst="rect">
                <a:avLst/>
              </a:prstGeom>
              <a:blipFill>
                <a:blip r:embed="rId5"/>
                <a:stretch>
                  <a:fillRect r="-2053" b="-11749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Elipse 27">
            <a:extLst>
              <a:ext uri="{FF2B5EF4-FFF2-40B4-BE49-F238E27FC236}">
                <a16:creationId xmlns:a16="http://schemas.microsoft.com/office/drawing/2014/main" id="{99AC1657-2E94-4CA9-83C5-FC866757E97B}"/>
              </a:ext>
            </a:extLst>
          </p:cNvPr>
          <p:cNvSpPr/>
          <p:nvPr/>
        </p:nvSpPr>
        <p:spPr>
          <a:xfrm>
            <a:off x="8490604" y="2717725"/>
            <a:ext cx="1097244" cy="1072221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4" name="Título 1">
            <a:extLst>
              <a:ext uri="{FF2B5EF4-FFF2-40B4-BE49-F238E27FC236}">
                <a16:creationId xmlns:a16="http://schemas.microsoft.com/office/drawing/2014/main" id="{6B36B5EC-F9C9-432F-A077-63EE89DED259}"/>
              </a:ext>
            </a:extLst>
          </p:cNvPr>
          <p:cNvSpPr txBox="1">
            <a:spLocks/>
          </p:cNvSpPr>
          <p:nvPr/>
        </p:nvSpPr>
        <p:spPr>
          <a:xfrm>
            <a:off x="9970310" y="4903787"/>
            <a:ext cx="2204631" cy="146698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dirty="0"/>
              <a:t>Vetor de dados observados</a:t>
            </a:r>
          </a:p>
        </p:txBody>
      </p:sp>
    </p:spTree>
    <p:extLst>
      <p:ext uri="{BB962C8B-B14F-4D97-AF65-F5344CB8AC3E}">
        <p14:creationId xmlns:p14="http://schemas.microsoft.com/office/powerpoint/2010/main" val="26880033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D22C0784-6C86-47B4-82C6-C3170008E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5CF5-DD80-4FB2-8D05-C9155122F025}" type="slidenum">
              <a:rPr lang="pt-BR" smtClean="0"/>
              <a:t>16</a:t>
            </a:fld>
            <a:endParaRPr lang="pt-BR" dirty="0"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E652F9B0-2DF4-4A37-BC22-180D0D835E36}"/>
              </a:ext>
            </a:extLst>
          </p:cNvPr>
          <p:cNvSpPr/>
          <p:nvPr/>
        </p:nvSpPr>
        <p:spPr>
          <a:xfrm>
            <a:off x="1042989" y="2550318"/>
            <a:ext cx="4200525" cy="1757363"/>
          </a:xfrm>
          <a:prstGeom prst="roundRect">
            <a:avLst/>
          </a:prstGeom>
          <a:solidFill>
            <a:schemeClr val="accent3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Retângulo: Cantos Arredondados 24">
            <a:extLst>
              <a:ext uri="{FF2B5EF4-FFF2-40B4-BE49-F238E27FC236}">
                <a16:creationId xmlns:a16="http://schemas.microsoft.com/office/drawing/2014/main" id="{5A07CBA6-1F15-4AB7-8AC4-B1E57860CB7D}"/>
              </a:ext>
            </a:extLst>
          </p:cNvPr>
          <p:cNvSpPr/>
          <p:nvPr/>
        </p:nvSpPr>
        <p:spPr>
          <a:xfrm>
            <a:off x="6938964" y="2550317"/>
            <a:ext cx="4200525" cy="1757363"/>
          </a:xfrm>
          <a:prstGeom prst="roundRect">
            <a:avLst/>
          </a:prstGeom>
          <a:solidFill>
            <a:schemeClr val="accent3">
              <a:lumMod val="5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Seta: em Forma de U 10">
            <a:extLst>
              <a:ext uri="{FF2B5EF4-FFF2-40B4-BE49-F238E27FC236}">
                <a16:creationId xmlns:a16="http://schemas.microsoft.com/office/drawing/2014/main" id="{484647CD-145B-4320-BE45-30355EFF7C59}"/>
              </a:ext>
            </a:extLst>
          </p:cNvPr>
          <p:cNvSpPr/>
          <p:nvPr/>
        </p:nvSpPr>
        <p:spPr>
          <a:xfrm>
            <a:off x="3314701" y="1714499"/>
            <a:ext cx="6243637" cy="642938"/>
          </a:xfrm>
          <a:prstGeom prst="utur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9" name="Seta: em Forma de U 28">
            <a:extLst>
              <a:ext uri="{FF2B5EF4-FFF2-40B4-BE49-F238E27FC236}">
                <a16:creationId xmlns:a16="http://schemas.microsoft.com/office/drawing/2014/main" id="{158D8454-0A39-45F1-AF92-6619BBBAB176}"/>
              </a:ext>
            </a:extLst>
          </p:cNvPr>
          <p:cNvSpPr/>
          <p:nvPr/>
        </p:nvSpPr>
        <p:spPr>
          <a:xfrm rot="10800000">
            <a:off x="3314700" y="4582318"/>
            <a:ext cx="6243637" cy="642938"/>
          </a:xfrm>
          <a:prstGeom prst="utur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ítulo 1">
                <a:extLst>
                  <a:ext uri="{FF2B5EF4-FFF2-40B4-BE49-F238E27FC236}">
                    <a16:creationId xmlns:a16="http://schemas.microsoft.com/office/drawing/2014/main" id="{28735138-4ACA-4B5B-A5A8-96C87781AC7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832168" y="3018489"/>
                <a:ext cx="726169" cy="635638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sz="4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40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𝐝</m:t>
                          </m:r>
                        </m:e>
                        <m:sup>
                          <m:r>
                            <a:rPr lang="pt-BR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p>
                      </m:sSup>
                    </m:oMath>
                  </m:oMathPara>
                </a14:m>
                <a:endParaRPr lang="pt-BR" sz="4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0" name="Título 1">
                <a:extLst>
                  <a:ext uri="{FF2B5EF4-FFF2-40B4-BE49-F238E27FC236}">
                    <a16:creationId xmlns:a16="http://schemas.microsoft.com/office/drawing/2014/main" id="{28735138-4ACA-4B5B-A5A8-96C87781AC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2168" y="3018489"/>
                <a:ext cx="726169" cy="63563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2D9FEE8C-7B24-4E46-8C77-8773129F6AA2}"/>
                  </a:ext>
                </a:extLst>
              </p:cNvPr>
              <p:cNvSpPr txBox="1"/>
              <p:nvPr/>
            </p:nvSpPr>
            <p:spPr>
              <a:xfrm>
                <a:off x="1944812" y="3038574"/>
                <a:ext cx="2396875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pt-BR" sz="4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sz="4000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𝐝</m:t>
                        </m:r>
                      </m:e>
                      <m:sup>
                        <m:r>
                          <a:rPr lang="pt-BR" sz="4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p>
                    <m:r>
                      <a:rPr lang="pt-BR" sz="4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sz="4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pt-BR" sz="4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sz="40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𝐩</m:t>
                    </m:r>
                    <m:r>
                      <a:rPr lang="pt-BR" sz="4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sz="4000" dirty="0">
                    <a:solidFill>
                      <a:schemeClr val="bg1"/>
                    </a:solidFill>
                  </a:rPr>
                  <a:t> </a:t>
                </a:r>
                <a:endParaRPr lang="pt-BR" sz="4000" dirty="0"/>
              </a:p>
            </p:txBody>
          </p:sp>
        </mc:Choice>
        <mc:Fallback xmlns=""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2D9FEE8C-7B24-4E46-8C77-8773129F6A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4812" y="3038574"/>
                <a:ext cx="2396875" cy="61555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ítulo 1">
            <a:extLst>
              <a:ext uri="{FF2B5EF4-FFF2-40B4-BE49-F238E27FC236}">
                <a16:creationId xmlns:a16="http://schemas.microsoft.com/office/drawing/2014/main" id="{67CF4C6B-0668-4272-84E1-1103154A724D}"/>
              </a:ext>
            </a:extLst>
          </p:cNvPr>
          <p:cNvSpPr txBox="1">
            <a:spLocks/>
          </p:cNvSpPr>
          <p:nvPr/>
        </p:nvSpPr>
        <p:spPr>
          <a:xfrm>
            <a:off x="1756739" y="3698953"/>
            <a:ext cx="2773022" cy="53048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dirty="0">
                <a:solidFill>
                  <a:schemeClr val="bg1"/>
                </a:solidFill>
              </a:rPr>
              <a:t>Dados preditos</a:t>
            </a:r>
          </a:p>
        </p:txBody>
      </p:sp>
      <p:sp>
        <p:nvSpPr>
          <p:cNvPr id="17" name="Título 1">
            <a:extLst>
              <a:ext uri="{FF2B5EF4-FFF2-40B4-BE49-F238E27FC236}">
                <a16:creationId xmlns:a16="http://schemas.microsoft.com/office/drawing/2014/main" id="{E7C17109-E244-498A-ABE0-0F145E8D2CB6}"/>
              </a:ext>
            </a:extLst>
          </p:cNvPr>
          <p:cNvSpPr txBox="1">
            <a:spLocks/>
          </p:cNvSpPr>
          <p:nvPr/>
        </p:nvSpPr>
        <p:spPr>
          <a:xfrm>
            <a:off x="7556854" y="3663521"/>
            <a:ext cx="3276796" cy="53048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dirty="0">
                <a:solidFill>
                  <a:schemeClr val="bg1"/>
                </a:solidFill>
              </a:rPr>
              <a:t>Dados observados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CaixaDeTexto 25">
                <a:extLst>
                  <a:ext uri="{FF2B5EF4-FFF2-40B4-BE49-F238E27FC236}">
                    <a16:creationId xmlns:a16="http://schemas.microsoft.com/office/drawing/2014/main" id="{B897C249-E02B-4ED0-8638-A44EC5A1458C}"/>
                  </a:ext>
                </a:extLst>
              </p:cNvPr>
              <p:cNvSpPr txBox="1"/>
              <p:nvPr/>
            </p:nvSpPr>
            <p:spPr>
              <a:xfrm>
                <a:off x="6995760" y="4400647"/>
                <a:ext cx="2958382" cy="232082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4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𝐝</m:t>
                          </m:r>
                        </m:e>
                        <m:sup>
                          <m:r>
                            <a:rPr lang="pt-B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p>
                      </m:sSup>
                      <m:r>
                        <a:rPr lang="pt-BR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pt-B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4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pt-BR" sz="4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pt-BR" sz="4000" b="0" i="1">
                                        <a:latin typeface="Cambria Math" panose="02040503050406030204" pitchFamily="18" charset="0"/>
                                      </a:rPr>
                                      <m:t>d</m:t>
                                    </m:r>
                                  </m:e>
                                  <m:sup>
                                    <m:r>
                                      <a:rPr lang="pt-BR" sz="4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pt-BR" sz="4000" b="0" i="1" smtClean="0">
                                        <a:latin typeface="Cambria Math" panose="02040503050406030204" pitchFamily="18" charset="0"/>
                                      </a:rPr>
                                      <m:t>𝑜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pt-BR" sz="4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pt-BR" sz="4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pt-BR" sz="4000" i="1">
                                        <a:latin typeface="Cambria Math" panose="02040503050406030204" pitchFamily="18" charset="0"/>
                                      </a:rPr>
                                      <m:t>d</m:t>
                                    </m:r>
                                  </m:e>
                                  <m:sup>
                                    <m:r>
                                      <a:rPr lang="pt-BR" sz="4000" b="0" i="1" smtClean="0">
                                        <a:latin typeface="Cambria Math" panose="02040503050406030204" pitchFamily="18" charset="0"/>
                                      </a:rPr>
                                      <m:t>𝑁𝑜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pt-BR" sz="4000" dirty="0">
                  <a:solidFill>
                    <a:schemeClr val="tx1"/>
                  </a:solidFill>
                </a:endParaRPr>
              </a:p>
              <a:p>
                <a:r>
                  <a:rPr lang="pt-BR" sz="4000" dirty="0">
                    <a:solidFill>
                      <a:schemeClr val="tx1"/>
                    </a:solidFill>
                  </a:rPr>
                  <a:t>          [N </a:t>
                </a:r>
                <a:r>
                  <a:rPr lang="pt-BR" sz="4000" dirty="0"/>
                  <a:t>x 1]</a:t>
                </a:r>
                <a:r>
                  <a:rPr lang="pt-BR" sz="4000" dirty="0">
                    <a:solidFill>
                      <a:schemeClr val="tx1"/>
                    </a:solidFill>
                  </a:rPr>
                  <a:t>  </a:t>
                </a:r>
                <a:endParaRPr lang="pt-BR" sz="4000" dirty="0"/>
              </a:p>
            </p:txBody>
          </p:sp>
        </mc:Choice>
        <mc:Fallback xmlns="">
          <p:sp>
            <p:nvSpPr>
              <p:cNvPr id="26" name="CaixaDeTexto 25">
                <a:extLst>
                  <a:ext uri="{FF2B5EF4-FFF2-40B4-BE49-F238E27FC236}">
                    <a16:creationId xmlns:a16="http://schemas.microsoft.com/office/drawing/2014/main" id="{B897C249-E02B-4ED0-8638-A44EC5A145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5760" y="4400647"/>
                <a:ext cx="2958382" cy="2320828"/>
              </a:xfrm>
              <a:prstGeom prst="rect">
                <a:avLst/>
              </a:prstGeom>
              <a:blipFill>
                <a:blip r:embed="rId5"/>
                <a:stretch>
                  <a:fillRect r="-2053" b="-11749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CaixaDeTexto 26">
                <a:extLst>
                  <a:ext uri="{FF2B5EF4-FFF2-40B4-BE49-F238E27FC236}">
                    <a16:creationId xmlns:a16="http://schemas.microsoft.com/office/drawing/2014/main" id="{1F6DEAD6-359D-4283-BC8F-981D10CF4E5A}"/>
                  </a:ext>
                </a:extLst>
              </p:cNvPr>
              <p:cNvSpPr txBox="1"/>
              <p:nvPr/>
            </p:nvSpPr>
            <p:spPr>
              <a:xfrm>
                <a:off x="1154471" y="80392"/>
                <a:ext cx="2958382" cy="232082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4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𝐝</m:t>
                          </m:r>
                        </m:e>
                        <m:sup>
                          <m:r>
                            <a:rPr lang="pt-B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</m:sSup>
                      <m:r>
                        <a:rPr lang="pt-BR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pt-B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4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pt-BR" sz="4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pt-BR" sz="4000" b="0" i="1">
                                        <a:latin typeface="Cambria Math" panose="02040503050406030204" pitchFamily="18" charset="0"/>
                                      </a:rPr>
                                      <m:t>d</m:t>
                                    </m:r>
                                  </m:e>
                                  <m:sup>
                                    <m:r>
                                      <a:rPr lang="pt-BR" sz="4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pt-BR" sz="4000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pt-BR" sz="4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pt-BR" sz="4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pt-BR" sz="4000" i="1">
                                        <a:latin typeface="Cambria Math" panose="02040503050406030204" pitchFamily="18" charset="0"/>
                                      </a:rPr>
                                      <m:t>d</m:t>
                                    </m:r>
                                  </m:e>
                                  <m:sup>
                                    <m:r>
                                      <a:rPr lang="pt-BR" sz="4000" b="0" i="1" smtClean="0">
                                        <a:latin typeface="Cambria Math" panose="02040503050406030204" pitchFamily="18" charset="0"/>
                                      </a:rPr>
                                      <m:t>𝑁𝑝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pt-BR" sz="4000" dirty="0">
                  <a:solidFill>
                    <a:schemeClr val="tx1"/>
                  </a:solidFill>
                </a:endParaRPr>
              </a:p>
              <a:p>
                <a:r>
                  <a:rPr lang="pt-BR" sz="4000" dirty="0">
                    <a:solidFill>
                      <a:schemeClr val="tx1"/>
                    </a:solidFill>
                  </a:rPr>
                  <a:t>          [N </a:t>
                </a:r>
                <a:r>
                  <a:rPr lang="pt-BR" sz="4000" dirty="0"/>
                  <a:t>x 1]</a:t>
                </a:r>
                <a:r>
                  <a:rPr lang="pt-BR" sz="4000" dirty="0">
                    <a:solidFill>
                      <a:schemeClr val="tx1"/>
                    </a:solidFill>
                  </a:rPr>
                  <a:t>  </a:t>
                </a:r>
                <a:endParaRPr lang="pt-BR" sz="4000" dirty="0"/>
              </a:p>
            </p:txBody>
          </p:sp>
        </mc:Choice>
        <mc:Fallback xmlns="">
          <p:sp>
            <p:nvSpPr>
              <p:cNvPr id="27" name="CaixaDeTexto 26">
                <a:extLst>
                  <a:ext uri="{FF2B5EF4-FFF2-40B4-BE49-F238E27FC236}">
                    <a16:creationId xmlns:a16="http://schemas.microsoft.com/office/drawing/2014/main" id="{1F6DEAD6-359D-4283-BC8F-981D10CF4E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471" y="80392"/>
                <a:ext cx="2958382" cy="2320828"/>
              </a:xfrm>
              <a:prstGeom prst="rect">
                <a:avLst/>
              </a:prstGeom>
              <a:blipFill>
                <a:blip r:embed="rId6"/>
                <a:stretch>
                  <a:fillRect r="-2049" b="-1201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Elipse 27">
            <a:extLst>
              <a:ext uri="{FF2B5EF4-FFF2-40B4-BE49-F238E27FC236}">
                <a16:creationId xmlns:a16="http://schemas.microsoft.com/office/drawing/2014/main" id="{99AC1657-2E94-4CA9-83C5-FC866757E97B}"/>
              </a:ext>
            </a:extLst>
          </p:cNvPr>
          <p:cNvSpPr/>
          <p:nvPr/>
        </p:nvSpPr>
        <p:spPr>
          <a:xfrm>
            <a:off x="1607929" y="2660228"/>
            <a:ext cx="1097244" cy="1072221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Título 1">
            <a:extLst>
              <a:ext uri="{FF2B5EF4-FFF2-40B4-BE49-F238E27FC236}">
                <a16:creationId xmlns:a16="http://schemas.microsoft.com/office/drawing/2014/main" id="{13F3EF8E-FF29-4B10-B76A-AFAB91B927B7}"/>
              </a:ext>
            </a:extLst>
          </p:cNvPr>
          <p:cNvSpPr txBox="1">
            <a:spLocks/>
          </p:cNvSpPr>
          <p:nvPr/>
        </p:nvSpPr>
        <p:spPr>
          <a:xfrm>
            <a:off x="4062573" y="551431"/>
            <a:ext cx="2773022" cy="85645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dirty="0"/>
              <a:t>Vetor de dados preditos</a:t>
            </a:r>
          </a:p>
        </p:txBody>
      </p:sp>
      <p:sp>
        <p:nvSpPr>
          <p:cNvPr id="34" name="Título 1">
            <a:extLst>
              <a:ext uri="{FF2B5EF4-FFF2-40B4-BE49-F238E27FC236}">
                <a16:creationId xmlns:a16="http://schemas.microsoft.com/office/drawing/2014/main" id="{6B36B5EC-F9C9-432F-A077-63EE89DED259}"/>
              </a:ext>
            </a:extLst>
          </p:cNvPr>
          <p:cNvSpPr txBox="1">
            <a:spLocks/>
          </p:cNvSpPr>
          <p:nvPr/>
        </p:nvSpPr>
        <p:spPr>
          <a:xfrm>
            <a:off x="9970310" y="4903787"/>
            <a:ext cx="2204631" cy="146698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dirty="0"/>
              <a:t>Vetor de dados observados</a:t>
            </a:r>
          </a:p>
        </p:txBody>
      </p:sp>
    </p:spTree>
    <p:extLst>
      <p:ext uri="{BB962C8B-B14F-4D97-AF65-F5344CB8AC3E}">
        <p14:creationId xmlns:p14="http://schemas.microsoft.com/office/powerpoint/2010/main" val="13711939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D22C0784-6C86-47B4-82C6-C3170008E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5CF5-DD80-4FB2-8D05-C9155122F025}" type="slidenum">
              <a:rPr lang="pt-BR" smtClean="0"/>
              <a:t>17</a:t>
            </a:fld>
            <a:endParaRPr lang="pt-BR" dirty="0"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E652F9B0-2DF4-4A37-BC22-180D0D835E36}"/>
              </a:ext>
            </a:extLst>
          </p:cNvPr>
          <p:cNvSpPr/>
          <p:nvPr/>
        </p:nvSpPr>
        <p:spPr>
          <a:xfrm>
            <a:off x="1042989" y="2550318"/>
            <a:ext cx="4200525" cy="1757363"/>
          </a:xfrm>
          <a:prstGeom prst="roundRect">
            <a:avLst/>
          </a:prstGeom>
          <a:solidFill>
            <a:schemeClr val="accent3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Retângulo: Cantos Arredondados 24">
            <a:extLst>
              <a:ext uri="{FF2B5EF4-FFF2-40B4-BE49-F238E27FC236}">
                <a16:creationId xmlns:a16="http://schemas.microsoft.com/office/drawing/2014/main" id="{5A07CBA6-1F15-4AB7-8AC4-B1E57860CB7D}"/>
              </a:ext>
            </a:extLst>
          </p:cNvPr>
          <p:cNvSpPr/>
          <p:nvPr/>
        </p:nvSpPr>
        <p:spPr>
          <a:xfrm>
            <a:off x="6938964" y="2550317"/>
            <a:ext cx="4200525" cy="1757363"/>
          </a:xfrm>
          <a:prstGeom prst="roundRect">
            <a:avLst/>
          </a:prstGeom>
          <a:solidFill>
            <a:schemeClr val="accent3">
              <a:lumMod val="5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Seta: em Forma de U 10">
            <a:extLst>
              <a:ext uri="{FF2B5EF4-FFF2-40B4-BE49-F238E27FC236}">
                <a16:creationId xmlns:a16="http://schemas.microsoft.com/office/drawing/2014/main" id="{484647CD-145B-4320-BE45-30355EFF7C59}"/>
              </a:ext>
            </a:extLst>
          </p:cNvPr>
          <p:cNvSpPr/>
          <p:nvPr/>
        </p:nvSpPr>
        <p:spPr>
          <a:xfrm>
            <a:off x="3314701" y="1714499"/>
            <a:ext cx="6243637" cy="642938"/>
          </a:xfrm>
          <a:prstGeom prst="utur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9" name="Seta: em Forma de U 28">
            <a:extLst>
              <a:ext uri="{FF2B5EF4-FFF2-40B4-BE49-F238E27FC236}">
                <a16:creationId xmlns:a16="http://schemas.microsoft.com/office/drawing/2014/main" id="{158D8454-0A39-45F1-AF92-6619BBBAB176}"/>
              </a:ext>
            </a:extLst>
          </p:cNvPr>
          <p:cNvSpPr/>
          <p:nvPr/>
        </p:nvSpPr>
        <p:spPr>
          <a:xfrm rot="10800000">
            <a:off x="3314700" y="4582318"/>
            <a:ext cx="6243637" cy="642938"/>
          </a:xfrm>
          <a:prstGeom prst="utur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ítulo 1">
                <a:extLst>
                  <a:ext uri="{FF2B5EF4-FFF2-40B4-BE49-F238E27FC236}">
                    <a16:creationId xmlns:a16="http://schemas.microsoft.com/office/drawing/2014/main" id="{28735138-4ACA-4B5B-A5A8-96C87781AC7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832168" y="3018489"/>
                <a:ext cx="726169" cy="635638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sz="4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40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𝐝</m:t>
                          </m:r>
                        </m:e>
                        <m:sup>
                          <m:r>
                            <a:rPr lang="pt-BR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p>
                      </m:sSup>
                    </m:oMath>
                  </m:oMathPara>
                </a14:m>
                <a:endParaRPr lang="pt-BR" sz="4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0" name="Título 1">
                <a:extLst>
                  <a:ext uri="{FF2B5EF4-FFF2-40B4-BE49-F238E27FC236}">
                    <a16:creationId xmlns:a16="http://schemas.microsoft.com/office/drawing/2014/main" id="{28735138-4ACA-4B5B-A5A8-96C87781AC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2168" y="3018489"/>
                <a:ext cx="726169" cy="63563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2D9FEE8C-7B24-4E46-8C77-8773129F6AA2}"/>
                  </a:ext>
                </a:extLst>
              </p:cNvPr>
              <p:cNvSpPr txBox="1"/>
              <p:nvPr/>
            </p:nvSpPr>
            <p:spPr>
              <a:xfrm>
                <a:off x="1944812" y="3038574"/>
                <a:ext cx="2396875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pt-BR" sz="4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sz="4000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𝐝</m:t>
                        </m:r>
                      </m:e>
                      <m:sup>
                        <m:r>
                          <a:rPr lang="pt-BR" sz="4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p>
                    <m:r>
                      <a:rPr lang="pt-BR" sz="4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sz="4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pt-BR" sz="4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sz="40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𝐩</m:t>
                    </m:r>
                    <m:r>
                      <a:rPr lang="pt-BR" sz="4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sz="4000" dirty="0">
                    <a:solidFill>
                      <a:schemeClr val="bg1"/>
                    </a:solidFill>
                  </a:rPr>
                  <a:t> </a:t>
                </a:r>
                <a:endParaRPr lang="pt-BR" sz="4000" dirty="0"/>
              </a:p>
            </p:txBody>
          </p:sp>
        </mc:Choice>
        <mc:Fallback xmlns=""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2D9FEE8C-7B24-4E46-8C77-8773129F6A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4812" y="3038574"/>
                <a:ext cx="2396875" cy="61555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ítulo 1">
            <a:extLst>
              <a:ext uri="{FF2B5EF4-FFF2-40B4-BE49-F238E27FC236}">
                <a16:creationId xmlns:a16="http://schemas.microsoft.com/office/drawing/2014/main" id="{67CF4C6B-0668-4272-84E1-1103154A724D}"/>
              </a:ext>
            </a:extLst>
          </p:cNvPr>
          <p:cNvSpPr txBox="1">
            <a:spLocks/>
          </p:cNvSpPr>
          <p:nvPr/>
        </p:nvSpPr>
        <p:spPr>
          <a:xfrm>
            <a:off x="1756739" y="3698953"/>
            <a:ext cx="2773022" cy="53048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dirty="0">
                <a:solidFill>
                  <a:schemeClr val="bg1"/>
                </a:solidFill>
              </a:rPr>
              <a:t>Dados preditos</a:t>
            </a:r>
          </a:p>
        </p:txBody>
      </p:sp>
      <p:sp>
        <p:nvSpPr>
          <p:cNvPr id="17" name="Título 1">
            <a:extLst>
              <a:ext uri="{FF2B5EF4-FFF2-40B4-BE49-F238E27FC236}">
                <a16:creationId xmlns:a16="http://schemas.microsoft.com/office/drawing/2014/main" id="{E7C17109-E244-498A-ABE0-0F145E8D2CB6}"/>
              </a:ext>
            </a:extLst>
          </p:cNvPr>
          <p:cNvSpPr txBox="1">
            <a:spLocks/>
          </p:cNvSpPr>
          <p:nvPr/>
        </p:nvSpPr>
        <p:spPr>
          <a:xfrm>
            <a:off x="7556854" y="3663521"/>
            <a:ext cx="3276796" cy="53048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dirty="0">
                <a:solidFill>
                  <a:schemeClr val="bg1"/>
                </a:solidFill>
              </a:rPr>
              <a:t>Dados observados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CaixaDeTexto 25">
                <a:extLst>
                  <a:ext uri="{FF2B5EF4-FFF2-40B4-BE49-F238E27FC236}">
                    <a16:creationId xmlns:a16="http://schemas.microsoft.com/office/drawing/2014/main" id="{B897C249-E02B-4ED0-8638-A44EC5A1458C}"/>
                  </a:ext>
                </a:extLst>
              </p:cNvPr>
              <p:cNvSpPr txBox="1"/>
              <p:nvPr/>
            </p:nvSpPr>
            <p:spPr>
              <a:xfrm>
                <a:off x="6995760" y="4400647"/>
                <a:ext cx="2958382" cy="232082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4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𝐝</m:t>
                          </m:r>
                        </m:e>
                        <m:sup>
                          <m:r>
                            <a:rPr lang="pt-B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p>
                      </m:sSup>
                      <m:r>
                        <a:rPr lang="pt-BR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pt-B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4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pt-BR" sz="4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pt-BR" sz="4000" b="0" i="1">
                                        <a:latin typeface="Cambria Math" panose="02040503050406030204" pitchFamily="18" charset="0"/>
                                      </a:rPr>
                                      <m:t>d</m:t>
                                    </m:r>
                                  </m:e>
                                  <m:sup>
                                    <m:r>
                                      <a:rPr lang="pt-BR" sz="4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pt-BR" sz="4000" b="0" i="1" smtClean="0">
                                        <a:latin typeface="Cambria Math" panose="02040503050406030204" pitchFamily="18" charset="0"/>
                                      </a:rPr>
                                      <m:t>𝑜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pt-BR" sz="4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pt-BR" sz="4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pt-BR" sz="4000" i="1">
                                        <a:latin typeface="Cambria Math" panose="02040503050406030204" pitchFamily="18" charset="0"/>
                                      </a:rPr>
                                      <m:t>d</m:t>
                                    </m:r>
                                  </m:e>
                                  <m:sup>
                                    <m:r>
                                      <a:rPr lang="pt-BR" sz="4000" b="0" i="1" smtClean="0">
                                        <a:latin typeface="Cambria Math" panose="02040503050406030204" pitchFamily="18" charset="0"/>
                                      </a:rPr>
                                      <m:t>𝑁𝑜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pt-BR" sz="4000" dirty="0">
                  <a:solidFill>
                    <a:schemeClr val="tx1"/>
                  </a:solidFill>
                </a:endParaRPr>
              </a:p>
              <a:p>
                <a:r>
                  <a:rPr lang="pt-BR" sz="4000" dirty="0">
                    <a:solidFill>
                      <a:schemeClr val="tx1"/>
                    </a:solidFill>
                  </a:rPr>
                  <a:t>          [N </a:t>
                </a:r>
                <a:r>
                  <a:rPr lang="pt-BR" sz="4000" dirty="0"/>
                  <a:t>x 1]</a:t>
                </a:r>
                <a:r>
                  <a:rPr lang="pt-BR" sz="4000" dirty="0">
                    <a:solidFill>
                      <a:schemeClr val="tx1"/>
                    </a:solidFill>
                  </a:rPr>
                  <a:t>  </a:t>
                </a:r>
                <a:endParaRPr lang="pt-BR" sz="4000" dirty="0"/>
              </a:p>
            </p:txBody>
          </p:sp>
        </mc:Choice>
        <mc:Fallback xmlns="">
          <p:sp>
            <p:nvSpPr>
              <p:cNvPr id="26" name="CaixaDeTexto 25">
                <a:extLst>
                  <a:ext uri="{FF2B5EF4-FFF2-40B4-BE49-F238E27FC236}">
                    <a16:creationId xmlns:a16="http://schemas.microsoft.com/office/drawing/2014/main" id="{B897C249-E02B-4ED0-8638-A44EC5A145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5760" y="4400647"/>
                <a:ext cx="2958382" cy="2320828"/>
              </a:xfrm>
              <a:prstGeom prst="rect">
                <a:avLst/>
              </a:prstGeom>
              <a:blipFill>
                <a:blip r:embed="rId5"/>
                <a:stretch>
                  <a:fillRect r="-2053" b="-11749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CaixaDeTexto 26">
                <a:extLst>
                  <a:ext uri="{FF2B5EF4-FFF2-40B4-BE49-F238E27FC236}">
                    <a16:creationId xmlns:a16="http://schemas.microsoft.com/office/drawing/2014/main" id="{1F6DEAD6-359D-4283-BC8F-981D10CF4E5A}"/>
                  </a:ext>
                </a:extLst>
              </p:cNvPr>
              <p:cNvSpPr txBox="1"/>
              <p:nvPr/>
            </p:nvSpPr>
            <p:spPr>
              <a:xfrm>
                <a:off x="1154471" y="80392"/>
                <a:ext cx="2958382" cy="232082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4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𝐝</m:t>
                          </m:r>
                        </m:e>
                        <m:sup>
                          <m:r>
                            <a:rPr lang="pt-B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</m:sSup>
                      <m:r>
                        <a:rPr lang="pt-BR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pt-B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4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pt-BR" sz="4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pt-BR" sz="4000" b="0" i="1">
                                        <a:latin typeface="Cambria Math" panose="02040503050406030204" pitchFamily="18" charset="0"/>
                                      </a:rPr>
                                      <m:t>d</m:t>
                                    </m:r>
                                  </m:e>
                                  <m:sup>
                                    <m:r>
                                      <a:rPr lang="pt-BR" sz="4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pt-BR" sz="4000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pt-BR" sz="4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pt-BR" sz="4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pt-BR" sz="4000" i="1">
                                        <a:latin typeface="Cambria Math" panose="02040503050406030204" pitchFamily="18" charset="0"/>
                                      </a:rPr>
                                      <m:t>d</m:t>
                                    </m:r>
                                  </m:e>
                                  <m:sup>
                                    <m:r>
                                      <a:rPr lang="pt-BR" sz="4000" b="0" i="1" smtClean="0">
                                        <a:latin typeface="Cambria Math" panose="02040503050406030204" pitchFamily="18" charset="0"/>
                                      </a:rPr>
                                      <m:t>𝑁𝑝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pt-BR" sz="4000" dirty="0">
                  <a:solidFill>
                    <a:schemeClr val="tx1"/>
                  </a:solidFill>
                </a:endParaRPr>
              </a:p>
              <a:p>
                <a:r>
                  <a:rPr lang="pt-BR" sz="4000" dirty="0">
                    <a:solidFill>
                      <a:schemeClr val="tx1"/>
                    </a:solidFill>
                  </a:rPr>
                  <a:t>          [N </a:t>
                </a:r>
                <a:r>
                  <a:rPr lang="pt-BR" sz="4000" dirty="0"/>
                  <a:t>x 1]</a:t>
                </a:r>
                <a:r>
                  <a:rPr lang="pt-BR" sz="4000" dirty="0">
                    <a:solidFill>
                      <a:schemeClr val="tx1"/>
                    </a:solidFill>
                  </a:rPr>
                  <a:t>  </a:t>
                </a:r>
                <a:endParaRPr lang="pt-BR" sz="4000" dirty="0"/>
              </a:p>
            </p:txBody>
          </p:sp>
        </mc:Choice>
        <mc:Fallback xmlns="">
          <p:sp>
            <p:nvSpPr>
              <p:cNvPr id="27" name="CaixaDeTexto 26">
                <a:extLst>
                  <a:ext uri="{FF2B5EF4-FFF2-40B4-BE49-F238E27FC236}">
                    <a16:creationId xmlns:a16="http://schemas.microsoft.com/office/drawing/2014/main" id="{1F6DEAD6-359D-4283-BC8F-981D10CF4E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471" y="80392"/>
                <a:ext cx="2958382" cy="2320828"/>
              </a:xfrm>
              <a:prstGeom prst="rect">
                <a:avLst/>
              </a:prstGeom>
              <a:blipFill>
                <a:blip r:embed="rId6"/>
                <a:stretch>
                  <a:fillRect r="-2049" b="-1201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Elipse 27">
            <a:extLst>
              <a:ext uri="{FF2B5EF4-FFF2-40B4-BE49-F238E27FC236}">
                <a16:creationId xmlns:a16="http://schemas.microsoft.com/office/drawing/2014/main" id="{99AC1657-2E94-4CA9-83C5-FC866757E97B}"/>
              </a:ext>
            </a:extLst>
          </p:cNvPr>
          <p:cNvSpPr/>
          <p:nvPr/>
        </p:nvSpPr>
        <p:spPr>
          <a:xfrm>
            <a:off x="3334809" y="2800197"/>
            <a:ext cx="1097244" cy="1072221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CaixaDeTexto 30">
                <a:extLst>
                  <a:ext uri="{FF2B5EF4-FFF2-40B4-BE49-F238E27FC236}">
                    <a16:creationId xmlns:a16="http://schemas.microsoft.com/office/drawing/2014/main" id="{A00DB0BF-CEC4-4DD5-991C-803102CF5ECC}"/>
                  </a:ext>
                </a:extLst>
              </p:cNvPr>
              <p:cNvSpPr txBox="1"/>
              <p:nvPr/>
            </p:nvSpPr>
            <p:spPr>
              <a:xfrm>
                <a:off x="1420774" y="4205622"/>
                <a:ext cx="2958382" cy="257198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4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𝐩</m:t>
                      </m:r>
                      <m:r>
                        <a:rPr lang="pt-BR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pt-B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4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pt-BR" sz="4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pt-BR" sz="4000" b="0" i="0" smtClean="0">
                                        <a:latin typeface="Cambria Math" panose="02040503050406030204" pitchFamily="18" charset="0"/>
                                      </a:rPr>
                                      <m:t>p</m:t>
                                    </m:r>
                                  </m:e>
                                  <m:sup>
                                    <m:r>
                                      <a:rPr lang="pt-BR" sz="4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pt-BR" sz="4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pt-BR" sz="4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pt-BR" sz="4000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p>
                                    <m:r>
                                      <a:rPr lang="pt-BR" sz="4000" b="0" i="1" smtClean="0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pt-BR" sz="4000" dirty="0">
                  <a:solidFill>
                    <a:schemeClr val="tx1"/>
                  </a:solidFill>
                </a:endParaRPr>
              </a:p>
              <a:p>
                <a:r>
                  <a:rPr lang="pt-BR" sz="4000" dirty="0">
                    <a:solidFill>
                      <a:schemeClr val="tx1"/>
                    </a:solidFill>
                  </a:rPr>
                  <a:t>          [M </a:t>
                </a:r>
                <a:r>
                  <a:rPr lang="pt-BR" sz="4000" dirty="0"/>
                  <a:t>x 1]</a:t>
                </a:r>
                <a:r>
                  <a:rPr lang="pt-BR" sz="4000" dirty="0">
                    <a:solidFill>
                      <a:schemeClr val="tx1"/>
                    </a:solidFill>
                  </a:rPr>
                  <a:t>  </a:t>
                </a:r>
                <a:endParaRPr lang="pt-BR" sz="4000" dirty="0"/>
              </a:p>
            </p:txBody>
          </p:sp>
        </mc:Choice>
        <mc:Fallback xmlns="">
          <p:sp>
            <p:nvSpPr>
              <p:cNvPr id="31" name="CaixaDeTexto 30">
                <a:extLst>
                  <a:ext uri="{FF2B5EF4-FFF2-40B4-BE49-F238E27FC236}">
                    <a16:creationId xmlns:a16="http://schemas.microsoft.com/office/drawing/2014/main" id="{A00DB0BF-CEC4-4DD5-991C-803102CF5E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0774" y="4205622"/>
                <a:ext cx="2958382" cy="2571986"/>
              </a:xfrm>
              <a:prstGeom prst="rect">
                <a:avLst/>
              </a:prstGeom>
              <a:blipFill>
                <a:blip r:embed="rId7"/>
                <a:stretch>
                  <a:fillRect r="-5749" b="-1061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ítulo 1">
            <a:extLst>
              <a:ext uri="{FF2B5EF4-FFF2-40B4-BE49-F238E27FC236}">
                <a16:creationId xmlns:a16="http://schemas.microsoft.com/office/drawing/2014/main" id="{13F3EF8E-FF29-4B10-B76A-AFAB91B927B7}"/>
              </a:ext>
            </a:extLst>
          </p:cNvPr>
          <p:cNvSpPr txBox="1">
            <a:spLocks/>
          </p:cNvSpPr>
          <p:nvPr/>
        </p:nvSpPr>
        <p:spPr>
          <a:xfrm>
            <a:off x="4062573" y="551431"/>
            <a:ext cx="2773022" cy="85645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dirty="0"/>
              <a:t>Vetor de dados preditos</a:t>
            </a:r>
          </a:p>
        </p:txBody>
      </p:sp>
      <p:sp>
        <p:nvSpPr>
          <p:cNvPr id="33" name="Título 1">
            <a:extLst>
              <a:ext uri="{FF2B5EF4-FFF2-40B4-BE49-F238E27FC236}">
                <a16:creationId xmlns:a16="http://schemas.microsoft.com/office/drawing/2014/main" id="{860FFB7F-BC57-4608-AAFA-0021975478FA}"/>
              </a:ext>
            </a:extLst>
          </p:cNvPr>
          <p:cNvSpPr txBox="1">
            <a:spLocks/>
          </p:cNvSpPr>
          <p:nvPr/>
        </p:nvSpPr>
        <p:spPr>
          <a:xfrm>
            <a:off x="4263682" y="5664345"/>
            <a:ext cx="2773022" cy="85645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dirty="0"/>
              <a:t>Vetor de parâmetros</a:t>
            </a:r>
          </a:p>
        </p:txBody>
      </p:sp>
      <p:sp>
        <p:nvSpPr>
          <p:cNvPr id="34" name="Título 1">
            <a:extLst>
              <a:ext uri="{FF2B5EF4-FFF2-40B4-BE49-F238E27FC236}">
                <a16:creationId xmlns:a16="http://schemas.microsoft.com/office/drawing/2014/main" id="{6B36B5EC-F9C9-432F-A077-63EE89DED259}"/>
              </a:ext>
            </a:extLst>
          </p:cNvPr>
          <p:cNvSpPr txBox="1">
            <a:spLocks/>
          </p:cNvSpPr>
          <p:nvPr/>
        </p:nvSpPr>
        <p:spPr>
          <a:xfrm>
            <a:off x="9970310" y="4903787"/>
            <a:ext cx="2204631" cy="146698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dirty="0"/>
              <a:t>Vetor de dados observados</a:t>
            </a:r>
          </a:p>
        </p:txBody>
      </p:sp>
    </p:spTree>
    <p:extLst>
      <p:ext uri="{BB962C8B-B14F-4D97-AF65-F5344CB8AC3E}">
        <p14:creationId xmlns:p14="http://schemas.microsoft.com/office/powerpoint/2010/main" val="32003628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D22C0784-6C86-47B4-82C6-C3170008E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5CF5-DD80-4FB2-8D05-C9155122F025}" type="slidenum">
              <a:rPr lang="pt-BR" smtClean="0"/>
              <a:t>18</a:t>
            </a:fld>
            <a:endParaRPr lang="pt-BR" dirty="0"/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4DB47A36-E017-4D0C-9A68-6E77E1B1ACF8}"/>
              </a:ext>
            </a:extLst>
          </p:cNvPr>
          <p:cNvSpPr txBox="1">
            <a:spLocks/>
          </p:cNvSpPr>
          <p:nvPr/>
        </p:nvSpPr>
        <p:spPr>
          <a:xfrm>
            <a:off x="1086673" y="246711"/>
            <a:ext cx="10018654" cy="252551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400" dirty="0"/>
              <a:t>O que procuramos na inversão é um </a:t>
            </a:r>
            <a:r>
              <a:rPr lang="pt-BR" sz="4400" dirty="0">
                <a:solidFill>
                  <a:schemeClr val="accent5">
                    <a:lumMod val="75000"/>
                  </a:schemeClr>
                </a:solidFill>
              </a:rPr>
              <a:t>conjunto de parâmetros</a:t>
            </a:r>
            <a:r>
              <a:rPr lang="pt-BR" sz="4400" dirty="0"/>
              <a:t> que </a:t>
            </a:r>
            <a:r>
              <a:rPr lang="pt-BR" sz="4400" dirty="0">
                <a:solidFill>
                  <a:schemeClr val="accent5">
                    <a:lumMod val="75000"/>
                  </a:schemeClr>
                </a:solidFill>
              </a:rPr>
              <a:t>minimize a distância</a:t>
            </a:r>
            <a:r>
              <a:rPr lang="pt-BR" sz="4400" dirty="0"/>
              <a:t> entre o vetor de </a:t>
            </a:r>
            <a:r>
              <a:rPr lang="pt-BR" sz="4400" dirty="0">
                <a:solidFill>
                  <a:schemeClr val="accent5">
                    <a:lumMod val="75000"/>
                  </a:schemeClr>
                </a:solidFill>
              </a:rPr>
              <a:t>dados preditos </a:t>
            </a:r>
            <a:r>
              <a:rPr lang="pt-BR" sz="4400" dirty="0"/>
              <a:t>e o vetor de </a:t>
            </a:r>
            <a:r>
              <a:rPr lang="pt-BR" sz="4400" dirty="0">
                <a:solidFill>
                  <a:schemeClr val="accent5">
                    <a:lumMod val="75000"/>
                  </a:schemeClr>
                </a:solidFill>
              </a:rPr>
              <a:t>dados observados</a:t>
            </a:r>
            <a:r>
              <a:rPr lang="pt-BR" sz="4400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7409060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D22C0784-6C86-47B4-82C6-C3170008E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5CF5-DD80-4FB2-8D05-C9155122F025}" type="slidenum">
              <a:rPr lang="pt-BR" smtClean="0"/>
              <a:t>19</a:t>
            </a:fld>
            <a:endParaRPr lang="pt-BR" dirty="0"/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4DB47A36-E017-4D0C-9A68-6E77E1B1ACF8}"/>
              </a:ext>
            </a:extLst>
          </p:cNvPr>
          <p:cNvSpPr txBox="1">
            <a:spLocks/>
          </p:cNvSpPr>
          <p:nvPr/>
        </p:nvSpPr>
        <p:spPr>
          <a:xfrm>
            <a:off x="1086673" y="246711"/>
            <a:ext cx="10018654" cy="252551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400" dirty="0"/>
              <a:t>O que procuramos na inversão é um </a:t>
            </a:r>
            <a:r>
              <a:rPr lang="pt-BR" sz="4400" dirty="0">
                <a:solidFill>
                  <a:schemeClr val="accent5">
                    <a:lumMod val="75000"/>
                  </a:schemeClr>
                </a:solidFill>
              </a:rPr>
              <a:t>conjunto de parâmetros</a:t>
            </a:r>
            <a:r>
              <a:rPr lang="pt-BR" sz="4400" dirty="0"/>
              <a:t> que </a:t>
            </a:r>
            <a:r>
              <a:rPr lang="pt-BR" sz="4400" dirty="0">
                <a:solidFill>
                  <a:schemeClr val="accent5">
                    <a:lumMod val="75000"/>
                  </a:schemeClr>
                </a:solidFill>
              </a:rPr>
              <a:t>minimize a distância</a:t>
            </a:r>
            <a:r>
              <a:rPr lang="pt-BR" sz="4400" dirty="0"/>
              <a:t> entre o vetor de </a:t>
            </a:r>
            <a:r>
              <a:rPr lang="pt-BR" sz="4400" dirty="0">
                <a:solidFill>
                  <a:schemeClr val="accent5">
                    <a:lumMod val="75000"/>
                  </a:schemeClr>
                </a:solidFill>
              </a:rPr>
              <a:t>dados preditos </a:t>
            </a:r>
            <a:r>
              <a:rPr lang="pt-BR" sz="4400" dirty="0"/>
              <a:t>e o vetor de </a:t>
            </a:r>
            <a:r>
              <a:rPr lang="pt-BR" sz="4400" dirty="0">
                <a:solidFill>
                  <a:schemeClr val="accent5">
                    <a:lumMod val="75000"/>
                  </a:schemeClr>
                </a:solidFill>
              </a:rPr>
              <a:t>dados observados</a:t>
            </a:r>
            <a:r>
              <a:rPr lang="pt-BR" sz="4400" dirty="0"/>
              <a:t>!</a:t>
            </a:r>
          </a:p>
        </p:txBody>
      </p:sp>
      <p:sp>
        <p:nvSpPr>
          <p:cNvPr id="20" name="Título 1">
            <a:extLst>
              <a:ext uri="{FF2B5EF4-FFF2-40B4-BE49-F238E27FC236}">
                <a16:creationId xmlns:a16="http://schemas.microsoft.com/office/drawing/2014/main" id="{1BEF0FD3-8530-404E-B277-315E795BB4DA}"/>
              </a:ext>
            </a:extLst>
          </p:cNvPr>
          <p:cNvSpPr txBox="1">
            <a:spLocks/>
          </p:cNvSpPr>
          <p:nvPr/>
        </p:nvSpPr>
        <p:spPr>
          <a:xfrm>
            <a:off x="1086673" y="3429000"/>
            <a:ext cx="10018654" cy="252551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400" dirty="0"/>
              <a:t>Este processo é realizado através de um processo de otimização, no qual </a:t>
            </a:r>
            <a:r>
              <a:rPr lang="pt-BR" sz="4400" dirty="0">
                <a:solidFill>
                  <a:schemeClr val="accent5">
                    <a:lumMod val="75000"/>
                  </a:schemeClr>
                </a:solidFill>
              </a:rPr>
              <a:t>minimizamos</a:t>
            </a:r>
            <a:r>
              <a:rPr lang="pt-BR" sz="4400" dirty="0"/>
              <a:t> uma função que mede a </a:t>
            </a:r>
            <a:r>
              <a:rPr lang="pt-BR" sz="4400" dirty="0">
                <a:solidFill>
                  <a:schemeClr val="accent5">
                    <a:lumMod val="75000"/>
                  </a:schemeClr>
                </a:solidFill>
              </a:rPr>
              <a:t>norma Euclidiana entre os dois vetores</a:t>
            </a:r>
            <a:r>
              <a:rPr lang="pt-BR" sz="4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703675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A1493577-CE83-4830-8B63-9DF6A3DF7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5CF5-DD80-4FB2-8D05-C9155122F025}" type="slidenum">
              <a:rPr lang="pt-BR" smtClean="0"/>
              <a:t>2</a:t>
            </a:fld>
            <a:endParaRPr lang="pt-BR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709386A0-0A09-4ADB-8C70-EFC9F43B8876}"/>
              </a:ext>
            </a:extLst>
          </p:cNvPr>
          <p:cNvSpPr txBox="1">
            <a:spLocks/>
          </p:cNvSpPr>
          <p:nvPr/>
        </p:nvSpPr>
        <p:spPr>
          <a:xfrm>
            <a:off x="1593459" y="3100900"/>
            <a:ext cx="9005082" cy="656200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 dirty="0">
                <a:solidFill>
                  <a:schemeClr val="bg1"/>
                </a:solidFill>
              </a:rPr>
              <a:t>Inversão de dados potenciais</a:t>
            </a:r>
          </a:p>
        </p:txBody>
      </p:sp>
    </p:spTree>
    <p:extLst>
      <p:ext uri="{BB962C8B-B14F-4D97-AF65-F5344CB8AC3E}">
        <p14:creationId xmlns:p14="http://schemas.microsoft.com/office/powerpoint/2010/main" val="8771088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D22C0784-6C86-47B4-82C6-C3170008E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5CF5-DD80-4FB2-8D05-C9155122F025}" type="slidenum">
              <a:rPr lang="pt-BR" smtClean="0"/>
              <a:t>20</a:t>
            </a:fld>
            <a:endParaRPr lang="pt-BR" dirty="0"/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4DB47A36-E017-4D0C-9A68-6E77E1B1ACF8}"/>
              </a:ext>
            </a:extLst>
          </p:cNvPr>
          <p:cNvSpPr txBox="1">
            <a:spLocks/>
          </p:cNvSpPr>
          <p:nvPr/>
        </p:nvSpPr>
        <p:spPr>
          <a:xfrm>
            <a:off x="1086673" y="246711"/>
            <a:ext cx="10018654" cy="252551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400" dirty="0"/>
              <a:t>O que procuramos na inversão é um </a:t>
            </a:r>
            <a:r>
              <a:rPr lang="pt-BR" sz="4400" dirty="0">
                <a:solidFill>
                  <a:schemeClr val="accent5">
                    <a:lumMod val="75000"/>
                  </a:schemeClr>
                </a:solidFill>
              </a:rPr>
              <a:t>conjunto de parâmetros</a:t>
            </a:r>
            <a:r>
              <a:rPr lang="pt-BR" sz="4400" dirty="0"/>
              <a:t> que </a:t>
            </a:r>
            <a:r>
              <a:rPr lang="pt-BR" sz="4400" dirty="0">
                <a:solidFill>
                  <a:schemeClr val="accent5">
                    <a:lumMod val="75000"/>
                  </a:schemeClr>
                </a:solidFill>
              </a:rPr>
              <a:t>minimize a distância</a:t>
            </a:r>
            <a:r>
              <a:rPr lang="pt-BR" sz="4400" dirty="0"/>
              <a:t> entre o vetor de </a:t>
            </a:r>
            <a:r>
              <a:rPr lang="pt-BR" sz="4400" dirty="0">
                <a:solidFill>
                  <a:schemeClr val="accent5">
                    <a:lumMod val="75000"/>
                  </a:schemeClr>
                </a:solidFill>
              </a:rPr>
              <a:t>dados preditos </a:t>
            </a:r>
            <a:r>
              <a:rPr lang="pt-BR" sz="4400" dirty="0"/>
              <a:t>e o vetor de </a:t>
            </a:r>
            <a:r>
              <a:rPr lang="pt-BR" sz="4400" dirty="0">
                <a:solidFill>
                  <a:schemeClr val="accent5">
                    <a:lumMod val="75000"/>
                  </a:schemeClr>
                </a:solidFill>
              </a:rPr>
              <a:t>dados observados</a:t>
            </a:r>
            <a:r>
              <a:rPr lang="pt-BR" sz="4400" dirty="0"/>
              <a:t>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2C38AE41-8259-4832-AD55-2E5703F77D47}"/>
                  </a:ext>
                </a:extLst>
              </p:cNvPr>
              <p:cNvSpPr txBox="1"/>
              <p:nvPr/>
            </p:nvSpPr>
            <p:spPr>
              <a:xfrm>
                <a:off x="3165903" y="3448913"/>
                <a:ext cx="5860194" cy="7485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4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𝜓</m:t>
                      </m:r>
                      <m:r>
                        <a:rPr lang="pt-BR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pt-BR" sz="48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𝐩</m:t>
                      </m:r>
                      <m:r>
                        <a:rPr lang="pt-BR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sSubSup>
                        <m:sSubSupPr>
                          <m:ctrlPr>
                            <a:rPr lang="pt-BR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pt-BR" sz="4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pt-BR" sz="4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sz="4800" b="1">
                                      <a:latin typeface="Cambria Math" panose="02040503050406030204" pitchFamily="18" charset="0"/>
                                    </a:rPr>
                                    <m:t>𝐝</m:t>
                                  </m:r>
                                </m:e>
                                <m:sup>
                                  <m:r>
                                    <a:rPr lang="pt-BR" sz="4800" i="1">
                                      <a:latin typeface="Cambria Math" panose="02040503050406030204" pitchFamily="18" charset="0"/>
                                    </a:rPr>
                                    <m:t>𝑜</m:t>
                                  </m:r>
                                </m:sup>
                              </m:sSup>
                              <m:r>
                                <a:rPr lang="pt-BR" sz="48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pt-BR" sz="48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pt-BR" sz="4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sz="4800" b="1">
                                      <a:latin typeface="Cambria Math" panose="02040503050406030204" pitchFamily="18" charset="0"/>
                                    </a:rPr>
                                    <m:t>𝐩</m:t>
                                  </m:r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pt-BR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pt-BR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pt-BR" sz="4800" dirty="0"/>
              </a:p>
            </p:txBody>
          </p:sp>
        </mc:Choice>
        <mc:Fallback xmlns="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2C38AE41-8259-4832-AD55-2E5703F77D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5903" y="3448913"/>
                <a:ext cx="5860194" cy="74853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ítulo 1">
            <a:extLst>
              <a:ext uri="{FF2B5EF4-FFF2-40B4-BE49-F238E27FC236}">
                <a16:creationId xmlns:a16="http://schemas.microsoft.com/office/drawing/2014/main" id="{F0420F78-B90C-479B-9874-78D95CA35189}"/>
              </a:ext>
            </a:extLst>
          </p:cNvPr>
          <p:cNvSpPr txBox="1">
            <a:spLocks/>
          </p:cNvSpPr>
          <p:nvPr/>
        </p:nvSpPr>
        <p:spPr>
          <a:xfrm>
            <a:off x="3447143" y="4668538"/>
            <a:ext cx="5297714" cy="63685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400" dirty="0">
                <a:solidFill>
                  <a:srgbClr val="0070C0"/>
                </a:solidFill>
              </a:rPr>
              <a:t>Função de ajuste</a:t>
            </a:r>
          </a:p>
        </p:txBody>
      </p:sp>
    </p:spTree>
    <p:extLst>
      <p:ext uri="{BB962C8B-B14F-4D97-AF65-F5344CB8AC3E}">
        <p14:creationId xmlns:p14="http://schemas.microsoft.com/office/powerpoint/2010/main" val="29923876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D22C0784-6C86-47B4-82C6-C3170008E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5CF5-DD80-4FB2-8D05-C9155122F025}" type="slidenum">
              <a:rPr lang="pt-BR" smtClean="0"/>
              <a:t>21</a:t>
            </a:fld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2C38AE41-8259-4832-AD55-2E5703F77D47}"/>
                  </a:ext>
                </a:extLst>
              </p:cNvPr>
              <p:cNvSpPr txBox="1"/>
              <p:nvPr/>
            </p:nvSpPr>
            <p:spPr>
              <a:xfrm>
                <a:off x="3165903" y="1383754"/>
                <a:ext cx="5860194" cy="7485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4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𝜓</m:t>
                      </m:r>
                      <m:r>
                        <a:rPr lang="pt-BR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pt-BR" sz="48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𝐩</m:t>
                      </m:r>
                      <m:r>
                        <a:rPr lang="pt-BR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sSubSup>
                        <m:sSubSupPr>
                          <m:ctrlPr>
                            <a:rPr lang="pt-BR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pt-BR" sz="4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pt-BR" sz="4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sz="4800" b="1">
                                      <a:latin typeface="Cambria Math" panose="02040503050406030204" pitchFamily="18" charset="0"/>
                                    </a:rPr>
                                    <m:t>𝐝</m:t>
                                  </m:r>
                                </m:e>
                                <m:sup>
                                  <m:r>
                                    <a:rPr lang="pt-BR" sz="4800" i="1">
                                      <a:latin typeface="Cambria Math" panose="02040503050406030204" pitchFamily="18" charset="0"/>
                                    </a:rPr>
                                    <m:t>𝑜</m:t>
                                  </m:r>
                                </m:sup>
                              </m:sSup>
                              <m:r>
                                <a:rPr lang="pt-BR" sz="48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pt-BR" sz="48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pt-BR" sz="4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sz="4800" b="1">
                                      <a:latin typeface="Cambria Math" panose="02040503050406030204" pitchFamily="18" charset="0"/>
                                    </a:rPr>
                                    <m:t>𝐩</m:t>
                                  </m:r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pt-BR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pt-BR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pt-BR" sz="4800" dirty="0"/>
              </a:p>
            </p:txBody>
          </p:sp>
        </mc:Choice>
        <mc:Fallback xmlns="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2C38AE41-8259-4832-AD55-2E5703F77D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5903" y="1383754"/>
                <a:ext cx="5860194" cy="74853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ítulo 1">
            <a:extLst>
              <a:ext uri="{FF2B5EF4-FFF2-40B4-BE49-F238E27FC236}">
                <a16:creationId xmlns:a16="http://schemas.microsoft.com/office/drawing/2014/main" id="{F9F233D9-4345-4523-942E-4A8EF1CEBED6}"/>
              </a:ext>
            </a:extLst>
          </p:cNvPr>
          <p:cNvSpPr txBox="1">
            <a:spLocks/>
          </p:cNvSpPr>
          <p:nvPr/>
        </p:nvSpPr>
        <p:spPr>
          <a:xfrm>
            <a:off x="3447143" y="406027"/>
            <a:ext cx="5297714" cy="63685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400" dirty="0">
                <a:solidFill>
                  <a:srgbClr val="0070C0"/>
                </a:solidFill>
              </a:rPr>
              <a:t>Função de ajuste</a:t>
            </a:r>
          </a:p>
        </p:txBody>
      </p:sp>
    </p:spTree>
    <p:extLst>
      <p:ext uri="{BB962C8B-B14F-4D97-AF65-F5344CB8AC3E}">
        <p14:creationId xmlns:p14="http://schemas.microsoft.com/office/powerpoint/2010/main" val="42925030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D22C0784-6C86-47B4-82C6-C3170008E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5CF5-DD80-4FB2-8D05-C9155122F025}" type="slidenum">
              <a:rPr lang="pt-BR" smtClean="0"/>
              <a:t>22</a:t>
            </a:fld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2C38AE41-8259-4832-AD55-2E5703F77D47}"/>
                  </a:ext>
                </a:extLst>
              </p:cNvPr>
              <p:cNvSpPr txBox="1"/>
              <p:nvPr/>
            </p:nvSpPr>
            <p:spPr>
              <a:xfrm>
                <a:off x="3165903" y="1383754"/>
                <a:ext cx="5860194" cy="7485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4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𝜓</m:t>
                      </m:r>
                      <m:r>
                        <a:rPr lang="pt-BR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pt-BR" sz="48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𝐩</m:t>
                      </m:r>
                      <m:r>
                        <a:rPr lang="pt-BR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sSubSup>
                        <m:sSubSupPr>
                          <m:ctrlPr>
                            <a:rPr lang="pt-BR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pt-BR" sz="4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pt-BR" sz="4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sz="4800" b="1">
                                      <a:latin typeface="Cambria Math" panose="02040503050406030204" pitchFamily="18" charset="0"/>
                                    </a:rPr>
                                    <m:t>𝐝</m:t>
                                  </m:r>
                                </m:e>
                                <m:sup>
                                  <m:r>
                                    <a:rPr lang="pt-BR" sz="4800" i="1">
                                      <a:latin typeface="Cambria Math" panose="02040503050406030204" pitchFamily="18" charset="0"/>
                                    </a:rPr>
                                    <m:t>𝑜</m:t>
                                  </m:r>
                                </m:sup>
                              </m:sSup>
                              <m:r>
                                <a:rPr lang="pt-BR" sz="48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pt-BR" sz="48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pt-BR" sz="4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sz="4800" b="1">
                                      <a:latin typeface="Cambria Math" panose="02040503050406030204" pitchFamily="18" charset="0"/>
                                    </a:rPr>
                                    <m:t>𝐩</m:t>
                                  </m:r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pt-BR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pt-BR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pt-BR" sz="4800" dirty="0"/>
              </a:p>
            </p:txBody>
          </p:sp>
        </mc:Choice>
        <mc:Fallback xmlns="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2C38AE41-8259-4832-AD55-2E5703F77D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5903" y="1383754"/>
                <a:ext cx="5860194" cy="74853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ítulo 1">
            <a:extLst>
              <a:ext uri="{FF2B5EF4-FFF2-40B4-BE49-F238E27FC236}">
                <a16:creationId xmlns:a16="http://schemas.microsoft.com/office/drawing/2014/main" id="{FDCF7BFC-8E69-4397-92E6-401E001FC7BD}"/>
              </a:ext>
            </a:extLst>
          </p:cNvPr>
          <p:cNvSpPr txBox="1">
            <a:spLocks/>
          </p:cNvSpPr>
          <p:nvPr/>
        </p:nvSpPr>
        <p:spPr>
          <a:xfrm>
            <a:off x="1086673" y="2680462"/>
            <a:ext cx="10018654" cy="74853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400" dirty="0"/>
              <a:t>Minimizar esta função quer dizer que:</a:t>
            </a: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F9F233D9-4345-4523-942E-4A8EF1CEBED6}"/>
              </a:ext>
            </a:extLst>
          </p:cNvPr>
          <p:cNvSpPr txBox="1">
            <a:spLocks/>
          </p:cNvSpPr>
          <p:nvPr/>
        </p:nvSpPr>
        <p:spPr>
          <a:xfrm>
            <a:off x="3447143" y="406027"/>
            <a:ext cx="5297714" cy="63685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400" dirty="0">
                <a:solidFill>
                  <a:srgbClr val="0070C0"/>
                </a:solidFill>
              </a:rPr>
              <a:t>Função de ajuste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F1FD3767-E233-4FE4-A9C2-3DBF1D3D59F1}"/>
                  </a:ext>
                </a:extLst>
              </p:cNvPr>
              <p:cNvSpPr txBox="1"/>
              <p:nvPr/>
            </p:nvSpPr>
            <p:spPr>
              <a:xfrm>
                <a:off x="4706741" y="3607838"/>
                <a:ext cx="2808974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pt-BR" sz="48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𝛁</m:t>
                    </m:r>
                    <m:r>
                      <a:rPr lang="pt-BR" sz="4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pt-BR" sz="4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pt-BR" sz="48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𝐩</m:t>
                    </m:r>
                    <m:r>
                      <a:rPr lang="pt-BR" sz="48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pt-BR" sz="4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pt-BR" sz="4800" dirty="0"/>
                  <a:t> 0</a:t>
                </a:r>
              </a:p>
            </p:txBody>
          </p:sp>
        </mc:Choice>
        <mc:Fallback xmlns=""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F1FD3767-E233-4FE4-A9C2-3DBF1D3D59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6741" y="3607838"/>
                <a:ext cx="2808974" cy="738664"/>
              </a:xfrm>
              <a:prstGeom prst="rect">
                <a:avLst/>
              </a:prstGeom>
              <a:blipFill>
                <a:blip r:embed="rId4"/>
                <a:stretch>
                  <a:fillRect t="-24793" r="-12364" b="-4958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ítulo 1">
            <a:extLst>
              <a:ext uri="{FF2B5EF4-FFF2-40B4-BE49-F238E27FC236}">
                <a16:creationId xmlns:a16="http://schemas.microsoft.com/office/drawing/2014/main" id="{62599FD1-6291-43CB-A952-9F7BE57B3942}"/>
              </a:ext>
            </a:extLst>
          </p:cNvPr>
          <p:cNvSpPr txBox="1">
            <a:spLocks/>
          </p:cNvSpPr>
          <p:nvPr/>
        </p:nvSpPr>
        <p:spPr>
          <a:xfrm>
            <a:off x="929583" y="4760351"/>
            <a:ext cx="10018654" cy="148570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400" dirty="0"/>
              <a:t>Tomarmos o </a:t>
            </a:r>
            <a:r>
              <a:rPr lang="pt-BR" sz="4400" dirty="0">
                <a:solidFill>
                  <a:srgbClr val="0070C0"/>
                </a:solidFill>
              </a:rPr>
              <a:t>gradiente</a:t>
            </a:r>
            <a:r>
              <a:rPr lang="pt-BR" sz="4400" dirty="0"/>
              <a:t> desta função e igualarmos a </a:t>
            </a:r>
            <a:r>
              <a:rPr lang="pt-BR" sz="4400" dirty="0">
                <a:solidFill>
                  <a:srgbClr val="0070C0"/>
                </a:solidFill>
              </a:rPr>
              <a:t>zero</a:t>
            </a:r>
            <a:r>
              <a:rPr lang="pt-BR" sz="4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604744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D22C0784-6C86-47B4-82C6-C3170008E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5CF5-DD80-4FB2-8D05-C9155122F025}" type="slidenum">
              <a:rPr lang="pt-BR" smtClean="0"/>
              <a:t>23</a:t>
            </a:fld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2C38AE41-8259-4832-AD55-2E5703F77D47}"/>
                  </a:ext>
                </a:extLst>
              </p:cNvPr>
              <p:cNvSpPr txBox="1"/>
              <p:nvPr/>
            </p:nvSpPr>
            <p:spPr>
              <a:xfrm>
                <a:off x="3165903" y="1383754"/>
                <a:ext cx="5860194" cy="7485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4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𝜓</m:t>
                      </m:r>
                      <m:r>
                        <a:rPr lang="pt-BR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pt-BR" sz="48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𝐩</m:t>
                      </m:r>
                      <m:r>
                        <a:rPr lang="pt-BR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sSubSup>
                        <m:sSubSupPr>
                          <m:ctrlPr>
                            <a:rPr lang="pt-BR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pt-BR" sz="4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pt-BR" sz="4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sz="4800" b="1">
                                      <a:latin typeface="Cambria Math" panose="02040503050406030204" pitchFamily="18" charset="0"/>
                                    </a:rPr>
                                    <m:t>𝐝</m:t>
                                  </m:r>
                                </m:e>
                                <m:sup>
                                  <m:r>
                                    <a:rPr lang="pt-BR" sz="4800" i="1">
                                      <a:latin typeface="Cambria Math" panose="02040503050406030204" pitchFamily="18" charset="0"/>
                                    </a:rPr>
                                    <m:t>𝑜</m:t>
                                  </m:r>
                                </m:sup>
                              </m:sSup>
                              <m:r>
                                <a:rPr lang="pt-BR" sz="48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pt-BR" sz="48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pt-BR" sz="4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sz="4800" b="1">
                                      <a:latin typeface="Cambria Math" panose="02040503050406030204" pitchFamily="18" charset="0"/>
                                    </a:rPr>
                                    <m:t>𝐩</m:t>
                                  </m:r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pt-BR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pt-BR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pt-BR" sz="4800" dirty="0"/>
              </a:p>
            </p:txBody>
          </p:sp>
        </mc:Choice>
        <mc:Fallback xmlns="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2C38AE41-8259-4832-AD55-2E5703F77D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5903" y="1383754"/>
                <a:ext cx="5860194" cy="74853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ítulo 1">
            <a:extLst>
              <a:ext uri="{FF2B5EF4-FFF2-40B4-BE49-F238E27FC236}">
                <a16:creationId xmlns:a16="http://schemas.microsoft.com/office/drawing/2014/main" id="{FDCF7BFC-8E69-4397-92E6-401E001FC7BD}"/>
              </a:ext>
            </a:extLst>
          </p:cNvPr>
          <p:cNvSpPr txBox="1">
            <a:spLocks/>
          </p:cNvSpPr>
          <p:nvPr/>
        </p:nvSpPr>
        <p:spPr>
          <a:xfrm>
            <a:off x="1086673" y="2680462"/>
            <a:ext cx="10018654" cy="74853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400" dirty="0"/>
              <a:t>Minimizar esta função quer dizer que:</a:t>
            </a: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F9F233D9-4345-4523-942E-4A8EF1CEBED6}"/>
              </a:ext>
            </a:extLst>
          </p:cNvPr>
          <p:cNvSpPr txBox="1">
            <a:spLocks/>
          </p:cNvSpPr>
          <p:nvPr/>
        </p:nvSpPr>
        <p:spPr>
          <a:xfrm>
            <a:off x="3447143" y="406027"/>
            <a:ext cx="5297714" cy="63685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400" dirty="0">
                <a:solidFill>
                  <a:srgbClr val="0070C0"/>
                </a:solidFill>
              </a:rPr>
              <a:t>Função de ajuste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F1FD3767-E233-4FE4-A9C2-3DBF1D3D59F1}"/>
                  </a:ext>
                </a:extLst>
              </p:cNvPr>
              <p:cNvSpPr txBox="1"/>
              <p:nvPr/>
            </p:nvSpPr>
            <p:spPr>
              <a:xfrm>
                <a:off x="4706741" y="3607838"/>
                <a:ext cx="2808974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pt-BR" sz="48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𝛁</m:t>
                    </m:r>
                    <m:r>
                      <a:rPr lang="pt-BR" sz="4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pt-BR" sz="4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pt-BR" sz="48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𝐩</m:t>
                    </m:r>
                    <m:r>
                      <a:rPr lang="pt-BR" sz="48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pt-BR" sz="4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pt-BR" sz="4800" dirty="0"/>
                  <a:t> 0</a:t>
                </a:r>
              </a:p>
            </p:txBody>
          </p:sp>
        </mc:Choice>
        <mc:Fallback xmlns=""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F1FD3767-E233-4FE4-A9C2-3DBF1D3D59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6741" y="3607838"/>
                <a:ext cx="2808974" cy="738664"/>
              </a:xfrm>
              <a:prstGeom prst="rect">
                <a:avLst/>
              </a:prstGeom>
              <a:blipFill>
                <a:blip r:embed="rId4"/>
                <a:stretch>
                  <a:fillRect t="-24793" r="-12364" b="-4958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78EAB839-D711-48AD-AFC7-405F3D69E6FE}"/>
                  </a:ext>
                </a:extLst>
              </p:cNvPr>
              <p:cNvSpPr txBox="1"/>
              <p:nvPr/>
            </p:nvSpPr>
            <p:spPr>
              <a:xfrm>
                <a:off x="3809237" y="4718041"/>
                <a:ext cx="4573526" cy="200343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pt-BR" sz="4000" b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𝛁</m:t>
                    </m:r>
                    <m:r>
                      <a:rPr lang="pt-BR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pt-BR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pt-BR" sz="4000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𝐩</m:t>
                    </m:r>
                    <m:r>
                      <a:rPr lang="pt-BR" sz="4000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pt-BR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pt-BR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pt-BR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pt-BR" sz="4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4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lang="pt-BR" sz="4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pt-BR" sz="4000">
                                          <a:latin typeface="Cambria Math" panose="02040503050406030204" pitchFamily="18" charset="0"/>
                                        </a:rPr>
                                        <m:t>p</m:t>
                                      </m:r>
                                    </m:e>
                                    <m:sup>
                                      <m:r>
                                        <a:rPr lang="pt-BR" sz="40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p>
                                  </m:sSup>
                                </m:sub>
                              </m:sSub>
                              <m:r>
                                <a:rPr lang="pt-BR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  <m:r>
                                <a:rPr lang="pt-BR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sz="4000" b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𝐩</m:t>
                              </m:r>
                              <m:r>
                                <a:rPr lang="pt-BR" sz="4000" b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r>
                                <a:rPr lang="pt-BR" sz="4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pt-BR" sz="4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4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lang="pt-BR" sz="4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pt-BR" sz="4000">
                                          <a:latin typeface="Cambria Math" panose="02040503050406030204" pitchFamily="18" charset="0"/>
                                        </a:rPr>
                                        <m:t>p</m:t>
                                      </m:r>
                                    </m:e>
                                    <m:sup>
                                      <m:r>
                                        <a:rPr lang="pt-BR" sz="4000" b="0" i="1" smtClean="0"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sup>
                                  </m:sSup>
                                </m:sub>
                              </m:sSub>
                              <m:r>
                                <a:rPr lang="pt-BR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  <m:r>
                                <a:rPr lang="pt-BR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sz="4000" b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𝐩</m:t>
                              </m:r>
                              <m:r>
                                <a:rPr lang="pt-BR" sz="4000" b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pt-BR" sz="4000" dirty="0">
                    <a:solidFill>
                      <a:schemeClr val="tx1"/>
                    </a:solidFill>
                  </a:rPr>
                  <a:t>            </a:t>
                </a:r>
                <a:endParaRPr lang="pt-BR" sz="4000" dirty="0"/>
              </a:p>
            </p:txBody>
          </p:sp>
        </mc:Choice>
        <mc:Fallback xmlns="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78EAB839-D711-48AD-AFC7-405F3D69E6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9237" y="4718041"/>
                <a:ext cx="4573526" cy="200343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326852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D22C0784-6C86-47B4-82C6-C3170008E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5CF5-DD80-4FB2-8D05-C9155122F025}" type="slidenum">
              <a:rPr lang="pt-BR" smtClean="0"/>
              <a:t>24</a:t>
            </a:fld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2C38AE41-8259-4832-AD55-2E5703F77D47}"/>
                  </a:ext>
                </a:extLst>
              </p:cNvPr>
              <p:cNvSpPr txBox="1"/>
              <p:nvPr/>
            </p:nvSpPr>
            <p:spPr>
              <a:xfrm>
                <a:off x="3165903" y="1383754"/>
                <a:ext cx="5860194" cy="7485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4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𝜓</m:t>
                      </m:r>
                      <m:r>
                        <a:rPr lang="pt-BR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pt-BR" sz="48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𝐩</m:t>
                      </m:r>
                      <m:r>
                        <a:rPr lang="pt-BR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sSubSup>
                        <m:sSubSupPr>
                          <m:ctrlPr>
                            <a:rPr lang="pt-BR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pt-BR" sz="4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pt-BR" sz="4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sz="4800" b="1">
                                      <a:latin typeface="Cambria Math" panose="02040503050406030204" pitchFamily="18" charset="0"/>
                                    </a:rPr>
                                    <m:t>𝐝</m:t>
                                  </m:r>
                                </m:e>
                                <m:sup>
                                  <m:r>
                                    <a:rPr lang="pt-BR" sz="4800" i="1">
                                      <a:latin typeface="Cambria Math" panose="02040503050406030204" pitchFamily="18" charset="0"/>
                                    </a:rPr>
                                    <m:t>𝑜</m:t>
                                  </m:r>
                                </m:sup>
                              </m:sSup>
                              <m:r>
                                <a:rPr lang="pt-BR" sz="48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pt-BR" sz="48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pt-BR" sz="4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sz="4800" b="1">
                                      <a:latin typeface="Cambria Math" panose="02040503050406030204" pitchFamily="18" charset="0"/>
                                    </a:rPr>
                                    <m:t>𝐩</m:t>
                                  </m:r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pt-BR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pt-BR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pt-BR" sz="4800" dirty="0"/>
              </a:p>
            </p:txBody>
          </p:sp>
        </mc:Choice>
        <mc:Fallback xmlns="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2C38AE41-8259-4832-AD55-2E5703F77D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5903" y="1383754"/>
                <a:ext cx="5860194" cy="74853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ítulo 1">
            <a:extLst>
              <a:ext uri="{FF2B5EF4-FFF2-40B4-BE49-F238E27FC236}">
                <a16:creationId xmlns:a16="http://schemas.microsoft.com/office/drawing/2014/main" id="{FDCF7BFC-8E69-4397-92E6-401E001FC7BD}"/>
              </a:ext>
            </a:extLst>
          </p:cNvPr>
          <p:cNvSpPr txBox="1">
            <a:spLocks/>
          </p:cNvSpPr>
          <p:nvPr/>
        </p:nvSpPr>
        <p:spPr>
          <a:xfrm>
            <a:off x="1086673" y="2473160"/>
            <a:ext cx="10018654" cy="74853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400" dirty="0"/>
              <a:t>Uma vez que esta função é minimizada:</a:t>
            </a: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F9F233D9-4345-4523-942E-4A8EF1CEBED6}"/>
              </a:ext>
            </a:extLst>
          </p:cNvPr>
          <p:cNvSpPr txBox="1">
            <a:spLocks/>
          </p:cNvSpPr>
          <p:nvPr/>
        </p:nvSpPr>
        <p:spPr>
          <a:xfrm>
            <a:off x="3447143" y="406027"/>
            <a:ext cx="5297714" cy="63685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400" dirty="0">
                <a:solidFill>
                  <a:srgbClr val="0070C0"/>
                </a:solidFill>
              </a:rPr>
              <a:t>Função de ajuste</a:t>
            </a:r>
          </a:p>
        </p:txBody>
      </p:sp>
    </p:spTree>
    <p:extLst>
      <p:ext uri="{BB962C8B-B14F-4D97-AF65-F5344CB8AC3E}">
        <p14:creationId xmlns:p14="http://schemas.microsoft.com/office/powerpoint/2010/main" val="35077159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D22C0784-6C86-47B4-82C6-C3170008E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5CF5-DD80-4FB2-8D05-C9155122F025}" type="slidenum">
              <a:rPr lang="pt-BR" smtClean="0"/>
              <a:t>25</a:t>
            </a:fld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2C38AE41-8259-4832-AD55-2E5703F77D47}"/>
                  </a:ext>
                </a:extLst>
              </p:cNvPr>
              <p:cNvSpPr txBox="1"/>
              <p:nvPr/>
            </p:nvSpPr>
            <p:spPr>
              <a:xfrm>
                <a:off x="3165903" y="1383754"/>
                <a:ext cx="5860194" cy="7485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4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𝜓</m:t>
                      </m:r>
                      <m:r>
                        <a:rPr lang="pt-BR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pt-BR" sz="48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𝐩</m:t>
                      </m:r>
                      <m:r>
                        <a:rPr lang="pt-BR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sSubSup>
                        <m:sSubSupPr>
                          <m:ctrlPr>
                            <a:rPr lang="pt-BR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pt-BR" sz="4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pt-BR" sz="4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sz="4800" b="1">
                                      <a:latin typeface="Cambria Math" panose="02040503050406030204" pitchFamily="18" charset="0"/>
                                    </a:rPr>
                                    <m:t>𝐝</m:t>
                                  </m:r>
                                </m:e>
                                <m:sup>
                                  <m:r>
                                    <a:rPr lang="pt-BR" sz="4800" i="1">
                                      <a:latin typeface="Cambria Math" panose="02040503050406030204" pitchFamily="18" charset="0"/>
                                    </a:rPr>
                                    <m:t>𝑜</m:t>
                                  </m:r>
                                </m:sup>
                              </m:sSup>
                              <m:r>
                                <a:rPr lang="pt-BR" sz="48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pt-BR" sz="48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pt-BR" sz="4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sz="4800" b="1">
                                      <a:latin typeface="Cambria Math" panose="02040503050406030204" pitchFamily="18" charset="0"/>
                                    </a:rPr>
                                    <m:t>𝐩</m:t>
                                  </m:r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pt-BR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pt-BR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pt-BR" sz="4800" dirty="0"/>
              </a:p>
            </p:txBody>
          </p:sp>
        </mc:Choice>
        <mc:Fallback xmlns="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2C38AE41-8259-4832-AD55-2E5703F77D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5903" y="1383754"/>
                <a:ext cx="5860194" cy="74853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ítulo 1">
            <a:extLst>
              <a:ext uri="{FF2B5EF4-FFF2-40B4-BE49-F238E27FC236}">
                <a16:creationId xmlns:a16="http://schemas.microsoft.com/office/drawing/2014/main" id="{FDCF7BFC-8E69-4397-92E6-401E001FC7BD}"/>
              </a:ext>
            </a:extLst>
          </p:cNvPr>
          <p:cNvSpPr txBox="1">
            <a:spLocks/>
          </p:cNvSpPr>
          <p:nvPr/>
        </p:nvSpPr>
        <p:spPr>
          <a:xfrm>
            <a:off x="1086673" y="2473160"/>
            <a:ext cx="10018654" cy="74853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400" dirty="0"/>
              <a:t>Uma vez que esta função é minimizada:</a:t>
            </a: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F9F233D9-4345-4523-942E-4A8EF1CEBED6}"/>
              </a:ext>
            </a:extLst>
          </p:cNvPr>
          <p:cNvSpPr txBox="1">
            <a:spLocks/>
          </p:cNvSpPr>
          <p:nvPr/>
        </p:nvSpPr>
        <p:spPr>
          <a:xfrm>
            <a:off x="3447143" y="406027"/>
            <a:ext cx="5297714" cy="63685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400" dirty="0">
                <a:solidFill>
                  <a:srgbClr val="0070C0"/>
                </a:solidFill>
              </a:rPr>
              <a:t>Função de ajuste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E8ED9187-E16A-43A2-B7FC-1326479861B9}"/>
                  </a:ext>
                </a:extLst>
              </p:cNvPr>
              <p:cNvSpPr txBox="1"/>
              <p:nvPr/>
            </p:nvSpPr>
            <p:spPr>
              <a:xfrm>
                <a:off x="3753147" y="3429000"/>
                <a:ext cx="4685705" cy="7520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pt-BR" sz="4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4800" b="1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𝐆</m:t>
                              </m:r>
                            </m:e>
                            <m:sup>
                              <m:r>
                                <a:rPr lang="pt-BR" sz="4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pt-BR" sz="4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𝐆</m:t>
                          </m:r>
                        </m:e>
                      </m:d>
                      <m:sSup>
                        <m:sSupPr>
                          <m:ctrlPr>
                            <a:rPr lang="pt-BR" sz="4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48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𝐩</m:t>
                          </m:r>
                        </m:e>
                        <m:sup>
                          <m:r>
                            <a:rPr lang="pt-BR" sz="4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#</m:t>
                          </m:r>
                        </m:sup>
                      </m:sSup>
                      <m:r>
                        <a:rPr lang="pt-BR" sz="4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pt-BR" sz="4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4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e>
                        <m:sup>
                          <m:r>
                            <a:rPr lang="pt-BR" sz="4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pt-BR" sz="4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4800" b="1">
                              <a:latin typeface="Cambria Math" panose="02040503050406030204" pitchFamily="18" charset="0"/>
                            </a:rPr>
                            <m:t>𝐝</m:t>
                          </m:r>
                        </m:e>
                        <m:sup>
                          <m:r>
                            <a:rPr lang="pt-BR" sz="4800" i="1">
                              <a:latin typeface="Cambria Math" panose="02040503050406030204" pitchFamily="18" charset="0"/>
                            </a:rPr>
                            <m:t>𝑜</m:t>
                          </m:r>
                        </m:sup>
                      </m:sSup>
                    </m:oMath>
                  </m:oMathPara>
                </a14:m>
                <a:endParaRPr lang="pt-BR" sz="4800" dirty="0"/>
              </a:p>
            </p:txBody>
          </p:sp>
        </mc:Choice>
        <mc:Fallback xmlns="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E8ED9187-E16A-43A2-B7FC-1326479861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3147" y="3429000"/>
                <a:ext cx="4685705" cy="7520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ítulo 1">
            <a:extLst>
              <a:ext uri="{FF2B5EF4-FFF2-40B4-BE49-F238E27FC236}">
                <a16:creationId xmlns:a16="http://schemas.microsoft.com/office/drawing/2014/main" id="{482EE6A9-67A3-40F9-B376-9A35F0BF5CA1}"/>
              </a:ext>
            </a:extLst>
          </p:cNvPr>
          <p:cNvSpPr txBox="1">
            <a:spLocks/>
          </p:cNvSpPr>
          <p:nvPr/>
        </p:nvSpPr>
        <p:spPr>
          <a:xfrm>
            <a:off x="1999646" y="4311791"/>
            <a:ext cx="8192702" cy="66900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b="1" dirty="0">
                <a:solidFill>
                  <a:srgbClr val="0070C0"/>
                </a:solidFill>
              </a:rPr>
              <a:t>Estimador de mínimos quadrados (Linear)</a:t>
            </a:r>
          </a:p>
        </p:txBody>
      </p:sp>
    </p:spTree>
    <p:extLst>
      <p:ext uri="{BB962C8B-B14F-4D97-AF65-F5344CB8AC3E}">
        <p14:creationId xmlns:p14="http://schemas.microsoft.com/office/powerpoint/2010/main" val="21460974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D22C0784-6C86-47B4-82C6-C3170008E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5CF5-DD80-4FB2-8D05-C9155122F025}" type="slidenum">
              <a:rPr lang="pt-BR" smtClean="0"/>
              <a:t>26</a:t>
            </a:fld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2C38AE41-8259-4832-AD55-2E5703F77D47}"/>
                  </a:ext>
                </a:extLst>
              </p:cNvPr>
              <p:cNvSpPr txBox="1"/>
              <p:nvPr/>
            </p:nvSpPr>
            <p:spPr>
              <a:xfrm>
                <a:off x="3165903" y="1383754"/>
                <a:ext cx="5860194" cy="7485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4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𝜓</m:t>
                      </m:r>
                      <m:r>
                        <a:rPr lang="pt-BR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pt-BR" sz="48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𝐩</m:t>
                      </m:r>
                      <m:r>
                        <a:rPr lang="pt-BR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sSubSup>
                        <m:sSubSupPr>
                          <m:ctrlPr>
                            <a:rPr lang="pt-BR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pt-BR" sz="4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pt-BR" sz="4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sz="4800" b="1">
                                      <a:latin typeface="Cambria Math" panose="02040503050406030204" pitchFamily="18" charset="0"/>
                                    </a:rPr>
                                    <m:t>𝐝</m:t>
                                  </m:r>
                                </m:e>
                                <m:sup>
                                  <m:r>
                                    <a:rPr lang="pt-BR" sz="4800" i="1">
                                      <a:latin typeface="Cambria Math" panose="02040503050406030204" pitchFamily="18" charset="0"/>
                                    </a:rPr>
                                    <m:t>𝑜</m:t>
                                  </m:r>
                                </m:sup>
                              </m:sSup>
                              <m:r>
                                <a:rPr lang="pt-BR" sz="48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pt-BR" sz="48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pt-BR" sz="4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sz="4800" b="1">
                                      <a:latin typeface="Cambria Math" panose="02040503050406030204" pitchFamily="18" charset="0"/>
                                    </a:rPr>
                                    <m:t>𝐩</m:t>
                                  </m:r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pt-BR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pt-BR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pt-BR" sz="4800" dirty="0"/>
              </a:p>
            </p:txBody>
          </p:sp>
        </mc:Choice>
        <mc:Fallback xmlns="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2C38AE41-8259-4832-AD55-2E5703F77D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5903" y="1383754"/>
                <a:ext cx="5860194" cy="74853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ítulo 1">
            <a:extLst>
              <a:ext uri="{FF2B5EF4-FFF2-40B4-BE49-F238E27FC236}">
                <a16:creationId xmlns:a16="http://schemas.microsoft.com/office/drawing/2014/main" id="{FDCF7BFC-8E69-4397-92E6-401E001FC7BD}"/>
              </a:ext>
            </a:extLst>
          </p:cNvPr>
          <p:cNvSpPr txBox="1">
            <a:spLocks/>
          </p:cNvSpPr>
          <p:nvPr/>
        </p:nvSpPr>
        <p:spPr>
          <a:xfrm>
            <a:off x="1086673" y="2473160"/>
            <a:ext cx="10018654" cy="74853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400" dirty="0"/>
              <a:t>Uma vez que esta função é minimizada:</a:t>
            </a: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F9F233D9-4345-4523-942E-4A8EF1CEBED6}"/>
              </a:ext>
            </a:extLst>
          </p:cNvPr>
          <p:cNvSpPr txBox="1">
            <a:spLocks/>
          </p:cNvSpPr>
          <p:nvPr/>
        </p:nvSpPr>
        <p:spPr>
          <a:xfrm>
            <a:off x="3447143" y="406027"/>
            <a:ext cx="5297714" cy="63685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400" dirty="0">
                <a:solidFill>
                  <a:srgbClr val="0070C0"/>
                </a:solidFill>
              </a:rPr>
              <a:t>Função de ajuste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E8ED9187-E16A-43A2-B7FC-1326479861B9}"/>
                  </a:ext>
                </a:extLst>
              </p:cNvPr>
              <p:cNvSpPr txBox="1"/>
              <p:nvPr/>
            </p:nvSpPr>
            <p:spPr>
              <a:xfrm>
                <a:off x="3753147" y="3429000"/>
                <a:ext cx="4685705" cy="7520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pt-BR" sz="4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4800" b="1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𝐆</m:t>
                              </m:r>
                            </m:e>
                            <m:sup>
                              <m:r>
                                <a:rPr lang="pt-BR" sz="4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pt-BR" sz="4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𝐆</m:t>
                          </m:r>
                        </m:e>
                      </m:d>
                      <m:sSup>
                        <m:sSupPr>
                          <m:ctrlPr>
                            <a:rPr lang="pt-BR" sz="4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48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𝐩</m:t>
                          </m:r>
                        </m:e>
                        <m:sup>
                          <m:r>
                            <a:rPr lang="pt-BR" sz="4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#</m:t>
                          </m:r>
                        </m:sup>
                      </m:sSup>
                      <m:r>
                        <a:rPr lang="pt-BR" sz="4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pt-BR" sz="4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4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e>
                        <m:sup>
                          <m:r>
                            <a:rPr lang="pt-BR" sz="4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pt-BR" sz="4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4800" b="1">
                              <a:latin typeface="Cambria Math" panose="02040503050406030204" pitchFamily="18" charset="0"/>
                            </a:rPr>
                            <m:t>𝐝</m:t>
                          </m:r>
                        </m:e>
                        <m:sup>
                          <m:r>
                            <a:rPr lang="pt-BR" sz="4800" i="1">
                              <a:latin typeface="Cambria Math" panose="02040503050406030204" pitchFamily="18" charset="0"/>
                            </a:rPr>
                            <m:t>𝑜</m:t>
                          </m:r>
                        </m:sup>
                      </m:sSup>
                    </m:oMath>
                  </m:oMathPara>
                </a14:m>
                <a:endParaRPr lang="pt-BR" sz="4800" dirty="0"/>
              </a:p>
            </p:txBody>
          </p:sp>
        </mc:Choice>
        <mc:Fallback xmlns="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E8ED9187-E16A-43A2-B7FC-1326479861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3147" y="3429000"/>
                <a:ext cx="4685705" cy="7520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ítulo 1">
            <a:extLst>
              <a:ext uri="{FF2B5EF4-FFF2-40B4-BE49-F238E27FC236}">
                <a16:creationId xmlns:a16="http://schemas.microsoft.com/office/drawing/2014/main" id="{D1AB3762-7B92-41BC-A65D-AF731CE301F7}"/>
              </a:ext>
            </a:extLst>
          </p:cNvPr>
          <p:cNvSpPr txBox="1">
            <a:spLocks/>
          </p:cNvSpPr>
          <p:nvPr/>
        </p:nvSpPr>
        <p:spPr>
          <a:xfrm>
            <a:off x="1999646" y="4311791"/>
            <a:ext cx="8192702" cy="66900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b="1" dirty="0">
                <a:solidFill>
                  <a:srgbClr val="0070C0"/>
                </a:solidFill>
              </a:rPr>
              <a:t>Estimador de mínimos quadrados (Linear)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ixaDeTexto 12">
                <a:extLst>
                  <a:ext uri="{FF2B5EF4-FFF2-40B4-BE49-F238E27FC236}">
                    <a16:creationId xmlns:a16="http://schemas.microsoft.com/office/drawing/2014/main" id="{BBDDBB63-3511-4FA0-9A8F-DB9EF570A5E3}"/>
                  </a:ext>
                </a:extLst>
              </p:cNvPr>
              <p:cNvSpPr txBox="1"/>
              <p:nvPr/>
            </p:nvSpPr>
            <p:spPr>
              <a:xfrm>
                <a:off x="1736759" y="5057369"/>
                <a:ext cx="8718477" cy="8337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pt-BR" sz="4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4800" b="1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𝐆</m:t>
                              </m:r>
                            </m:e>
                            <m:sup>
                              <m:r>
                                <a:rPr lang="pt-BR" sz="4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𝑘𝑇</m:t>
                              </m:r>
                            </m:sup>
                          </m:sSup>
                          <m:sSup>
                            <m:sSupPr>
                              <m:ctrlPr>
                                <a:rPr lang="pt-BR" sz="4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4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𝑮</m:t>
                              </m:r>
                            </m:e>
                            <m:sup>
                              <m:r>
                                <a:rPr lang="pt-BR" sz="4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</m:e>
                      </m:d>
                      <m:r>
                        <a:rPr lang="pt-BR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p>
                        <m:sSupPr>
                          <m:ctrlPr>
                            <a:rPr lang="pt-BR" sz="4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48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𝐩</m:t>
                          </m:r>
                        </m:e>
                        <m:sup>
                          <m:r>
                            <a:rPr lang="pt-BR" sz="4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pt-BR" sz="4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pt-BR" sz="4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48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𝐆</m:t>
                          </m:r>
                        </m:e>
                        <m:sup>
                          <m:r>
                            <a:rPr lang="pt-BR" sz="4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𝑘𝑇</m:t>
                          </m:r>
                        </m:sup>
                      </m:sSup>
                      <m:r>
                        <a:rPr lang="pt-BR" sz="4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sSup>
                        <m:sSupPr>
                          <m:ctrlPr>
                            <a:rPr lang="pt-BR" sz="4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4800" b="1">
                              <a:latin typeface="Cambria Math" panose="02040503050406030204" pitchFamily="18" charset="0"/>
                            </a:rPr>
                            <m:t>𝐝</m:t>
                          </m:r>
                        </m:e>
                        <m:sup>
                          <m:r>
                            <a:rPr lang="pt-BR" sz="4800" i="1">
                              <a:latin typeface="Cambria Math" panose="02040503050406030204" pitchFamily="18" charset="0"/>
                            </a:rPr>
                            <m:t>𝑜</m:t>
                          </m:r>
                        </m:sup>
                      </m:sSup>
                      <m:r>
                        <a:rPr lang="pt-BR" sz="48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pt-BR" sz="48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pt-BR" sz="4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pt-BR" sz="4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4800" b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𝐩</m:t>
                              </m:r>
                            </m:e>
                            <m:sup>
                              <m:r>
                                <a:rPr lang="pt-BR" sz="4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</m:e>
                      </m:d>
                      <m:r>
                        <a:rPr lang="pt-BR" sz="4800" b="1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pt-BR" sz="4800" dirty="0"/>
              </a:p>
            </p:txBody>
          </p:sp>
        </mc:Choice>
        <mc:Fallback xmlns="">
          <p:sp>
            <p:nvSpPr>
              <p:cNvPr id="13" name="CaixaDeTexto 12">
                <a:extLst>
                  <a:ext uri="{FF2B5EF4-FFF2-40B4-BE49-F238E27FC236}">
                    <a16:creationId xmlns:a16="http://schemas.microsoft.com/office/drawing/2014/main" id="{BBDDBB63-3511-4FA0-9A8F-DB9EF570A5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6759" y="5057369"/>
                <a:ext cx="8718477" cy="8337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ítulo 1">
            <a:extLst>
              <a:ext uri="{FF2B5EF4-FFF2-40B4-BE49-F238E27FC236}">
                <a16:creationId xmlns:a16="http://schemas.microsoft.com/office/drawing/2014/main" id="{6C48B7F8-DEC2-48A2-A926-156F8E93AC3A}"/>
              </a:ext>
            </a:extLst>
          </p:cNvPr>
          <p:cNvSpPr txBox="1">
            <a:spLocks/>
          </p:cNvSpPr>
          <p:nvPr/>
        </p:nvSpPr>
        <p:spPr>
          <a:xfrm>
            <a:off x="2389872" y="6070886"/>
            <a:ext cx="7412250" cy="66900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b="1" dirty="0">
                <a:solidFill>
                  <a:srgbClr val="0070C0"/>
                </a:solidFill>
              </a:rPr>
              <a:t>Método de Gauss-Newton (Não linear)</a:t>
            </a:r>
          </a:p>
        </p:txBody>
      </p:sp>
    </p:spTree>
    <p:extLst>
      <p:ext uri="{BB962C8B-B14F-4D97-AF65-F5344CB8AC3E}">
        <p14:creationId xmlns:p14="http://schemas.microsoft.com/office/powerpoint/2010/main" val="13041799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D22C0784-6C86-47B4-82C6-C3170008E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5CF5-DD80-4FB2-8D05-C9155122F025}" type="slidenum">
              <a:rPr lang="pt-BR" smtClean="0"/>
              <a:t>27</a:t>
            </a:fld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2C38AE41-8259-4832-AD55-2E5703F77D47}"/>
                  </a:ext>
                </a:extLst>
              </p:cNvPr>
              <p:cNvSpPr txBox="1"/>
              <p:nvPr/>
            </p:nvSpPr>
            <p:spPr>
              <a:xfrm>
                <a:off x="3165903" y="1383754"/>
                <a:ext cx="5860194" cy="7485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4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𝜓</m:t>
                      </m:r>
                      <m:r>
                        <a:rPr lang="pt-BR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pt-BR" sz="48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𝐩</m:t>
                      </m:r>
                      <m:r>
                        <a:rPr lang="pt-BR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sSubSup>
                        <m:sSubSupPr>
                          <m:ctrlPr>
                            <a:rPr lang="pt-BR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pt-BR" sz="4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pt-BR" sz="4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sz="4800" b="1">
                                      <a:latin typeface="Cambria Math" panose="02040503050406030204" pitchFamily="18" charset="0"/>
                                    </a:rPr>
                                    <m:t>𝐝</m:t>
                                  </m:r>
                                </m:e>
                                <m:sup>
                                  <m:r>
                                    <a:rPr lang="pt-BR" sz="4800" i="1">
                                      <a:latin typeface="Cambria Math" panose="02040503050406030204" pitchFamily="18" charset="0"/>
                                    </a:rPr>
                                    <m:t>𝑜</m:t>
                                  </m:r>
                                </m:sup>
                              </m:sSup>
                              <m:r>
                                <a:rPr lang="pt-BR" sz="48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pt-BR" sz="48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pt-BR" sz="4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sz="4800" b="1">
                                      <a:latin typeface="Cambria Math" panose="02040503050406030204" pitchFamily="18" charset="0"/>
                                    </a:rPr>
                                    <m:t>𝐩</m:t>
                                  </m:r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pt-BR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pt-BR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pt-BR" sz="4800" dirty="0"/>
              </a:p>
            </p:txBody>
          </p:sp>
        </mc:Choice>
        <mc:Fallback xmlns="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2C38AE41-8259-4832-AD55-2E5703F77D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5903" y="1383754"/>
                <a:ext cx="5860194" cy="74853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ítulo 1">
            <a:extLst>
              <a:ext uri="{FF2B5EF4-FFF2-40B4-BE49-F238E27FC236}">
                <a16:creationId xmlns:a16="http://schemas.microsoft.com/office/drawing/2014/main" id="{FDCF7BFC-8E69-4397-92E6-401E001FC7BD}"/>
              </a:ext>
            </a:extLst>
          </p:cNvPr>
          <p:cNvSpPr txBox="1">
            <a:spLocks/>
          </p:cNvSpPr>
          <p:nvPr/>
        </p:nvSpPr>
        <p:spPr>
          <a:xfrm>
            <a:off x="1086673" y="2473160"/>
            <a:ext cx="10018654" cy="74853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400" dirty="0"/>
              <a:t>Uma vez que esta função é minimizada:</a:t>
            </a: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F9F233D9-4345-4523-942E-4A8EF1CEBED6}"/>
              </a:ext>
            </a:extLst>
          </p:cNvPr>
          <p:cNvSpPr txBox="1">
            <a:spLocks/>
          </p:cNvSpPr>
          <p:nvPr/>
        </p:nvSpPr>
        <p:spPr>
          <a:xfrm>
            <a:off x="3447143" y="406027"/>
            <a:ext cx="5297714" cy="63685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400" dirty="0">
                <a:solidFill>
                  <a:srgbClr val="0070C0"/>
                </a:solidFill>
              </a:rPr>
              <a:t>Função de ajuste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E8ED9187-E16A-43A2-B7FC-1326479861B9}"/>
                  </a:ext>
                </a:extLst>
              </p:cNvPr>
              <p:cNvSpPr txBox="1"/>
              <p:nvPr/>
            </p:nvSpPr>
            <p:spPr>
              <a:xfrm>
                <a:off x="3753147" y="3429000"/>
                <a:ext cx="4685705" cy="7520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pt-BR" sz="4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4800" b="1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𝐆</m:t>
                              </m:r>
                            </m:e>
                            <m:sup>
                              <m:r>
                                <a:rPr lang="pt-BR" sz="4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pt-BR" sz="4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𝐆</m:t>
                          </m:r>
                        </m:e>
                      </m:d>
                      <m:sSup>
                        <m:sSupPr>
                          <m:ctrlPr>
                            <a:rPr lang="pt-BR" sz="4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48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𝐩</m:t>
                          </m:r>
                        </m:e>
                        <m:sup>
                          <m:r>
                            <a:rPr lang="pt-BR" sz="4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#</m:t>
                          </m:r>
                        </m:sup>
                      </m:sSup>
                      <m:r>
                        <a:rPr lang="pt-BR" sz="4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pt-BR" sz="4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4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e>
                        <m:sup>
                          <m:r>
                            <a:rPr lang="pt-BR" sz="4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pt-BR" sz="4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4800" b="1">
                              <a:latin typeface="Cambria Math" panose="02040503050406030204" pitchFamily="18" charset="0"/>
                            </a:rPr>
                            <m:t>𝐝</m:t>
                          </m:r>
                        </m:e>
                        <m:sup>
                          <m:r>
                            <a:rPr lang="pt-BR" sz="4800" i="1">
                              <a:latin typeface="Cambria Math" panose="02040503050406030204" pitchFamily="18" charset="0"/>
                            </a:rPr>
                            <m:t>𝑜</m:t>
                          </m:r>
                        </m:sup>
                      </m:sSup>
                    </m:oMath>
                  </m:oMathPara>
                </a14:m>
                <a:endParaRPr lang="pt-BR" sz="4800" dirty="0"/>
              </a:p>
            </p:txBody>
          </p:sp>
        </mc:Choice>
        <mc:Fallback xmlns="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E8ED9187-E16A-43A2-B7FC-1326479861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3147" y="3429000"/>
                <a:ext cx="4685705" cy="7520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ítulo 1">
            <a:extLst>
              <a:ext uri="{FF2B5EF4-FFF2-40B4-BE49-F238E27FC236}">
                <a16:creationId xmlns:a16="http://schemas.microsoft.com/office/drawing/2014/main" id="{D1AB3762-7B92-41BC-A65D-AF731CE301F7}"/>
              </a:ext>
            </a:extLst>
          </p:cNvPr>
          <p:cNvSpPr txBox="1">
            <a:spLocks/>
          </p:cNvSpPr>
          <p:nvPr/>
        </p:nvSpPr>
        <p:spPr>
          <a:xfrm>
            <a:off x="1999646" y="4311791"/>
            <a:ext cx="8192702" cy="66900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b="1" dirty="0">
                <a:solidFill>
                  <a:srgbClr val="0070C0"/>
                </a:solidFill>
              </a:rPr>
              <a:t>Estimador de mínimos quadrados (Linear)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ixaDeTexto 12">
                <a:extLst>
                  <a:ext uri="{FF2B5EF4-FFF2-40B4-BE49-F238E27FC236}">
                    <a16:creationId xmlns:a16="http://schemas.microsoft.com/office/drawing/2014/main" id="{BBDDBB63-3511-4FA0-9A8F-DB9EF570A5E3}"/>
                  </a:ext>
                </a:extLst>
              </p:cNvPr>
              <p:cNvSpPr txBox="1"/>
              <p:nvPr/>
            </p:nvSpPr>
            <p:spPr>
              <a:xfrm>
                <a:off x="1736759" y="5057369"/>
                <a:ext cx="8718477" cy="8337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pt-BR" sz="4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4800" b="1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𝐆</m:t>
                              </m:r>
                            </m:e>
                            <m:sup>
                              <m:r>
                                <a:rPr lang="pt-BR" sz="4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𝑘𝑇</m:t>
                              </m:r>
                            </m:sup>
                          </m:sSup>
                          <m:sSup>
                            <m:sSupPr>
                              <m:ctrlPr>
                                <a:rPr lang="pt-BR" sz="4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4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𝑮</m:t>
                              </m:r>
                            </m:e>
                            <m:sup>
                              <m:r>
                                <a:rPr lang="pt-BR" sz="4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</m:e>
                      </m:d>
                      <m:r>
                        <a:rPr lang="pt-BR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p>
                        <m:sSupPr>
                          <m:ctrlPr>
                            <a:rPr lang="pt-BR" sz="4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48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𝐩</m:t>
                          </m:r>
                        </m:e>
                        <m:sup>
                          <m:r>
                            <a:rPr lang="pt-BR" sz="4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pt-BR" sz="4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pt-BR" sz="4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48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𝐆</m:t>
                          </m:r>
                        </m:e>
                        <m:sup>
                          <m:r>
                            <a:rPr lang="pt-BR" sz="4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𝑘𝑇</m:t>
                          </m:r>
                        </m:sup>
                      </m:sSup>
                      <m:r>
                        <a:rPr lang="pt-BR" sz="4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sSup>
                        <m:sSupPr>
                          <m:ctrlPr>
                            <a:rPr lang="pt-BR" sz="4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4800" b="1">
                              <a:latin typeface="Cambria Math" panose="02040503050406030204" pitchFamily="18" charset="0"/>
                            </a:rPr>
                            <m:t>𝐝</m:t>
                          </m:r>
                        </m:e>
                        <m:sup>
                          <m:r>
                            <a:rPr lang="pt-BR" sz="4800" i="1">
                              <a:latin typeface="Cambria Math" panose="02040503050406030204" pitchFamily="18" charset="0"/>
                            </a:rPr>
                            <m:t>𝑜</m:t>
                          </m:r>
                        </m:sup>
                      </m:sSup>
                      <m:r>
                        <a:rPr lang="pt-BR" sz="48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pt-BR" sz="48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pt-BR" sz="4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pt-BR" sz="4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4800" b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𝐩</m:t>
                              </m:r>
                            </m:e>
                            <m:sup>
                              <m:r>
                                <a:rPr lang="pt-BR" sz="4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</m:e>
                      </m:d>
                      <m:r>
                        <a:rPr lang="pt-BR" sz="4800" b="1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pt-BR" sz="4800" dirty="0"/>
              </a:p>
            </p:txBody>
          </p:sp>
        </mc:Choice>
        <mc:Fallback xmlns="">
          <p:sp>
            <p:nvSpPr>
              <p:cNvPr id="13" name="CaixaDeTexto 12">
                <a:extLst>
                  <a:ext uri="{FF2B5EF4-FFF2-40B4-BE49-F238E27FC236}">
                    <a16:creationId xmlns:a16="http://schemas.microsoft.com/office/drawing/2014/main" id="{BBDDBB63-3511-4FA0-9A8F-DB9EF570A5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6759" y="5057369"/>
                <a:ext cx="8718477" cy="8337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ítulo 1">
            <a:extLst>
              <a:ext uri="{FF2B5EF4-FFF2-40B4-BE49-F238E27FC236}">
                <a16:creationId xmlns:a16="http://schemas.microsoft.com/office/drawing/2014/main" id="{6C48B7F8-DEC2-48A2-A926-156F8E93AC3A}"/>
              </a:ext>
            </a:extLst>
          </p:cNvPr>
          <p:cNvSpPr txBox="1">
            <a:spLocks/>
          </p:cNvSpPr>
          <p:nvPr/>
        </p:nvSpPr>
        <p:spPr>
          <a:xfrm>
            <a:off x="2389872" y="6070886"/>
            <a:ext cx="7412250" cy="66900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b="1" dirty="0">
                <a:solidFill>
                  <a:srgbClr val="0070C0"/>
                </a:solidFill>
              </a:rPr>
              <a:t>Método de Gauss-Newton (Não linear)</a:t>
            </a: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0D325DE8-5D6B-4666-B36D-3BC9F78FE858}"/>
              </a:ext>
            </a:extLst>
          </p:cNvPr>
          <p:cNvSpPr txBox="1">
            <a:spLocks/>
          </p:cNvSpPr>
          <p:nvPr/>
        </p:nvSpPr>
        <p:spPr>
          <a:xfrm>
            <a:off x="8314311" y="3133841"/>
            <a:ext cx="3756074" cy="126580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800" b="1" dirty="0"/>
              <a:t>Matriz de sensibilidade:</a:t>
            </a:r>
            <a:r>
              <a:rPr lang="pt-BR" sz="1800" dirty="0"/>
              <a:t> matriz de dimensão N x M, que expressa a sensibilidade do i-</a:t>
            </a:r>
            <a:r>
              <a:rPr lang="pt-BR" sz="1800" dirty="0" err="1"/>
              <a:t>ésimo</a:t>
            </a:r>
            <a:r>
              <a:rPr lang="pt-BR" sz="1800" dirty="0"/>
              <a:t> dado predito em relação ao j-</a:t>
            </a:r>
            <a:r>
              <a:rPr lang="pt-BR" sz="1800" dirty="0" err="1"/>
              <a:t>ésimo</a:t>
            </a:r>
            <a:r>
              <a:rPr lang="pt-BR" sz="1800" dirty="0"/>
              <a:t> parâmetro do modelo.</a:t>
            </a:r>
          </a:p>
        </p:txBody>
      </p:sp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EFC4D543-6A95-4153-AEE9-F225B57E9B85}"/>
              </a:ext>
            </a:extLst>
          </p:cNvPr>
          <p:cNvCxnSpPr>
            <a:cxnSpLocks/>
          </p:cNvCxnSpPr>
          <p:nvPr/>
        </p:nvCxnSpPr>
        <p:spPr>
          <a:xfrm>
            <a:off x="3586798" y="2921726"/>
            <a:ext cx="581783" cy="756896"/>
          </a:xfrm>
          <a:prstGeom prst="line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to 15">
            <a:extLst>
              <a:ext uri="{FF2B5EF4-FFF2-40B4-BE49-F238E27FC236}">
                <a16:creationId xmlns:a16="http://schemas.microsoft.com/office/drawing/2014/main" id="{12BD246E-8BEE-42F2-8DE1-052503550A2F}"/>
              </a:ext>
            </a:extLst>
          </p:cNvPr>
          <p:cNvCxnSpPr>
            <a:cxnSpLocks/>
          </p:cNvCxnSpPr>
          <p:nvPr/>
        </p:nvCxnSpPr>
        <p:spPr>
          <a:xfrm>
            <a:off x="1708754" y="4499158"/>
            <a:ext cx="581783" cy="756896"/>
          </a:xfrm>
          <a:prstGeom prst="line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35332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D22C0784-6C86-47B4-82C6-C3170008E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5CF5-DD80-4FB2-8D05-C9155122F025}" type="slidenum">
              <a:rPr lang="pt-BR" smtClean="0"/>
              <a:t>28</a:t>
            </a:fld>
            <a:endParaRPr lang="pt-BR" dirty="0"/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4DB47A36-E017-4D0C-9A68-6E77E1B1ACF8}"/>
              </a:ext>
            </a:extLst>
          </p:cNvPr>
          <p:cNvSpPr txBox="1">
            <a:spLocks/>
          </p:cNvSpPr>
          <p:nvPr/>
        </p:nvSpPr>
        <p:spPr>
          <a:xfrm>
            <a:off x="1086673" y="246711"/>
            <a:ext cx="10018654" cy="252551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400" dirty="0"/>
              <a:t>No entanto, devido a própria natureza do </a:t>
            </a:r>
            <a:r>
              <a:rPr lang="pt-BR" sz="4400" dirty="0">
                <a:solidFill>
                  <a:srgbClr val="0070C0"/>
                </a:solidFill>
              </a:rPr>
              <a:t>problema inverso</a:t>
            </a:r>
            <a:r>
              <a:rPr lang="pt-BR" sz="4400" dirty="0"/>
              <a:t>, os dados </a:t>
            </a:r>
            <a:r>
              <a:rPr lang="pt-BR" sz="4400" dirty="0">
                <a:solidFill>
                  <a:srgbClr val="0070C0"/>
                </a:solidFill>
              </a:rPr>
              <a:t>não</a:t>
            </a:r>
            <a:r>
              <a:rPr lang="pt-BR" sz="4400" dirty="0"/>
              <a:t> são suficientes para descrever </a:t>
            </a:r>
            <a:r>
              <a:rPr lang="pt-BR" sz="4400" dirty="0">
                <a:solidFill>
                  <a:srgbClr val="0070C0"/>
                </a:solidFill>
              </a:rPr>
              <a:t>os fenômenos físicos</a:t>
            </a:r>
            <a:r>
              <a:rPr lang="pt-BR" sz="4400" dirty="0"/>
              <a:t> que surgem na </a:t>
            </a:r>
            <a:r>
              <a:rPr lang="pt-BR" sz="4400" dirty="0">
                <a:solidFill>
                  <a:srgbClr val="0070C0"/>
                </a:solidFill>
              </a:rPr>
              <a:t>Geofísica</a:t>
            </a:r>
            <a:r>
              <a:rPr lang="pt-BR" sz="4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768170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D22C0784-6C86-47B4-82C6-C3170008E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5CF5-DD80-4FB2-8D05-C9155122F025}" type="slidenum">
              <a:rPr lang="pt-BR" smtClean="0"/>
              <a:t>29</a:t>
            </a:fld>
            <a:endParaRPr lang="pt-BR" dirty="0"/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4DB47A36-E017-4D0C-9A68-6E77E1B1ACF8}"/>
              </a:ext>
            </a:extLst>
          </p:cNvPr>
          <p:cNvSpPr txBox="1">
            <a:spLocks/>
          </p:cNvSpPr>
          <p:nvPr/>
        </p:nvSpPr>
        <p:spPr>
          <a:xfrm>
            <a:off x="1086673" y="246711"/>
            <a:ext cx="10018654" cy="252551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400" dirty="0"/>
              <a:t>No entanto, devido a própria natureza do </a:t>
            </a:r>
            <a:r>
              <a:rPr lang="pt-BR" sz="4400" dirty="0">
                <a:solidFill>
                  <a:srgbClr val="0070C0"/>
                </a:solidFill>
              </a:rPr>
              <a:t>problema inverso</a:t>
            </a:r>
            <a:r>
              <a:rPr lang="pt-BR" sz="4400" dirty="0"/>
              <a:t>, os dados </a:t>
            </a:r>
            <a:r>
              <a:rPr lang="pt-BR" sz="4400" dirty="0">
                <a:solidFill>
                  <a:srgbClr val="0070C0"/>
                </a:solidFill>
              </a:rPr>
              <a:t>não</a:t>
            </a:r>
            <a:r>
              <a:rPr lang="pt-BR" sz="4400" dirty="0"/>
              <a:t> são suficientes para descrever </a:t>
            </a:r>
            <a:r>
              <a:rPr lang="pt-BR" sz="4400" dirty="0">
                <a:solidFill>
                  <a:srgbClr val="0070C0"/>
                </a:solidFill>
              </a:rPr>
              <a:t>os fenômenos físicos</a:t>
            </a:r>
            <a:r>
              <a:rPr lang="pt-BR" sz="4400" dirty="0"/>
              <a:t> que surgem na </a:t>
            </a:r>
            <a:r>
              <a:rPr lang="pt-BR" sz="4400" dirty="0">
                <a:solidFill>
                  <a:srgbClr val="0070C0"/>
                </a:solidFill>
              </a:rPr>
              <a:t>Geofísica</a:t>
            </a:r>
            <a:r>
              <a:rPr lang="pt-BR" sz="4400" dirty="0"/>
              <a:t>.</a:t>
            </a:r>
          </a:p>
        </p:txBody>
      </p:sp>
      <p:sp>
        <p:nvSpPr>
          <p:cNvPr id="20" name="Título 1">
            <a:extLst>
              <a:ext uri="{FF2B5EF4-FFF2-40B4-BE49-F238E27FC236}">
                <a16:creationId xmlns:a16="http://schemas.microsoft.com/office/drawing/2014/main" id="{1BEF0FD3-8530-404E-B277-315E795BB4DA}"/>
              </a:ext>
            </a:extLst>
          </p:cNvPr>
          <p:cNvSpPr txBox="1">
            <a:spLocks/>
          </p:cNvSpPr>
          <p:nvPr/>
        </p:nvSpPr>
        <p:spPr>
          <a:xfrm>
            <a:off x="1086673" y="3429000"/>
            <a:ext cx="10018654" cy="252551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400" dirty="0"/>
              <a:t>Por este motivo, dizemos que o problema é </a:t>
            </a:r>
            <a:r>
              <a:rPr lang="pt-BR" sz="4400" dirty="0" err="1">
                <a:solidFill>
                  <a:srgbClr val="0070C0"/>
                </a:solidFill>
              </a:rPr>
              <a:t>mal-posto</a:t>
            </a:r>
            <a:r>
              <a:rPr lang="pt-BR" sz="4400" dirty="0"/>
              <a:t>. Ou seja, ele sofre com três fatores: </a:t>
            </a:r>
            <a:r>
              <a:rPr lang="pt-BR" sz="4400" dirty="0">
                <a:solidFill>
                  <a:srgbClr val="0070C0"/>
                </a:solidFill>
              </a:rPr>
              <a:t>falta de unicidade</a:t>
            </a:r>
            <a:r>
              <a:rPr lang="pt-BR" sz="4400" dirty="0"/>
              <a:t>, </a:t>
            </a:r>
            <a:r>
              <a:rPr lang="pt-BR" sz="4400" dirty="0">
                <a:solidFill>
                  <a:srgbClr val="0070C0"/>
                </a:solidFill>
              </a:rPr>
              <a:t>instabilidade</a:t>
            </a:r>
            <a:r>
              <a:rPr lang="pt-BR" sz="4400" dirty="0"/>
              <a:t> ou </a:t>
            </a:r>
            <a:r>
              <a:rPr lang="pt-BR" sz="4400" dirty="0">
                <a:solidFill>
                  <a:srgbClr val="0070C0"/>
                </a:solidFill>
              </a:rPr>
              <a:t>inexistência da solução</a:t>
            </a:r>
            <a:r>
              <a:rPr lang="pt-BR" sz="4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170629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Cubo 44">
            <a:extLst>
              <a:ext uri="{FF2B5EF4-FFF2-40B4-BE49-F238E27FC236}">
                <a16:creationId xmlns:a16="http://schemas.microsoft.com/office/drawing/2014/main" id="{11D09A1D-1009-407B-B3C4-7D5241C128B9}"/>
              </a:ext>
            </a:extLst>
          </p:cNvPr>
          <p:cNvSpPr/>
          <p:nvPr/>
        </p:nvSpPr>
        <p:spPr>
          <a:xfrm>
            <a:off x="3167248" y="3713073"/>
            <a:ext cx="5808828" cy="2834418"/>
          </a:xfrm>
          <a:prstGeom prst="cube">
            <a:avLst/>
          </a:prstGeom>
          <a:solidFill>
            <a:schemeClr val="bg2">
              <a:lumMod val="50000"/>
              <a:alpha val="99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Imagem 4" descr="Desenho de rosto de pessoa visto de perto&#10;&#10;Descrição gerada automaticamente com confiança média">
            <a:extLst>
              <a:ext uri="{FF2B5EF4-FFF2-40B4-BE49-F238E27FC236}">
                <a16:creationId xmlns:a16="http://schemas.microsoft.com/office/drawing/2014/main" id="{898A7377-E09D-4186-86D6-DCC71F77E7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751" y="1031424"/>
            <a:ext cx="2195509" cy="2204507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677519B5-18CE-4155-87EF-0F5DEDFB3CAE}"/>
              </a:ext>
            </a:extLst>
          </p:cNvPr>
          <p:cNvSpPr/>
          <p:nvPr/>
        </p:nvSpPr>
        <p:spPr>
          <a:xfrm>
            <a:off x="1020417" y="2069980"/>
            <a:ext cx="424070" cy="504662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65" name="Conector reto 64">
            <a:extLst>
              <a:ext uri="{FF2B5EF4-FFF2-40B4-BE49-F238E27FC236}">
                <a16:creationId xmlns:a16="http://schemas.microsoft.com/office/drawing/2014/main" id="{BF610075-A5D1-4DF2-94CB-F7DB0C401639}"/>
              </a:ext>
            </a:extLst>
          </p:cNvPr>
          <p:cNvCxnSpPr>
            <a:cxnSpLocks/>
          </p:cNvCxnSpPr>
          <p:nvPr/>
        </p:nvCxnSpPr>
        <p:spPr>
          <a:xfrm>
            <a:off x="1268361" y="2312502"/>
            <a:ext cx="1561808" cy="229283"/>
          </a:xfrm>
          <a:prstGeom prst="line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ítulo 1">
            <a:extLst>
              <a:ext uri="{FF2B5EF4-FFF2-40B4-BE49-F238E27FC236}">
                <a16:creationId xmlns:a16="http://schemas.microsoft.com/office/drawing/2014/main" id="{B0B90771-E6E0-48D3-AEB2-6D3AF0E8A119}"/>
              </a:ext>
            </a:extLst>
          </p:cNvPr>
          <p:cNvSpPr txBox="1">
            <a:spLocks/>
          </p:cNvSpPr>
          <p:nvPr/>
        </p:nvSpPr>
        <p:spPr>
          <a:xfrm>
            <a:off x="10801" y="3391"/>
            <a:ext cx="2819368" cy="51474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dirty="0"/>
              <a:t>Como funciona isso?</a:t>
            </a:r>
          </a:p>
        </p:txBody>
      </p:sp>
      <p:sp>
        <p:nvSpPr>
          <p:cNvPr id="44" name="Cubo 43">
            <a:extLst>
              <a:ext uri="{FF2B5EF4-FFF2-40B4-BE49-F238E27FC236}">
                <a16:creationId xmlns:a16="http://schemas.microsoft.com/office/drawing/2014/main" id="{123355A7-DB69-4771-A420-1949522816B8}"/>
              </a:ext>
            </a:extLst>
          </p:cNvPr>
          <p:cNvSpPr/>
          <p:nvPr/>
        </p:nvSpPr>
        <p:spPr>
          <a:xfrm>
            <a:off x="3167248" y="1683152"/>
            <a:ext cx="5808828" cy="2834418"/>
          </a:xfrm>
          <a:prstGeom prst="cub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42" name="Conector reto 41">
            <a:extLst>
              <a:ext uri="{FF2B5EF4-FFF2-40B4-BE49-F238E27FC236}">
                <a16:creationId xmlns:a16="http://schemas.microsoft.com/office/drawing/2014/main" id="{4F5C6C5C-93FC-4AF7-8CB1-CA4C7BEDB662}"/>
              </a:ext>
            </a:extLst>
          </p:cNvPr>
          <p:cNvCxnSpPr>
            <a:cxnSpLocks/>
          </p:cNvCxnSpPr>
          <p:nvPr/>
        </p:nvCxnSpPr>
        <p:spPr>
          <a:xfrm>
            <a:off x="3167248" y="2434115"/>
            <a:ext cx="0" cy="2834418"/>
          </a:xfrm>
          <a:prstGeom prst="line">
            <a:avLst/>
          </a:prstGeom>
          <a:ln w="444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ector reto 47">
            <a:extLst>
              <a:ext uri="{FF2B5EF4-FFF2-40B4-BE49-F238E27FC236}">
                <a16:creationId xmlns:a16="http://schemas.microsoft.com/office/drawing/2014/main" id="{8568D401-A46C-4D69-8DFA-976496621675}"/>
              </a:ext>
            </a:extLst>
          </p:cNvPr>
          <p:cNvCxnSpPr>
            <a:cxnSpLocks/>
          </p:cNvCxnSpPr>
          <p:nvPr/>
        </p:nvCxnSpPr>
        <p:spPr>
          <a:xfrm>
            <a:off x="3167248" y="2434115"/>
            <a:ext cx="5688587" cy="0"/>
          </a:xfrm>
          <a:prstGeom prst="line">
            <a:avLst/>
          </a:prstGeom>
          <a:ln w="444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Paralelogramo 15">
            <a:extLst>
              <a:ext uri="{FF2B5EF4-FFF2-40B4-BE49-F238E27FC236}">
                <a16:creationId xmlns:a16="http://schemas.microsoft.com/office/drawing/2014/main" id="{7730258B-1D0C-4EE7-A9FB-8A955B5ACB8E}"/>
              </a:ext>
            </a:extLst>
          </p:cNvPr>
          <p:cNvSpPr/>
          <p:nvPr/>
        </p:nvSpPr>
        <p:spPr>
          <a:xfrm>
            <a:off x="3167246" y="1683152"/>
            <a:ext cx="5808827" cy="726976"/>
          </a:xfrm>
          <a:prstGeom prst="parallelogram">
            <a:avLst>
              <a:gd name="adj" fmla="val 100802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49" name="Conector reto 48">
            <a:extLst>
              <a:ext uri="{FF2B5EF4-FFF2-40B4-BE49-F238E27FC236}">
                <a16:creationId xmlns:a16="http://schemas.microsoft.com/office/drawing/2014/main" id="{EFDEAD49-47D3-489E-8FB7-8159008D4766}"/>
              </a:ext>
            </a:extLst>
          </p:cNvPr>
          <p:cNvCxnSpPr>
            <a:cxnSpLocks/>
          </p:cNvCxnSpPr>
          <p:nvPr/>
        </p:nvCxnSpPr>
        <p:spPr>
          <a:xfrm flipV="1">
            <a:off x="3167247" y="1422400"/>
            <a:ext cx="971445" cy="1011716"/>
          </a:xfrm>
          <a:prstGeom prst="line">
            <a:avLst/>
          </a:prstGeom>
          <a:ln w="444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ítulo 1">
            <a:extLst>
              <a:ext uri="{FF2B5EF4-FFF2-40B4-BE49-F238E27FC236}">
                <a16:creationId xmlns:a16="http://schemas.microsoft.com/office/drawing/2014/main" id="{80D9D186-C8B3-4892-B0E7-400ADC3E6824}"/>
              </a:ext>
            </a:extLst>
          </p:cNvPr>
          <p:cNvSpPr txBox="1">
            <a:spLocks/>
          </p:cNvSpPr>
          <p:nvPr/>
        </p:nvSpPr>
        <p:spPr>
          <a:xfrm>
            <a:off x="6804767" y="2706423"/>
            <a:ext cx="1950720" cy="27927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5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dirty="0"/>
              <a:t>Sedimento</a:t>
            </a:r>
          </a:p>
        </p:txBody>
      </p:sp>
      <p:sp>
        <p:nvSpPr>
          <p:cNvPr id="56" name="Título 1">
            <a:extLst>
              <a:ext uri="{FF2B5EF4-FFF2-40B4-BE49-F238E27FC236}">
                <a16:creationId xmlns:a16="http://schemas.microsoft.com/office/drawing/2014/main" id="{371F9BC4-C579-4EF6-8A4C-2784A1FEC430}"/>
              </a:ext>
            </a:extLst>
          </p:cNvPr>
          <p:cNvSpPr txBox="1">
            <a:spLocks/>
          </p:cNvSpPr>
          <p:nvPr/>
        </p:nvSpPr>
        <p:spPr>
          <a:xfrm>
            <a:off x="6687241" y="4633622"/>
            <a:ext cx="1950720" cy="27927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5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dirty="0"/>
              <a:t>Embasamento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CaixaDeTexto 56">
                <a:extLst>
                  <a:ext uri="{FF2B5EF4-FFF2-40B4-BE49-F238E27FC236}">
                    <a16:creationId xmlns:a16="http://schemas.microsoft.com/office/drawing/2014/main" id="{0D281EA0-310B-4D7E-9591-A928F17D30DA}"/>
                  </a:ext>
                </a:extLst>
              </p:cNvPr>
              <p:cNvSpPr txBox="1"/>
              <p:nvPr/>
            </p:nvSpPr>
            <p:spPr>
              <a:xfrm>
                <a:off x="7858126" y="2962110"/>
                <a:ext cx="36779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57" name="CaixaDeTexto 56">
                <a:extLst>
                  <a:ext uri="{FF2B5EF4-FFF2-40B4-BE49-F238E27FC236}">
                    <a16:creationId xmlns:a16="http://schemas.microsoft.com/office/drawing/2014/main" id="{0D281EA0-310B-4D7E-9591-A928F17D30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8126" y="2962110"/>
                <a:ext cx="367793" cy="369332"/>
              </a:xfrm>
              <a:prstGeom prst="rect">
                <a:avLst/>
              </a:prstGeom>
              <a:blipFill>
                <a:blip r:embed="rId3"/>
                <a:stretch>
                  <a:fillRect l="-20000" r="-6667" b="-26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CaixaDeTexto 57">
                <a:extLst>
                  <a:ext uri="{FF2B5EF4-FFF2-40B4-BE49-F238E27FC236}">
                    <a16:creationId xmlns:a16="http://schemas.microsoft.com/office/drawing/2014/main" id="{C7BB9283-34F6-4002-895D-62B89B109C22}"/>
                  </a:ext>
                </a:extLst>
              </p:cNvPr>
              <p:cNvSpPr txBox="1"/>
              <p:nvPr/>
            </p:nvSpPr>
            <p:spPr>
              <a:xfrm>
                <a:off x="7824112" y="4787716"/>
                <a:ext cx="37491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58" name="CaixaDeTexto 57">
                <a:extLst>
                  <a:ext uri="{FF2B5EF4-FFF2-40B4-BE49-F238E27FC236}">
                    <a16:creationId xmlns:a16="http://schemas.microsoft.com/office/drawing/2014/main" id="{C7BB9283-34F6-4002-895D-62B89B109C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4112" y="4787716"/>
                <a:ext cx="374910" cy="369332"/>
              </a:xfrm>
              <a:prstGeom prst="rect">
                <a:avLst/>
              </a:prstGeom>
              <a:blipFill>
                <a:blip r:embed="rId4"/>
                <a:stretch>
                  <a:fillRect l="-19355" r="-4839" b="-2459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CaixaDeTexto 59">
                <a:extLst>
                  <a:ext uri="{FF2B5EF4-FFF2-40B4-BE49-F238E27FC236}">
                    <a16:creationId xmlns:a16="http://schemas.microsoft.com/office/drawing/2014/main" id="{C4250ED8-1282-4C46-86FE-B08414BFEE27}"/>
                  </a:ext>
                </a:extLst>
              </p:cNvPr>
              <p:cNvSpPr txBox="1"/>
              <p:nvPr/>
            </p:nvSpPr>
            <p:spPr>
              <a:xfrm>
                <a:off x="2789179" y="4945616"/>
                <a:ext cx="22326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60" name="CaixaDeTexto 59">
                <a:extLst>
                  <a:ext uri="{FF2B5EF4-FFF2-40B4-BE49-F238E27FC236}">
                    <a16:creationId xmlns:a16="http://schemas.microsoft.com/office/drawing/2014/main" id="{C4250ED8-1282-4C46-86FE-B08414BFEE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9179" y="4945616"/>
                <a:ext cx="223266" cy="369332"/>
              </a:xfrm>
              <a:prstGeom prst="rect">
                <a:avLst/>
              </a:prstGeom>
              <a:blipFill>
                <a:blip r:embed="rId7"/>
                <a:stretch>
                  <a:fillRect l="-19444" r="-16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CaixaDeTexto 61">
                <a:extLst>
                  <a:ext uri="{FF2B5EF4-FFF2-40B4-BE49-F238E27FC236}">
                    <a16:creationId xmlns:a16="http://schemas.microsoft.com/office/drawing/2014/main" id="{18A1062A-7D9F-4F1E-9874-19D7B635207D}"/>
                  </a:ext>
                </a:extLst>
              </p:cNvPr>
              <p:cNvSpPr txBox="1"/>
              <p:nvPr/>
            </p:nvSpPr>
            <p:spPr>
              <a:xfrm>
                <a:off x="3672978" y="1237734"/>
                <a:ext cx="24173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62" name="CaixaDeTexto 61">
                <a:extLst>
                  <a:ext uri="{FF2B5EF4-FFF2-40B4-BE49-F238E27FC236}">
                    <a16:creationId xmlns:a16="http://schemas.microsoft.com/office/drawing/2014/main" id="{18A1062A-7D9F-4F1E-9874-19D7B63520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2978" y="1237734"/>
                <a:ext cx="241733" cy="369332"/>
              </a:xfrm>
              <a:prstGeom prst="rect">
                <a:avLst/>
              </a:prstGeom>
              <a:blipFill>
                <a:blip r:embed="rId8"/>
                <a:stretch>
                  <a:fillRect l="-17949" r="-1538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CaixaDeTexto 70">
                <a:extLst>
                  <a:ext uri="{FF2B5EF4-FFF2-40B4-BE49-F238E27FC236}">
                    <a16:creationId xmlns:a16="http://schemas.microsoft.com/office/drawing/2014/main" id="{8F48D926-00D6-4373-B39D-25156F775E9F}"/>
                  </a:ext>
                </a:extLst>
              </p:cNvPr>
              <p:cNvSpPr txBox="1"/>
              <p:nvPr/>
            </p:nvSpPr>
            <p:spPr>
              <a:xfrm>
                <a:off x="8634621" y="2492407"/>
                <a:ext cx="2457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71" name="CaixaDeTexto 70">
                <a:extLst>
                  <a:ext uri="{FF2B5EF4-FFF2-40B4-BE49-F238E27FC236}">
                    <a16:creationId xmlns:a16="http://schemas.microsoft.com/office/drawing/2014/main" id="{8F48D926-00D6-4373-B39D-25156F775E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4621" y="2492407"/>
                <a:ext cx="245708" cy="369332"/>
              </a:xfrm>
              <a:prstGeom prst="rect">
                <a:avLst/>
              </a:prstGeom>
              <a:blipFill>
                <a:blip r:embed="rId9"/>
                <a:stretch>
                  <a:fillRect l="-29268" r="-26829" b="-26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rma Livre: Forma 3">
            <a:extLst>
              <a:ext uri="{FF2B5EF4-FFF2-40B4-BE49-F238E27FC236}">
                <a16:creationId xmlns:a16="http://schemas.microsoft.com/office/drawing/2014/main" id="{971C9DB7-E59A-430D-9DF1-BD35DC508A13}"/>
              </a:ext>
            </a:extLst>
          </p:cNvPr>
          <p:cNvSpPr/>
          <p:nvPr/>
        </p:nvSpPr>
        <p:spPr>
          <a:xfrm>
            <a:off x="5061361" y="3019383"/>
            <a:ext cx="1900362" cy="1522171"/>
          </a:xfrm>
          <a:custGeom>
            <a:avLst/>
            <a:gdLst>
              <a:gd name="connsiteX0" fmla="*/ 103750 w 1900362"/>
              <a:gd name="connsiteY0" fmla="*/ 1468806 h 1510180"/>
              <a:gd name="connsiteX1" fmla="*/ 5276 w 1900362"/>
              <a:gd name="connsiteY1" fmla="*/ 1103046 h 1510180"/>
              <a:gd name="connsiteX2" fmla="*/ 244427 w 1900362"/>
              <a:gd name="connsiteY2" fmla="*/ 610677 h 1510180"/>
              <a:gd name="connsiteX3" fmla="*/ 413239 w 1900362"/>
              <a:gd name="connsiteY3" fmla="*/ 33902 h 1510180"/>
              <a:gd name="connsiteX4" fmla="*/ 624255 w 1900362"/>
              <a:gd name="connsiteY4" fmla="*/ 76105 h 1510180"/>
              <a:gd name="connsiteX5" fmla="*/ 1665264 w 1900362"/>
              <a:gd name="connsiteY5" fmla="*/ 146443 h 1510180"/>
              <a:gd name="connsiteX6" fmla="*/ 1876279 w 1900362"/>
              <a:gd name="connsiteY6" fmla="*/ 582542 h 1510180"/>
              <a:gd name="connsiteX7" fmla="*/ 1271369 w 1900362"/>
              <a:gd name="connsiteY7" fmla="*/ 498135 h 1510180"/>
              <a:gd name="connsiteX8" fmla="*/ 764932 w 1900362"/>
              <a:gd name="connsiteY8" fmla="*/ 329323 h 1510180"/>
              <a:gd name="connsiteX9" fmla="*/ 483578 w 1900362"/>
              <a:gd name="connsiteY9" fmla="*/ 779489 h 1510180"/>
              <a:gd name="connsiteX10" fmla="*/ 328833 w 1900362"/>
              <a:gd name="connsiteY10" fmla="*/ 1328129 h 1510180"/>
              <a:gd name="connsiteX11" fmla="*/ 385104 w 1900362"/>
              <a:gd name="connsiteY11" fmla="*/ 1482874 h 1510180"/>
              <a:gd name="connsiteX12" fmla="*/ 103750 w 1900362"/>
              <a:gd name="connsiteY12" fmla="*/ 1468806 h 1510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900362" h="1510180">
                <a:moveTo>
                  <a:pt x="103750" y="1468806"/>
                </a:moveTo>
                <a:cubicBezTo>
                  <a:pt x="40445" y="1405501"/>
                  <a:pt x="-18170" y="1246067"/>
                  <a:pt x="5276" y="1103046"/>
                </a:cubicBezTo>
                <a:cubicBezTo>
                  <a:pt x="28722" y="960025"/>
                  <a:pt x="176433" y="788868"/>
                  <a:pt x="244427" y="610677"/>
                </a:cubicBezTo>
                <a:cubicBezTo>
                  <a:pt x="312421" y="432486"/>
                  <a:pt x="349934" y="122997"/>
                  <a:pt x="413239" y="33902"/>
                </a:cubicBezTo>
                <a:cubicBezTo>
                  <a:pt x="476544" y="-55193"/>
                  <a:pt x="415584" y="57348"/>
                  <a:pt x="624255" y="76105"/>
                </a:cubicBezTo>
                <a:cubicBezTo>
                  <a:pt x="832926" y="94862"/>
                  <a:pt x="1456593" y="62037"/>
                  <a:pt x="1665264" y="146443"/>
                </a:cubicBezTo>
                <a:cubicBezTo>
                  <a:pt x="1873935" y="230849"/>
                  <a:pt x="1941928" y="523927"/>
                  <a:pt x="1876279" y="582542"/>
                </a:cubicBezTo>
                <a:cubicBezTo>
                  <a:pt x="1810630" y="641157"/>
                  <a:pt x="1456594" y="540338"/>
                  <a:pt x="1271369" y="498135"/>
                </a:cubicBezTo>
                <a:cubicBezTo>
                  <a:pt x="1086144" y="455932"/>
                  <a:pt x="896231" y="282431"/>
                  <a:pt x="764932" y="329323"/>
                </a:cubicBezTo>
                <a:cubicBezTo>
                  <a:pt x="633634" y="376215"/>
                  <a:pt x="556261" y="613021"/>
                  <a:pt x="483578" y="779489"/>
                </a:cubicBezTo>
                <a:cubicBezTo>
                  <a:pt x="410895" y="945957"/>
                  <a:pt x="345245" y="1210898"/>
                  <a:pt x="328833" y="1328129"/>
                </a:cubicBezTo>
                <a:cubicBezTo>
                  <a:pt x="312421" y="1445360"/>
                  <a:pt x="424962" y="1454739"/>
                  <a:pt x="385104" y="1482874"/>
                </a:cubicBezTo>
                <a:cubicBezTo>
                  <a:pt x="345246" y="1511009"/>
                  <a:pt x="167055" y="1532111"/>
                  <a:pt x="103750" y="1468806"/>
                </a:cubicBezTo>
                <a:close/>
              </a:path>
            </a:pathLst>
          </a:custGeom>
          <a:blipFill>
            <a:blip r:embed="rId10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583819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D22C0784-6C86-47B4-82C6-C3170008E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5CF5-DD80-4FB2-8D05-C9155122F025}" type="slidenum">
              <a:rPr lang="pt-BR" smtClean="0"/>
              <a:t>30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539391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D22C0784-6C86-47B4-82C6-C3170008E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5CF5-DD80-4FB2-8D05-C9155122F025}" type="slidenum">
              <a:rPr lang="pt-BR" smtClean="0"/>
              <a:t>31</a:t>
            </a:fld>
            <a:endParaRPr lang="pt-BR" dirty="0"/>
          </a:p>
        </p:txBody>
      </p:sp>
      <p:sp>
        <p:nvSpPr>
          <p:cNvPr id="20" name="Título 1">
            <a:extLst>
              <a:ext uri="{FF2B5EF4-FFF2-40B4-BE49-F238E27FC236}">
                <a16:creationId xmlns:a16="http://schemas.microsoft.com/office/drawing/2014/main" id="{1BEF0FD3-8530-404E-B277-315E795BB4DA}"/>
              </a:ext>
            </a:extLst>
          </p:cNvPr>
          <p:cNvSpPr txBox="1">
            <a:spLocks/>
          </p:cNvSpPr>
          <p:nvPr/>
        </p:nvSpPr>
        <p:spPr>
          <a:xfrm>
            <a:off x="1086673" y="1208062"/>
            <a:ext cx="10018654" cy="186045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400" dirty="0">
                <a:solidFill>
                  <a:srgbClr val="0070C0"/>
                </a:solidFill>
              </a:rPr>
              <a:t>Falta de unicidade</a:t>
            </a:r>
            <a:r>
              <a:rPr lang="pt-BR" sz="4400" dirty="0"/>
              <a:t>: é a existência de diversos conjuntos de parâmetros que descrever um mesmo conjunto de dados </a:t>
            </a:r>
          </a:p>
        </p:txBody>
      </p:sp>
    </p:spTree>
    <p:extLst>
      <p:ext uri="{BB962C8B-B14F-4D97-AF65-F5344CB8AC3E}">
        <p14:creationId xmlns:p14="http://schemas.microsoft.com/office/powerpoint/2010/main" val="17346541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D22C0784-6C86-47B4-82C6-C3170008E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5CF5-DD80-4FB2-8D05-C9155122F025}" type="slidenum">
              <a:rPr lang="pt-BR" smtClean="0"/>
              <a:t>32</a:t>
            </a:fld>
            <a:endParaRPr lang="pt-BR" dirty="0"/>
          </a:p>
        </p:txBody>
      </p:sp>
      <p:sp>
        <p:nvSpPr>
          <p:cNvPr id="20" name="Título 1">
            <a:extLst>
              <a:ext uri="{FF2B5EF4-FFF2-40B4-BE49-F238E27FC236}">
                <a16:creationId xmlns:a16="http://schemas.microsoft.com/office/drawing/2014/main" id="{1BEF0FD3-8530-404E-B277-315E795BB4DA}"/>
              </a:ext>
            </a:extLst>
          </p:cNvPr>
          <p:cNvSpPr txBox="1">
            <a:spLocks/>
          </p:cNvSpPr>
          <p:nvPr/>
        </p:nvSpPr>
        <p:spPr>
          <a:xfrm>
            <a:off x="1086673" y="1208062"/>
            <a:ext cx="10018654" cy="186045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400" dirty="0">
                <a:solidFill>
                  <a:srgbClr val="0070C0"/>
                </a:solidFill>
              </a:rPr>
              <a:t>Falta de unicidade</a:t>
            </a:r>
            <a:r>
              <a:rPr lang="pt-BR" sz="4400" dirty="0"/>
              <a:t>: é a existência de diversos conjuntos de parâmetros que descrever um mesmo conjunto de dados 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D0DD6898-C3D2-4EAF-BFD4-1D215C2DBDE3}"/>
              </a:ext>
            </a:extLst>
          </p:cNvPr>
          <p:cNvSpPr txBox="1">
            <a:spLocks/>
          </p:cNvSpPr>
          <p:nvPr/>
        </p:nvSpPr>
        <p:spPr>
          <a:xfrm>
            <a:off x="1086673" y="3789486"/>
            <a:ext cx="10018654" cy="186045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400" dirty="0">
                <a:solidFill>
                  <a:srgbClr val="0070C0"/>
                </a:solidFill>
              </a:rPr>
              <a:t>Instabilidade</a:t>
            </a:r>
            <a:r>
              <a:rPr lang="pt-BR" sz="4400" dirty="0"/>
              <a:t>: uma pequena perturbação nos dados gera conjuntos diferentes de parâmetros </a:t>
            </a:r>
          </a:p>
        </p:txBody>
      </p:sp>
    </p:spTree>
    <p:extLst>
      <p:ext uri="{BB962C8B-B14F-4D97-AF65-F5344CB8AC3E}">
        <p14:creationId xmlns:p14="http://schemas.microsoft.com/office/powerpoint/2010/main" val="14977891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D22C0784-6C86-47B4-82C6-C3170008E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5CF5-DD80-4FB2-8D05-C9155122F025}" type="slidenum">
              <a:rPr lang="pt-BR" smtClean="0"/>
              <a:t>33</a:t>
            </a:fld>
            <a:endParaRPr lang="pt-BR" dirty="0"/>
          </a:p>
        </p:txBody>
      </p:sp>
      <p:sp>
        <p:nvSpPr>
          <p:cNvPr id="20" name="Título 1">
            <a:extLst>
              <a:ext uri="{FF2B5EF4-FFF2-40B4-BE49-F238E27FC236}">
                <a16:creationId xmlns:a16="http://schemas.microsoft.com/office/drawing/2014/main" id="{1BEF0FD3-8530-404E-B277-315E795BB4DA}"/>
              </a:ext>
            </a:extLst>
          </p:cNvPr>
          <p:cNvSpPr txBox="1">
            <a:spLocks/>
          </p:cNvSpPr>
          <p:nvPr/>
        </p:nvSpPr>
        <p:spPr>
          <a:xfrm>
            <a:off x="1086673" y="277836"/>
            <a:ext cx="10018654" cy="186045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400" dirty="0"/>
              <a:t>Para contornar este problema devemos adicionar mais informações ao nosso problema inverso</a:t>
            </a:r>
            <a:r>
              <a:rPr lang="pt-BR" sz="4400" dirty="0">
                <a:solidFill>
                  <a:srgbClr val="0070C0"/>
                </a:solidFill>
              </a:rPr>
              <a:t> (i.e. informações a priori)</a:t>
            </a:r>
            <a:endParaRPr lang="pt-BR" sz="4400" dirty="0"/>
          </a:p>
        </p:txBody>
      </p:sp>
    </p:spTree>
    <p:extLst>
      <p:ext uri="{BB962C8B-B14F-4D97-AF65-F5344CB8AC3E}">
        <p14:creationId xmlns:p14="http://schemas.microsoft.com/office/powerpoint/2010/main" val="37081017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D22C0784-6C86-47B4-82C6-C3170008E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5CF5-DD80-4FB2-8D05-C9155122F025}" type="slidenum">
              <a:rPr lang="pt-BR" smtClean="0"/>
              <a:t>34</a:t>
            </a:fld>
            <a:endParaRPr lang="pt-BR" dirty="0"/>
          </a:p>
        </p:txBody>
      </p:sp>
      <p:sp>
        <p:nvSpPr>
          <p:cNvPr id="20" name="Título 1">
            <a:extLst>
              <a:ext uri="{FF2B5EF4-FFF2-40B4-BE49-F238E27FC236}">
                <a16:creationId xmlns:a16="http://schemas.microsoft.com/office/drawing/2014/main" id="{1BEF0FD3-8530-404E-B277-315E795BB4DA}"/>
              </a:ext>
            </a:extLst>
          </p:cNvPr>
          <p:cNvSpPr txBox="1">
            <a:spLocks/>
          </p:cNvSpPr>
          <p:nvPr/>
        </p:nvSpPr>
        <p:spPr>
          <a:xfrm>
            <a:off x="1086673" y="277836"/>
            <a:ext cx="10018654" cy="186045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400" dirty="0"/>
              <a:t>Para contornar este problema devemos adicionar mais informações ao nosso problema inverso</a:t>
            </a:r>
            <a:r>
              <a:rPr lang="pt-BR" sz="4400" dirty="0">
                <a:solidFill>
                  <a:srgbClr val="0070C0"/>
                </a:solidFill>
              </a:rPr>
              <a:t> (i.e. informações a priori)</a:t>
            </a:r>
            <a:endParaRPr lang="pt-BR" sz="4400" dirty="0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D0DD6898-C3D2-4EAF-BFD4-1D215C2DBDE3}"/>
              </a:ext>
            </a:extLst>
          </p:cNvPr>
          <p:cNvSpPr txBox="1">
            <a:spLocks/>
          </p:cNvSpPr>
          <p:nvPr/>
        </p:nvSpPr>
        <p:spPr>
          <a:xfrm>
            <a:off x="1086673" y="3184576"/>
            <a:ext cx="10018654" cy="186045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400" dirty="0"/>
              <a:t>Estas informações podem ser de origem </a:t>
            </a:r>
            <a:r>
              <a:rPr lang="pt-BR" sz="4400" dirty="0">
                <a:solidFill>
                  <a:srgbClr val="0070C0"/>
                </a:solidFill>
              </a:rPr>
              <a:t>matemática </a:t>
            </a:r>
            <a:r>
              <a:rPr lang="pt-BR" sz="4400" dirty="0"/>
              <a:t>ou</a:t>
            </a:r>
            <a:r>
              <a:rPr lang="pt-BR" sz="4400" dirty="0">
                <a:solidFill>
                  <a:srgbClr val="0070C0"/>
                </a:solidFill>
              </a:rPr>
              <a:t> geológica, </a:t>
            </a:r>
            <a:r>
              <a:rPr lang="pt-BR" sz="4400" dirty="0"/>
              <a:t>e isto é o que chamamos de</a:t>
            </a:r>
            <a:r>
              <a:rPr lang="pt-BR" sz="4400" dirty="0">
                <a:solidFill>
                  <a:srgbClr val="0070C0"/>
                </a:solidFill>
              </a:rPr>
              <a:t> regularização</a:t>
            </a:r>
            <a:r>
              <a:rPr lang="pt-BR" sz="4400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6112753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D22C0784-6C86-47B4-82C6-C3170008E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5CF5-DD80-4FB2-8D05-C9155122F025}" type="slidenum">
              <a:rPr lang="pt-BR" smtClean="0"/>
              <a:t>35</a:t>
            </a:fld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BE609CB3-C542-49DC-8141-53BE69DE8CBD}"/>
                  </a:ext>
                </a:extLst>
              </p:cNvPr>
              <p:cNvSpPr txBox="1"/>
              <p:nvPr/>
            </p:nvSpPr>
            <p:spPr>
              <a:xfrm>
                <a:off x="3344443" y="1449945"/>
                <a:ext cx="5503110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4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Γ</m:t>
                    </m:r>
                    <m:d>
                      <m:dPr>
                        <m:ctrlPr>
                          <a:rPr lang="pt-BR" sz="4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sz="4800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𝐩</m:t>
                        </m:r>
                      </m:e>
                    </m:d>
                    <m:r>
                      <a:rPr lang="pt-BR" sz="4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pt-BR" sz="4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d>
                      <m:dPr>
                        <m:ctrlPr>
                          <a:rPr lang="pt-BR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sz="48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𝐩</m:t>
                        </m:r>
                      </m:e>
                    </m:d>
                    <m:r>
                      <a:rPr lang="pt-BR" sz="4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l-GR" sz="4800" dirty="0">
                    <a:latin typeface="Calibri Light" panose="020F0302020204030204" pitchFamily="34" charset="0"/>
                    <a:cs typeface="Calibri Light" panose="020F0302020204030204" pitchFamily="34" charset="0"/>
                  </a:rPr>
                  <a:t>μ</a:t>
                </a:r>
                <a14:m>
                  <m:oMath xmlns:m="http://schemas.openxmlformats.org/officeDocument/2006/math">
                    <m:r>
                      <a:rPr lang="pt-BR" sz="4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pt-BR" sz="4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pt-BR" sz="4800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𝐩</m:t>
                    </m:r>
                    <m:r>
                      <a:rPr lang="pt-BR" sz="4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pt-BR" sz="4800" dirty="0"/>
              </a:p>
            </p:txBody>
          </p:sp>
        </mc:Choice>
        <mc:Fallback xmlns=""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BE609CB3-C542-49DC-8141-53BE69DE8C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4443" y="1449945"/>
                <a:ext cx="5503110" cy="738664"/>
              </a:xfrm>
              <a:prstGeom prst="rect">
                <a:avLst/>
              </a:prstGeom>
              <a:blipFill>
                <a:blip r:embed="rId3"/>
                <a:stretch>
                  <a:fillRect t="-24793" b="-4958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ítulo 1">
            <a:extLst>
              <a:ext uri="{FF2B5EF4-FFF2-40B4-BE49-F238E27FC236}">
                <a16:creationId xmlns:a16="http://schemas.microsoft.com/office/drawing/2014/main" id="{58BB820E-8E2E-4D4B-BB36-545C82496969}"/>
              </a:ext>
            </a:extLst>
          </p:cNvPr>
          <p:cNvSpPr txBox="1">
            <a:spLocks/>
          </p:cNvSpPr>
          <p:nvPr/>
        </p:nvSpPr>
        <p:spPr>
          <a:xfrm>
            <a:off x="3447143" y="406027"/>
            <a:ext cx="5297714" cy="63685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400" dirty="0">
                <a:solidFill>
                  <a:srgbClr val="0070C0"/>
                </a:solidFill>
              </a:rPr>
              <a:t>Função Objetivo</a:t>
            </a:r>
          </a:p>
        </p:txBody>
      </p:sp>
    </p:spTree>
    <p:extLst>
      <p:ext uri="{BB962C8B-B14F-4D97-AF65-F5344CB8AC3E}">
        <p14:creationId xmlns:p14="http://schemas.microsoft.com/office/powerpoint/2010/main" val="4491575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D22C0784-6C86-47B4-82C6-C3170008E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5CF5-DD80-4FB2-8D05-C9155122F025}" type="slidenum">
              <a:rPr lang="pt-BR" smtClean="0"/>
              <a:t>36</a:t>
            </a:fld>
            <a:endParaRPr lang="pt-BR" dirty="0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FDCF7BFC-8E69-4397-92E6-401E001FC7BD}"/>
              </a:ext>
            </a:extLst>
          </p:cNvPr>
          <p:cNvSpPr txBox="1">
            <a:spLocks/>
          </p:cNvSpPr>
          <p:nvPr/>
        </p:nvSpPr>
        <p:spPr>
          <a:xfrm>
            <a:off x="1086673" y="3120274"/>
            <a:ext cx="10018654" cy="254900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400" dirty="0"/>
              <a:t>Somamos a </a:t>
            </a:r>
            <a:r>
              <a:rPr lang="pt-BR" sz="4400" dirty="0">
                <a:solidFill>
                  <a:srgbClr val="0070C0"/>
                </a:solidFill>
              </a:rPr>
              <a:t>função de ajuste </a:t>
            </a:r>
            <a:r>
              <a:rPr lang="pt-BR" sz="4400" dirty="0"/>
              <a:t>o que chamamos de </a:t>
            </a:r>
            <a:r>
              <a:rPr lang="pt-BR" sz="4400" dirty="0">
                <a:solidFill>
                  <a:srgbClr val="0070C0"/>
                </a:solidFill>
              </a:rPr>
              <a:t>função regularizadora, </a:t>
            </a:r>
            <a:r>
              <a:rPr lang="pt-BR" sz="4400" dirty="0"/>
              <a:t>em que </a:t>
            </a:r>
            <a:r>
              <a:rPr lang="el-GR" sz="4400" dirty="0">
                <a:solidFill>
                  <a:srgbClr val="0070C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μ</a:t>
            </a:r>
            <a:r>
              <a:rPr lang="pt-BR" sz="4400" dirty="0">
                <a:latin typeface="Calibri Light" panose="020F0302020204030204" pitchFamily="34" charset="0"/>
                <a:cs typeface="Calibri Light" panose="020F0302020204030204" pitchFamily="34" charset="0"/>
              </a:rPr>
              <a:t> é o que chamamos de </a:t>
            </a:r>
            <a:r>
              <a:rPr lang="pt-BR" sz="4400" dirty="0">
                <a:solidFill>
                  <a:srgbClr val="0070C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parâmetro de regularização.</a:t>
            </a:r>
            <a:endParaRPr lang="pt-BR" sz="4400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BE609CB3-C542-49DC-8141-53BE69DE8CBD}"/>
                  </a:ext>
                </a:extLst>
              </p:cNvPr>
              <p:cNvSpPr txBox="1"/>
              <p:nvPr/>
            </p:nvSpPr>
            <p:spPr>
              <a:xfrm>
                <a:off x="3344443" y="1449945"/>
                <a:ext cx="5503110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4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Γ</m:t>
                    </m:r>
                    <m:d>
                      <m:dPr>
                        <m:ctrlPr>
                          <a:rPr lang="pt-BR" sz="4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sz="4800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𝐩</m:t>
                        </m:r>
                      </m:e>
                    </m:d>
                    <m:r>
                      <a:rPr lang="pt-BR" sz="4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pt-BR" sz="4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d>
                      <m:dPr>
                        <m:ctrlPr>
                          <a:rPr lang="pt-BR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sz="48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𝐩</m:t>
                        </m:r>
                      </m:e>
                    </m:d>
                    <m:r>
                      <a:rPr lang="pt-BR" sz="4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l-GR" sz="4800" dirty="0">
                    <a:latin typeface="Calibri Light" panose="020F0302020204030204" pitchFamily="34" charset="0"/>
                    <a:cs typeface="Calibri Light" panose="020F0302020204030204" pitchFamily="34" charset="0"/>
                  </a:rPr>
                  <a:t>μ</a:t>
                </a:r>
                <a14:m>
                  <m:oMath xmlns:m="http://schemas.openxmlformats.org/officeDocument/2006/math">
                    <m:r>
                      <a:rPr lang="pt-BR" sz="4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pt-BR" sz="4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pt-BR" sz="4800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𝐩</m:t>
                    </m:r>
                    <m:r>
                      <a:rPr lang="pt-BR" sz="4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pt-BR" sz="4800" dirty="0"/>
              </a:p>
            </p:txBody>
          </p:sp>
        </mc:Choice>
        <mc:Fallback xmlns=""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BE609CB3-C542-49DC-8141-53BE69DE8C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4443" y="1449945"/>
                <a:ext cx="5503110" cy="738664"/>
              </a:xfrm>
              <a:prstGeom prst="rect">
                <a:avLst/>
              </a:prstGeom>
              <a:blipFill>
                <a:blip r:embed="rId3"/>
                <a:stretch>
                  <a:fillRect t="-24793" b="-4958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ítulo 1">
            <a:extLst>
              <a:ext uri="{FF2B5EF4-FFF2-40B4-BE49-F238E27FC236}">
                <a16:creationId xmlns:a16="http://schemas.microsoft.com/office/drawing/2014/main" id="{58BB820E-8E2E-4D4B-BB36-545C82496969}"/>
              </a:ext>
            </a:extLst>
          </p:cNvPr>
          <p:cNvSpPr txBox="1">
            <a:spLocks/>
          </p:cNvSpPr>
          <p:nvPr/>
        </p:nvSpPr>
        <p:spPr>
          <a:xfrm>
            <a:off x="3447143" y="406027"/>
            <a:ext cx="5297714" cy="63685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400" dirty="0">
                <a:solidFill>
                  <a:srgbClr val="0070C0"/>
                </a:solidFill>
              </a:rPr>
              <a:t>Função Objetivo</a:t>
            </a:r>
          </a:p>
        </p:txBody>
      </p:sp>
    </p:spTree>
    <p:extLst>
      <p:ext uri="{BB962C8B-B14F-4D97-AF65-F5344CB8AC3E}">
        <p14:creationId xmlns:p14="http://schemas.microsoft.com/office/powerpoint/2010/main" val="105342176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D22C0784-6C86-47B4-82C6-C3170008E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5CF5-DD80-4FB2-8D05-C9155122F025}" type="slidenum">
              <a:rPr lang="pt-BR" smtClean="0"/>
              <a:t>37</a:t>
            </a:fld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2C38AE41-8259-4832-AD55-2E5703F77D47}"/>
                  </a:ext>
                </a:extLst>
              </p:cNvPr>
              <p:cNvSpPr txBox="1"/>
              <p:nvPr/>
            </p:nvSpPr>
            <p:spPr>
              <a:xfrm>
                <a:off x="3344443" y="1449945"/>
                <a:ext cx="5503110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4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Γ</m:t>
                    </m:r>
                    <m:d>
                      <m:dPr>
                        <m:ctrlPr>
                          <a:rPr lang="pt-BR" sz="4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sz="4800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𝐩</m:t>
                        </m:r>
                      </m:e>
                    </m:d>
                    <m:r>
                      <a:rPr lang="pt-BR" sz="4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pt-BR" sz="4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d>
                      <m:dPr>
                        <m:ctrlPr>
                          <a:rPr lang="pt-BR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sz="48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𝐩</m:t>
                        </m:r>
                      </m:e>
                    </m:d>
                    <m:r>
                      <a:rPr lang="pt-BR" sz="4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l-GR" sz="4800" dirty="0">
                    <a:latin typeface="Calibri Light" panose="020F0302020204030204" pitchFamily="34" charset="0"/>
                    <a:cs typeface="Calibri Light" panose="020F0302020204030204" pitchFamily="34" charset="0"/>
                  </a:rPr>
                  <a:t>μ</a:t>
                </a:r>
                <a14:m>
                  <m:oMath xmlns:m="http://schemas.openxmlformats.org/officeDocument/2006/math">
                    <m:r>
                      <a:rPr lang="pt-BR" sz="4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pt-BR" sz="4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pt-BR" sz="4800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𝐩</m:t>
                    </m:r>
                    <m:r>
                      <a:rPr lang="pt-BR" sz="4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pt-BR" sz="4800" dirty="0"/>
              </a:p>
            </p:txBody>
          </p:sp>
        </mc:Choice>
        <mc:Fallback xmlns="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2C38AE41-8259-4832-AD55-2E5703F77D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4443" y="1449945"/>
                <a:ext cx="5503110" cy="738664"/>
              </a:xfrm>
              <a:prstGeom prst="rect">
                <a:avLst/>
              </a:prstGeom>
              <a:blipFill>
                <a:blip r:embed="rId3"/>
                <a:stretch>
                  <a:fillRect t="-24793" b="-4958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ítulo 1">
            <a:extLst>
              <a:ext uri="{FF2B5EF4-FFF2-40B4-BE49-F238E27FC236}">
                <a16:creationId xmlns:a16="http://schemas.microsoft.com/office/drawing/2014/main" id="{FDCF7BFC-8E69-4397-92E6-401E001FC7BD}"/>
              </a:ext>
            </a:extLst>
          </p:cNvPr>
          <p:cNvSpPr txBox="1">
            <a:spLocks/>
          </p:cNvSpPr>
          <p:nvPr/>
        </p:nvSpPr>
        <p:spPr>
          <a:xfrm>
            <a:off x="543335" y="2586771"/>
            <a:ext cx="11105326" cy="130452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400" b="1" dirty="0"/>
              <a:t>Exemplo</a:t>
            </a:r>
            <a:r>
              <a:rPr lang="pt-BR" sz="4400" dirty="0"/>
              <a:t>: Regularização de </a:t>
            </a:r>
            <a:r>
              <a:rPr lang="pt-BR" sz="4400" dirty="0" err="1"/>
              <a:t>Tikhonov</a:t>
            </a:r>
            <a:r>
              <a:rPr lang="pt-BR" sz="4400" dirty="0"/>
              <a:t> de ordem 1 (Suavidade)</a:t>
            </a:r>
            <a:endParaRPr lang="pt-BR" sz="4400" dirty="0">
              <a:solidFill>
                <a:srgbClr val="0070C0"/>
              </a:solidFill>
            </a:endParaRP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F9F233D9-4345-4523-942E-4A8EF1CEBED6}"/>
              </a:ext>
            </a:extLst>
          </p:cNvPr>
          <p:cNvSpPr txBox="1">
            <a:spLocks/>
          </p:cNvSpPr>
          <p:nvPr/>
        </p:nvSpPr>
        <p:spPr>
          <a:xfrm>
            <a:off x="3447143" y="406027"/>
            <a:ext cx="5297714" cy="63685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400" dirty="0">
                <a:solidFill>
                  <a:srgbClr val="0070C0"/>
                </a:solidFill>
              </a:rPr>
              <a:t>Função Objetivo</a:t>
            </a:r>
          </a:p>
        </p:txBody>
      </p:sp>
    </p:spTree>
    <p:extLst>
      <p:ext uri="{BB962C8B-B14F-4D97-AF65-F5344CB8AC3E}">
        <p14:creationId xmlns:p14="http://schemas.microsoft.com/office/powerpoint/2010/main" val="297729691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D22C0784-6C86-47B4-82C6-C3170008E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5CF5-DD80-4FB2-8D05-C9155122F025}" type="slidenum">
              <a:rPr lang="pt-BR" smtClean="0"/>
              <a:t>38</a:t>
            </a:fld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2C38AE41-8259-4832-AD55-2E5703F77D47}"/>
                  </a:ext>
                </a:extLst>
              </p:cNvPr>
              <p:cNvSpPr txBox="1"/>
              <p:nvPr/>
            </p:nvSpPr>
            <p:spPr>
              <a:xfrm>
                <a:off x="3344443" y="1449945"/>
                <a:ext cx="5503110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4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Γ</m:t>
                    </m:r>
                    <m:d>
                      <m:dPr>
                        <m:ctrlPr>
                          <a:rPr lang="pt-BR" sz="4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sz="4800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𝐩</m:t>
                        </m:r>
                      </m:e>
                    </m:d>
                    <m:r>
                      <a:rPr lang="pt-BR" sz="4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pt-BR" sz="4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d>
                      <m:dPr>
                        <m:ctrlPr>
                          <a:rPr lang="pt-BR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sz="48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𝐩</m:t>
                        </m:r>
                      </m:e>
                    </m:d>
                    <m:r>
                      <a:rPr lang="pt-BR" sz="4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l-GR" sz="4800" dirty="0">
                    <a:latin typeface="Calibri Light" panose="020F0302020204030204" pitchFamily="34" charset="0"/>
                    <a:cs typeface="Calibri Light" panose="020F0302020204030204" pitchFamily="34" charset="0"/>
                  </a:rPr>
                  <a:t>μ</a:t>
                </a:r>
                <a14:m>
                  <m:oMath xmlns:m="http://schemas.openxmlformats.org/officeDocument/2006/math">
                    <m:r>
                      <a:rPr lang="pt-BR" sz="4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pt-BR" sz="4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pt-BR" sz="4800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𝐩</m:t>
                    </m:r>
                    <m:r>
                      <a:rPr lang="pt-BR" sz="4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pt-BR" sz="4800" dirty="0"/>
              </a:p>
            </p:txBody>
          </p:sp>
        </mc:Choice>
        <mc:Fallback xmlns="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2C38AE41-8259-4832-AD55-2E5703F77D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4443" y="1449945"/>
                <a:ext cx="5503110" cy="738664"/>
              </a:xfrm>
              <a:prstGeom prst="rect">
                <a:avLst/>
              </a:prstGeom>
              <a:blipFill>
                <a:blip r:embed="rId3"/>
                <a:stretch>
                  <a:fillRect t="-24793" b="-4958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ítulo 1">
            <a:extLst>
              <a:ext uri="{FF2B5EF4-FFF2-40B4-BE49-F238E27FC236}">
                <a16:creationId xmlns:a16="http://schemas.microsoft.com/office/drawing/2014/main" id="{FDCF7BFC-8E69-4397-92E6-401E001FC7BD}"/>
              </a:ext>
            </a:extLst>
          </p:cNvPr>
          <p:cNvSpPr txBox="1">
            <a:spLocks/>
          </p:cNvSpPr>
          <p:nvPr/>
        </p:nvSpPr>
        <p:spPr>
          <a:xfrm>
            <a:off x="543335" y="2586771"/>
            <a:ext cx="11105326" cy="130452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400" b="1" dirty="0"/>
              <a:t>Exemplo</a:t>
            </a:r>
            <a:r>
              <a:rPr lang="pt-BR" sz="4400" dirty="0"/>
              <a:t>: Regularização de </a:t>
            </a:r>
            <a:r>
              <a:rPr lang="pt-BR" sz="4400" dirty="0" err="1"/>
              <a:t>Tikhonov</a:t>
            </a:r>
            <a:r>
              <a:rPr lang="pt-BR" sz="4400" dirty="0"/>
              <a:t> de ordem 1 (Suavidade)</a:t>
            </a:r>
            <a:endParaRPr lang="pt-BR" sz="4400" dirty="0">
              <a:solidFill>
                <a:srgbClr val="0070C0"/>
              </a:solidFill>
            </a:endParaRP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F9F233D9-4345-4523-942E-4A8EF1CEBED6}"/>
              </a:ext>
            </a:extLst>
          </p:cNvPr>
          <p:cNvSpPr txBox="1">
            <a:spLocks/>
          </p:cNvSpPr>
          <p:nvPr/>
        </p:nvSpPr>
        <p:spPr>
          <a:xfrm>
            <a:off x="3447143" y="406027"/>
            <a:ext cx="5297714" cy="63685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400" dirty="0">
                <a:solidFill>
                  <a:srgbClr val="0070C0"/>
                </a:solidFill>
              </a:rPr>
              <a:t>Função Objetivo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B1B6FE0D-CCCF-4139-89F0-C2E9E5E0149A}"/>
                  </a:ext>
                </a:extLst>
              </p:cNvPr>
              <p:cNvSpPr txBox="1"/>
              <p:nvPr/>
            </p:nvSpPr>
            <p:spPr>
              <a:xfrm>
                <a:off x="3889369" y="4271229"/>
                <a:ext cx="4413259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4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d>
                        <m:dPr>
                          <m:ctrlPr>
                            <a:rPr lang="pt-BR" sz="4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48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𝐩</m:t>
                          </m:r>
                        </m:e>
                      </m:d>
                      <m:r>
                        <a:rPr lang="pt-BR" sz="4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pt-BR" sz="4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48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𝐩</m:t>
                          </m:r>
                        </m:e>
                        <m:sup>
                          <m:r>
                            <a:rPr lang="pt-BR" sz="4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pt-BR" sz="4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48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𝐑</m:t>
                          </m:r>
                        </m:e>
                        <m:sup>
                          <m:r>
                            <a:rPr lang="pt-BR" sz="4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pt-BR" sz="48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𝐑𝐩</m:t>
                      </m:r>
                    </m:oMath>
                  </m:oMathPara>
                </a14:m>
                <a:endParaRPr lang="pt-BR" sz="4800" b="1" dirty="0"/>
              </a:p>
            </p:txBody>
          </p:sp>
        </mc:Choice>
        <mc:Fallback xmlns=""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B1B6FE0D-CCCF-4139-89F0-C2E9E5E014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9369" y="4271229"/>
                <a:ext cx="4413259" cy="73866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ítulo 1">
            <a:extLst>
              <a:ext uri="{FF2B5EF4-FFF2-40B4-BE49-F238E27FC236}">
                <a16:creationId xmlns:a16="http://schemas.microsoft.com/office/drawing/2014/main" id="{AD43A8F7-1D2D-4441-A6B7-FF83EC90B103}"/>
              </a:ext>
            </a:extLst>
          </p:cNvPr>
          <p:cNvSpPr txBox="1">
            <a:spLocks/>
          </p:cNvSpPr>
          <p:nvPr/>
        </p:nvSpPr>
        <p:spPr>
          <a:xfrm>
            <a:off x="1086671" y="5416952"/>
            <a:ext cx="10018654" cy="130452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400" dirty="0"/>
              <a:t>Esta vínculo impõe que parâmetros adjacentes variem suavemente.</a:t>
            </a:r>
            <a:endParaRPr lang="pt-BR" sz="44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694910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D22C0784-6C86-47B4-82C6-C3170008E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5CF5-DD80-4FB2-8D05-C9155122F025}" type="slidenum">
              <a:rPr lang="pt-BR" smtClean="0"/>
              <a:t>39</a:t>
            </a:fld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2C38AE41-8259-4832-AD55-2E5703F77D47}"/>
                  </a:ext>
                </a:extLst>
              </p:cNvPr>
              <p:cNvSpPr txBox="1"/>
              <p:nvPr/>
            </p:nvSpPr>
            <p:spPr>
              <a:xfrm>
                <a:off x="3344443" y="1449945"/>
                <a:ext cx="5503110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4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Γ</m:t>
                    </m:r>
                    <m:d>
                      <m:dPr>
                        <m:ctrlPr>
                          <a:rPr lang="pt-BR" sz="4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sz="4800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𝐩</m:t>
                        </m:r>
                      </m:e>
                    </m:d>
                    <m:r>
                      <a:rPr lang="pt-BR" sz="4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pt-BR" sz="4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d>
                      <m:dPr>
                        <m:ctrlPr>
                          <a:rPr lang="pt-BR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sz="48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𝐩</m:t>
                        </m:r>
                      </m:e>
                    </m:d>
                    <m:r>
                      <a:rPr lang="pt-BR" sz="4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l-GR" sz="4800" dirty="0">
                    <a:latin typeface="Calibri Light" panose="020F0302020204030204" pitchFamily="34" charset="0"/>
                    <a:cs typeface="Calibri Light" panose="020F0302020204030204" pitchFamily="34" charset="0"/>
                  </a:rPr>
                  <a:t>μ</a:t>
                </a:r>
                <a14:m>
                  <m:oMath xmlns:m="http://schemas.openxmlformats.org/officeDocument/2006/math">
                    <m:r>
                      <a:rPr lang="pt-BR" sz="4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pt-BR" sz="4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pt-BR" sz="4800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𝐩</m:t>
                    </m:r>
                    <m:r>
                      <a:rPr lang="pt-BR" sz="4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pt-BR" sz="4800" dirty="0"/>
              </a:p>
            </p:txBody>
          </p:sp>
        </mc:Choice>
        <mc:Fallback xmlns="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2C38AE41-8259-4832-AD55-2E5703F77D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4443" y="1449945"/>
                <a:ext cx="5503110" cy="738664"/>
              </a:xfrm>
              <a:prstGeom prst="rect">
                <a:avLst/>
              </a:prstGeom>
              <a:blipFill>
                <a:blip r:embed="rId3"/>
                <a:stretch>
                  <a:fillRect t="-24793" b="-4958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ítulo 1">
            <a:extLst>
              <a:ext uri="{FF2B5EF4-FFF2-40B4-BE49-F238E27FC236}">
                <a16:creationId xmlns:a16="http://schemas.microsoft.com/office/drawing/2014/main" id="{F9F233D9-4345-4523-942E-4A8EF1CEBED6}"/>
              </a:ext>
            </a:extLst>
          </p:cNvPr>
          <p:cNvSpPr txBox="1">
            <a:spLocks/>
          </p:cNvSpPr>
          <p:nvPr/>
        </p:nvSpPr>
        <p:spPr>
          <a:xfrm>
            <a:off x="3447143" y="406027"/>
            <a:ext cx="5297714" cy="63685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400" dirty="0">
                <a:solidFill>
                  <a:srgbClr val="0070C0"/>
                </a:solidFill>
              </a:rPr>
              <a:t>Função Objetivo</a:t>
            </a: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785BC8EE-3637-487E-AC69-C55773AB0EA4}"/>
              </a:ext>
            </a:extLst>
          </p:cNvPr>
          <p:cNvSpPr txBox="1">
            <a:spLocks/>
          </p:cNvSpPr>
          <p:nvPr/>
        </p:nvSpPr>
        <p:spPr>
          <a:xfrm>
            <a:off x="1086673" y="2473160"/>
            <a:ext cx="10018654" cy="74853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400" dirty="0"/>
              <a:t>Uma vez que esta função é minimizada:</a:t>
            </a:r>
          </a:p>
        </p:txBody>
      </p:sp>
    </p:spTree>
    <p:extLst>
      <p:ext uri="{BB962C8B-B14F-4D97-AF65-F5344CB8AC3E}">
        <p14:creationId xmlns:p14="http://schemas.microsoft.com/office/powerpoint/2010/main" val="9185919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Cubo 44">
            <a:extLst>
              <a:ext uri="{FF2B5EF4-FFF2-40B4-BE49-F238E27FC236}">
                <a16:creationId xmlns:a16="http://schemas.microsoft.com/office/drawing/2014/main" id="{11D09A1D-1009-407B-B3C4-7D5241C128B9}"/>
              </a:ext>
            </a:extLst>
          </p:cNvPr>
          <p:cNvSpPr/>
          <p:nvPr/>
        </p:nvSpPr>
        <p:spPr>
          <a:xfrm>
            <a:off x="3167248" y="3713073"/>
            <a:ext cx="5808828" cy="2834418"/>
          </a:xfrm>
          <a:prstGeom prst="cube">
            <a:avLst/>
          </a:prstGeom>
          <a:solidFill>
            <a:schemeClr val="bg2">
              <a:lumMod val="50000"/>
              <a:alpha val="99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Imagem 4" descr="Desenho de rosto de pessoa visto de perto&#10;&#10;Descrição gerada automaticamente com confiança média">
            <a:extLst>
              <a:ext uri="{FF2B5EF4-FFF2-40B4-BE49-F238E27FC236}">
                <a16:creationId xmlns:a16="http://schemas.microsoft.com/office/drawing/2014/main" id="{898A7377-E09D-4186-86D6-DCC71F77E7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751" y="1031424"/>
            <a:ext cx="2195509" cy="2204507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677519B5-18CE-4155-87EF-0F5DEDFB3CAE}"/>
              </a:ext>
            </a:extLst>
          </p:cNvPr>
          <p:cNvSpPr/>
          <p:nvPr/>
        </p:nvSpPr>
        <p:spPr>
          <a:xfrm>
            <a:off x="1020417" y="2069980"/>
            <a:ext cx="424070" cy="504662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65" name="Conector reto 64">
            <a:extLst>
              <a:ext uri="{FF2B5EF4-FFF2-40B4-BE49-F238E27FC236}">
                <a16:creationId xmlns:a16="http://schemas.microsoft.com/office/drawing/2014/main" id="{BF610075-A5D1-4DF2-94CB-F7DB0C401639}"/>
              </a:ext>
            </a:extLst>
          </p:cNvPr>
          <p:cNvCxnSpPr>
            <a:cxnSpLocks/>
          </p:cNvCxnSpPr>
          <p:nvPr/>
        </p:nvCxnSpPr>
        <p:spPr>
          <a:xfrm>
            <a:off x="1268361" y="2312502"/>
            <a:ext cx="1561808" cy="229283"/>
          </a:xfrm>
          <a:prstGeom prst="line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ítulo 1">
            <a:extLst>
              <a:ext uri="{FF2B5EF4-FFF2-40B4-BE49-F238E27FC236}">
                <a16:creationId xmlns:a16="http://schemas.microsoft.com/office/drawing/2014/main" id="{B0B90771-E6E0-48D3-AEB2-6D3AF0E8A119}"/>
              </a:ext>
            </a:extLst>
          </p:cNvPr>
          <p:cNvSpPr txBox="1">
            <a:spLocks/>
          </p:cNvSpPr>
          <p:nvPr/>
        </p:nvSpPr>
        <p:spPr>
          <a:xfrm>
            <a:off x="10801" y="3391"/>
            <a:ext cx="2819368" cy="51474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dirty="0"/>
              <a:t>Como funciona isso?</a:t>
            </a:r>
          </a:p>
        </p:txBody>
      </p:sp>
      <p:sp>
        <p:nvSpPr>
          <p:cNvPr id="44" name="Cubo 43">
            <a:extLst>
              <a:ext uri="{FF2B5EF4-FFF2-40B4-BE49-F238E27FC236}">
                <a16:creationId xmlns:a16="http://schemas.microsoft.com/office/drawing/2014/main" id="{123355A7-DB69-4771-A420-1949522816B8}"/>
              </a:ext>
            </a:extLst>
          </p:cNvPr>
          <p:cNvSpPr/>
          <p:nvPr/>
        </p:nvSpPr>
        <p:spPr>
          <a:xfrm>
            <a:off x="3167248" y="1683152"/>
            <a:ext cx="5808828" cy="2834418"/>
          </a:xfrm>
          <a:prstGeom prst="cub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42" name="Conector reto 41">
            <a:extLst>
              <a:ext uri="{FF2B5EF4-FFF2-40B4-BE49-F238E27FC236}">
                <a16:creationId xmlns:a16="http://schemas.microsoft.com/office/drawing/2014/main" id="{4F5C6C5C-93FC-4AF7-8CB1-CA4C7BEDB662}"/>
              </a:ext>
            </a:extLst>
          </p:cNvPr>
          <p:cNvCxnSpPr>
            <a:cxnSpLocks/>
          </p:cNvCxnSpPr>
          <p:nvPr/>
        </p:nvCxnSpPr>
        <p:spPr>
          <a:xfrm>
            <a:off x="3167248" y="2434115"/>
            <a:ext cx="0" cy="2834418"/>
          </a:xfrm>
          <a:prstGeom prst="line">
            <a:avLst/>
          </a:prstGeom>
          <a:ln w="444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ector reto 47">
            <a:extLst>
              <a:ext uri="{FF2B5EF4-FFF2-40B4-BE49-F238E27FC236}">
                <a16:creationId xmlns:a16="http://schemas.microsoft.com/office/drawing/2014/main" id="{8568D401-A46C-4D69-8DFA-976496621675}"/>
              </a:ext>
            </a:extLst>
          </p:cNvPr>
          <p:cNvCxnSpPr>
            <a:cxnSpLocks/>
          </p:cNvCxnSpPr>
          <p:nvPr/>
        </p:nvCxnSpPr>
        <p:spPr>
          <a:xfrm>
            <a:off x="3167248" y="2434115"/>
            <a:ext cx="5688587" cy="0"/>
          </a:xfrm>
          <a:prstGeom prst="line">
            <a:avLst/>
          </a:prstGeom>
          <a:ln w="444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Paralelogramo 15">
            <a:extLst>
              <a:ext uri="{FF2B5EF4-FFF2-40B4-BE49-F238E27FC236}">
                <a16:creationId xmlns:a16="http://schemas.microsoft.com/office/drawing/2014/main" id="{7730258B-1D0C-4EE7-A9FB-8A955B5ACB8E}"/>
              </a:ext>
            </a:extLst>
          </p:cNvPr>
          <p:cNvSpPr/>
          <p:nvPr/>
        </p:nvSpPr>
        <p:spPr>
          <a:xfrm>
            <a:off x="3167246" y="1683152"/>
            <a:ext cx="5808827" cy="726976"/>
          </a:xfrm>
          <a:prstGeom prst="parallelogram">
            <a:avLst>
              <a:gd name="adj" fmla="val 100802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49" name="Conector reto 48">
            <a:extLst>
              <a:ext uri="{FF2B5EF4-FFF2-40B4-BE49-F238E27FC236}">
                <a16:creationId xmlns:a16="http://schemas.microsoft.com/office/drawing/2014/main" id="{EFDEAD49-47D3-489E-8FB7-8159008D4766}"/>
              </a:ext>
            </a:extLst>
          </p:cNvPr>
          <p:cNvCxnSpPr>
            <a:cxnSpLocks/>
          </p:cNvCxnSpPr>
          <p:nvPr/>
        </p:nvCxnSpPr>
        <p:spPr>
          <a:xfrm flipV="1">
            <a:off x="3167247" y="1422400"/>
            <a:ext cx="971445" cy="1011716"/>
          </a:xfrm>
          <a:prstGeom prst="line">
            <a:avLst/>
          </a:prstGeom>
          <a:ln w="444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ítulo 1">
            <a:extLst>
              <a:ext uri="{FF2B5EF4-FFF2-40B4-BE49-F238E27FC236}">
                <a16:creationId xmlns:a16="http://schemas.microsoft.com/office/drawing/2014/main" id="{80D9D186-C8B3-4892-B0E7-400ADC3E6824}"/>
              </a:ext>
            </a:extLst>
          </p:cNvPr>
          <p:cNvSpPr txBox="1">
            <a:spLocks/>
          </p:cNvSpPr>
          <p:nvPr/>
        </p:nvSpPr>
        <p:spPr>
          <a:xfrm>
            <a:off x="6804767" y="2706423"/>
            <a:ext cx="1950720" cy="27927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5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dirty="0"/>
              <a:t>Sedimento</a:t>
            </a:r>
          </a:p>
        </p:txBody>
      </p:sp>
      <p:sp>
        <p:nvSpPr>
          <p:cNvPr id="56" name="Título 1">
            <a:extLst>
              <a:ext uri="{FF2B5EF4-FFF2-40B4-BE49-F238E27FC236}">
                <a16:creationId xmlns:a16="http://schemas.microsoft.com/office/drawing/2014/main" id="{371F9BC4-C579-4EF6-8A4C-2784A1FEC430}"/>
              </a:ext>
            </a:extLst>
          </p:cNvPr>
          <p:cNvSpPr txBox="1">
            <a:spLocks/>
          </p:cNvSpPr>
          <p:nvPr/>
        </p:nvSpPr>
        <p:spPr>
          <a:xfrm>
            <a:off x="6687241" y="4633622"/>
            <a:ext cx="1950720" cy="27927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5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dirty="0"/>
              <a:t>Embasamento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CaixaDeTexto 56">
                <a:extLst>
                  <a:ext uri="{FF2B5EF4-FFF2-40B4-BE49-F238E27FC236}">
                    <a16:creationId xmlns:a16="http://schemas.microsoft.com/office/drawing/2014/main" id="{0D281EA0-310B-4D7E-9591-A928F17D30DA}"/>
                  </a:ext>
                </a:extLst>
              </p:cNvPr>
              <p:cNvSpPr txBox="1"/>
              <p:nvPr/>
            </p:nvSpPr>
            <p:spPr>
              <a:xfrm>
                <a:off x="7858126" y="2962110"/>
                <a:ext cx="36779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57" name="CaixaDeTexto 56">
                <a:extLst>
                  <a:ext uri="{FF2B5EF4-FFF2-40B4-BE49-F238E27FC236}">
                    <a16:creationId xmlns:a16="http://schemas.microsoft.com/office/drawing/2014/main" id="{0D281EA0-310B-4D7E-9591-A928F17D30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8126" y="2962110"/>
                <a:ext cx="367793" cy="369332"/>
              </a:xfrm>
              <a:prstGeom prst="rect">
                <a:avLst/>
              </a:prstGeom>
              <a:blipFill>
                <a:blip r:embed="rId3"/>
                <a:stretch>
                  <a:fillRect l="-20000" r="-6667" b="-26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CaixaDeTexto 57">
                <a:extLst>
                  <a:ext uri="{FF2B5EF4-FFF2-40B4-BE49-F238E27FC236}">
                    <a16:creationId xmlns:a16="http://schemas.microsoft.com/office/drawing/2014/main" id="{C7BB9283-34F6-4002-895D-62B89B109C22}"/>
                  </a:ext>
                </a:extLst>
              </p:cNvPr>
              <p:cNvSpPr txBox="1"/>
              <p:nvPr/>
            </p:nvSpPr>
            <p:spPr>
              <a:xfrm>
                <a:off x="7824112" y="4787716"/>
                <a:ext cx="37491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58" name="CaixaDeTexto 57">
                <a:extLst>
                  <a:ext uri="{FF2B5EF4-FFF2-40B4-BE49-F238E27FC236}">
                    <a16:creationId xmlns:a16="http://schemas.microsoft.com/office/drawing/2014/main" id="{C7BB9283-34F6-4002-895D-62B89B109C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4112" y="4787716"/>
                <a:ext cx="374910" cy="369332"/>
              </a:xfrm>
              <a:prstGeom prst="rect">
                <a:avLst/>
              </a:prstGeom>
              <a:blipFill>
                <a:blip r:embed="rId4"/>
                <a:stretch>
                  <a:fillRect l="-19355" r="-4839" b="-2459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CaixaDeTexto 59">
                <a:extLst>
                  <a:ext uri="{FF2B5EF4-FFF2-40B4-BE49-F238E27FC236}">
                    <a16:creationId xmlns:a16="http://schemas.microsoft.com/office/drawing/2014/main" id="{C4250ED8-1282-4C46-86FE-B08414BFEE27}"/>
                  </a:ext>
                </a:extLst>
              </p:cNvPr>
              <p:cNvSpPr txBox="1"/>
              <p:nvPr/>
            </p:nvSpPr>
            <p:spPr>
              <a:xfrm>
                <a:off x="2789179" y="4945616"/>
                <a:ext cx="22326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60" name="CaixaDeTexto 59">
                <a:extLst>
                  <a:ext uri="{FF2B5EF4-FFF2-40B4-BE49-F238E27FC236}">
                    <a16:creationId xmlns:a16="http://schemas.microsoft.com/office/drawing/2014/main" id="{C4250ED8-1282-4C46-86FE-B08414BFEE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9179" y="4945616"/>
                <a:ext cx="223266" cy="369332"/>
              </a:xfrm>
              <a:prstGeom prst="rect">
                <a:avLst/>
              </a:prstGeom>
              <a:blipFill>
                <a:blip r:embed="rId5"/>
                <a:stretch>
                  <a:fillRect l="-19444" r="-16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CaixaDeTexto 61">
                <a:extLst>
                  <a:ext uri="{FF2B5EF4-FFF2-40B4-BE49-F238E27FC236}">
                    <a16:creationId xmlns:a16="http://schemas.microsoft.com/office/drawing/2014/main" id="{18A1062A-7D9F-4F1E-9874-19D7B635207D}"/>
                  </a:ext>
                </a:extLst>
              </p:cNvPr>
              <p:cNvSpPr txBox="1"/>
              <p:nvPr/>
            </p:nvSpPr>
            <p:spPr>
              <a:xfrm>
                <a:off x="3672978" y="1237734"/>
                <a:ext cx="24173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62" name="CaixaDeTexto 61">
                <a:extLst>
                  <a:ext uri="{FF2B5EF4-FFF2-40B4-BE49-F238E27FC236}">
                    <a16:creationId xmlns:a16="http://schemas.microsoft.com/office/drawing/2014/main" id="{18A1062A-7D9F-4F1E-9874-19D7B63520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2978" y="1237734"/>
                <a:ext cx="241733" cy="369332"/>
              </a:xfrm>
              <a:prstGeom prst="rect">
                <a:avLst/>
              </a:prstGeom>
              <a:blipFill>
                <a:blip r:embed="rId6"/>
                <a:stretch>
                  <a:fillRect l="-17949" r="-1538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CaixaDeTexto 70">
                <a:extLst>
                  <a:ext uri="{FF2B5EF4-FFF2-40B4-BE49-F238E27FC236}">
                    <a16:creationId xmlns:a16="http://schemas.microsoft.com/office/drawing/2014/main" id="{8F48D926-00D6-4373-B39D-25156F775E9F}"/>
                  </a:ext>
                </a:extLst>
              </p:cNvPr>
              <p:cNvSpPr txBox="1"/>
              <p:nvPr/>
            </p:nvSpPr>
            <p:spPr>
              <a:xfrm>
                <a:off x="8634621" y="2492407"/>
                <a:ext cx="2457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71" name="CaixaDeTexto 70">
                <a:extLst>
                  <a:ext uri="{FF2B5EF4-FFF2-40B4-BE49-F238E27FC236}">
                    <a16:creationId xmlns:a16="http://schemas.microsoft.com/office/drawing/2014/main" id="{8F48D926-00D6-4373-B39D-25156F775E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4621" y="2492407"/>
                <a:ext cx="245708" cy="369332"/>
              </a:xfrm>
              <a:prstGeom prst="rect">
                <a:avLst/>
              </a:prstGeom>
              <a:blipFill>
                <a:blip r:embed="rId7"/>
                <a:stretch>
                  <a:fillRect l="-29268" r="-26829" b="-26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CaixaDeTexto 74">
                <a:extLst>
                  <a:ext uri="{FF2B5EF4-FFF2-40B4-BE49-F238E27FC236}">
                    <a16:creationId xmlns:a16="http://schemas.microsoft.com/office/drawing/2014/main" id="{1DBE55C1-B1C7-4AE4-8551-81622C74D984}"/>
                  </a:ext>
                </a:extLst>
              </p:cNvPr>
              <p:cNvSpPr txBox="1"/>
              <p:nvPr/>
            </p:nvSpPr>
            <p:spPr>
              <a:xfrm>
                <a:off x="4334793" y="1018744"/>
                <a:ext cx="41844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2400" b="1" i="0" smtClean="0">
                              <a:latin typeface="Cambria Math" panose="02040503050406030204" pitchFamily="18" charset="0"/>
                            </a:rPr>
                            <m:t>𝐝</m:t>
                          </m:r>
                        </m:e>
                        <m:sup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p>
                      </m:sSup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75" name="CaixaDeTexto 74">
                <a:extLst>
                  <a:ext uri="{FF2B5EF4-FFF2-40B4-BE49-F238E27FC236}">
                    <a16:creationId xmlns:a16="http://schemas.microsoft.com/office/drawing/2014/main" id="{1DBE55C1-B1C7-4AE4-8551-81622C74D9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4793" y="1018744"/>
                <a:ext cx="418448" cy="369332"/>
              </a:xfrm>
              <a:prstGeom prst="rect">
                <a:avLst/>
              </a:prstGeom>
              <a:blipFill>
                <a:blip r:embed="rId8"/>
                <a:stretch>
                  <a:fillRect l="-15942" r="-1449" b="-819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rma Livre: Forma 3">
            <a:extLst>
              <a:ext uri="{FF2B5EF4-FFF2-40B4-BE49-F238E27FC236}">
                <a16:creationId xmlns:a16="http://schemas.microsoft.com/office/drawing/2014/main" id="{971C9DB7-E59A-430D-9DF1-BD35DC508A13}"/>
              </a:ext>
            </a:extLst>
          </p:cNvPr>
          <p:cNvSpPr/>
          <p:nvPr/>
        </p:nvSpPr>
        <p:spPr>
          <a:xfrm>
            <a:off x="5061361" y="3019383"/>
            <a:ext cx="1900362" cy="1522171"/>
          </a:xfrm>
          <a:custGeom>
            <a:avLst/>
            <a:gdLst>
              <a:gd name="connsiteX0" fmla="*/ 103750 w 1900362"/>
              <a:gd name="connsiteY0" fmla="*/ 1468806 h 1510180"/>
              <a:gd name="connsiteX1" fmla="*/ 5276 w 1900362"/>
              <a:gd name="connsiteY1" fmla="*/ 1103046 h 1510180"/>
              <a:gd name="connsiteX2" fmla="*/ 244427 w 1900362"/>
              <a:gd name="connsiteY2" fmla="*/ 610677 h 1510180"/>
              <a:gd name="connsiteX3" fmla="*/ 413239 w 1900362"/>
              <a:gd name="connsiteY3" fmla="*/ 33902 h 1510180"/>
              <a:gd name="connsiteX4" fmla="*/ 624255 w 1900362"/>
              <a:gd name="connsiteY4" fmla="*/ 76105 h 1510180"/>
              <a:gd name="connsiteX5" fmla="*/ 1665264 w 1900362"/>
              <a:gd name="connsiteY5" fmla="*/ 146443 h 1510180"/>
              <a:gd name="connsiteX6" fmla="*/ 1876279 w 1900362"/>
              <a:gd name="connsiteY6" fmla="*/ 582542 h 1510180"/>
              <a:gd name="connsiteX7" fmla="*/ 1271369 w 1900362"/>
              <a:gd name="connsiteY7" fmla="*/ 498135 h 1510180"/>
              <a:gd name="connsiteX8" fmla="*/ 764932 w 1900362"/>
              <a:gd name="connsiteY8" fmla="*/ 329323 h 1510180"/>
              <a:gd name="connsiteX9" fmla="*/ 483578 w 1900362"/>
              <a:gd name="connsiteY9" fmla="*/ 779489 h 1510180"/>
              <a:gd name="connsiteX10" fmla="*/ 328833 w 1900362"/>
              <a:gd name="connsiteY10" fmla="*/ 1328129 h 1510180"/>
              <a:gd name="connsiteX11" fmla="*/ 385104 w 1900362"/>
              <a:gd name="connsiteY11" fmla="*/ 1482874 h 1510180"/>
              <a:gd name="connsiteX12" fmla="*/ 103750 w 1900362"/>
              <a:gd name="connsiteY12" fmla="*/ 1468806 h 1510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900362" h="1510180">
                <a:moveTo>
                  <a:pt x="103750" y="1468806"/>
                </a:moveTo>
                <a:cubicBezTo>
                  <a:pt x="40445" y="1405501"/>
                  <a:pt x="-18170" y="1246067"/>
                  <a:pt x="5276" y="1103046"/>
                </a:cubicBezTo>
                <a:cubicBezTo>
                  <a:pt x="28722" y="960025"/>
                  <a:pt x="176433" y="788868"/>
                  <a:pt x="244427" y="610677"/>
                </a:cubicBezTo>
                <a:cubicBezTo>
                  <a:pt x="312421" y="432486"/>
                  <a:pt x="349934" y="122997"/>
                  <a:pt x="413239" y="33902"/>
                </a:cubicBezTo>
                <a:cubicBezTo>
                  <a:pt x="476544" y="-55193"/>
                  <a:pt x="415584" y="57348"/>
                  <a:pt x="624255" y="76105"/>
                </a:cubicBezTo>
                <a:cubicBezTo>
                  <a:pt x="832926" y="94862"/>
                  <a:pt x="1456593" y="62037"/>
                  <a:pt x="1665264" y="146443"/>
                </a:cubicBezTo>
                <a:cubicBezTo>
                  <a:pt x="1873935" y="230849"/>
                  <a:pt x="1941928" y="523927"/>
                  <a:pt x="1876279" y="582542"/>
                </a:cubicBezTo>
                <a:cubicBezTo>
                  <a:pt x="1810630" y="641157"/>
                  <a:pt x="1456594" y="540338"/>
                  <a:pt x="1271369" y="498135"/>
                </a:cubicBezTo>
                <a:cubicBezTo>
                  <a:pt x="1086144" y="455932"/>
                  <a:pt x="896231" y="282431"/>
                  <a:pt x="764932" y="329323"/>
                </a:cubicBezTo>
                <a:cubicBezTo>
                  <a:pt x="633634" y="376215"/>
                  <a:pt x="556261" y="613021"/>
                  <a:pt x="483578" y="779489"/>
                </a:cubicBezTo>
                <a:cubicBezTo>
                  <a:pt x="410895" y="945957"/>
                  <a:pt x="345245" y="1210898"/>
                  <a:pt x="328833" y="1328129"/>
                </a:cubicBezTo>
                <a:cubicBezTo>
                  <a:pt x="312421" y="1445360"/>
                  <a:pt x="424962" y="1454739"/>
                  <a:pt x="385104" y="1482874"/>
                </a:cubicBezTo>
                <a:cubicBezTo>
                  <a:pt x="345246" y="1511009"/>
                  <a:pt x="167055" y="1532111"/>
                  <a:pt x="103750" y="1468806"/>
                </a:cubicBezTo>
                <a:close/>
              </a:path>
            </a:pathLst>
          </a:custGeom>
          <a:blipFill>
            <a:blip r:embed="rId9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E7BD5003-639B-4C20-ACB0-EFFF9F077312}"/>
              </a:ext>
            </a:extLst>
          </p:cNvPr>
          <p:cNvSpPr/>
          <p:nvPr/>
        </p:nvSpPr>
        <p:spPr>
          <a:xfrm>
            <a:off x="5655212" y="1928258"/>
            <a:ext cx="112542" cy="14172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6" name="Elipse 65">
            <a:extLst>
              <a:ext uri="{FF2B5EF4-FFF2-40B4-BE49-F238E27FC236}">
                <a16:creationId xmlns:a16="http://schemas.microsoft.com/office/drawing/2014/main" id="{6AF097A8-8072-4E64-9C7C-D7225FE865D5}"/>
              </a:ext>
            </a:extLst>
          </p:cNvPr>
          <p:cNvSpPr/>
          <p:nvPr/>
        </p:nvSpPr>
        <p:spPr>
          <a:xfrm>
            <a:off x="6027108" y="1728177"/>
            <a:ext cx="112542" cy="14172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8" name="Elipse 67">
            <a:extLst>
              <a:ext uri="{FF2B5EF4-FFF2-40B4-BE49-F238E27FC236}">
                <a16:creationId xmlns:a16="http://schemas.microsoft.com/office/drawing/2014/main" id="{11C59DD2-6A8F-486E-8FEE-1D364F37C789}"/>
              </a:ext>
            </a:extLst>
          </p:cNvPr>
          <p:cNvSpPr/>
          <p:nvPr/>
        </p:nvSpPr>
        <p:spPr>
          <a:xfrm>
            <a:off x="5981860" y="2105441"/>
            <a:ext cx="112542" cy="14172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9" name="Elipse 68">
            <a:extLst>
              <a:ext uri="{FF2B5EF4-FFF2-40B4-BE49-F238E27FC236}">
                <a16:creationId xmlns:a16="http://schemas.microsoft.com/office/drawing/2014/main" id="{24EE1C92-6FB7-4A5E-B765-B04046E73665}"/>
              </a:ext>
            </a:extLst>
          </p:cNvPr>
          <p:cNvSpPr/>
          <p:nvPr/>
        </p:nvSpPr>
        <p:spPr>
          <a:xfrm>
            <a:off x="6642542" y="1869899"/>
            <a:ext cx="112542" cy="14172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0" name="Elipse 69">
            <a:extLst>
              <a:ext uri="{FF2B5EF4-FFF2-40B4-BE49-F238E27FC236}">
                <a16:creationId xmlns:a16="http://schemas.microsoft.com/office/drawing/2014/main" id="{224A9EAA-6AD6-42B0-9927-EE06AF2792FF}"/>
              </a:ext>
            </a:extLst>
          </p:cNvPr>
          <p:cNvSpPr/>
          <p:nvPr/>
        </p:nvSpPr>
        <p:spPr>
          <a:xfrm>
            <a:off x="6483801" y="2146169"/>
            <a:ext cx="112542" cy="14172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2" name="Elipse 71">
            <a:extLst>
              <a:ext uri="{FF2B5EF4-FFF2-40B4-BE49-F238E27FC236}">
                <a16:creationId xmlns:a16="http://schemas.microsoft.com/office/drawing/2014/main" id="{A3DB4353-E7D9-4331-A37D-C555C5FF6D0F}"/>
              </a:ext>
            </a:extLst>
          </p:cNvPr>
          <p:cNvSpPr/>
          <p:nvPr/>
        </p:nvSpPr>
        <p:spPr>
          <a:xfrm>
            <a:off x="7284274" y="1750447"/>
            <a:ext cx="112542" cy="14172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4" name="Elipse 73">
            <a:extLst>
              <a:ext uri="{FF2B5EF4-FFF2-40B4-BE49-F238E27FC236}">
                <a16:creationId xmlns:a16="http://schemas.microsoft.com/office/drawing/2014/main" id="{DECDC427-8C9C-4052-BD00-E71D44E4FF44}"/>
              </a:ext>
            </a:extLst>
          </p:cNvPr>
          <p:cNvSpPr/>
          <p:nvPr/>
        </p:nvSpPr>
        <p:spPr>
          <a:xfrm>
            <a:off x="7338195" y="2114137"/>
            <a:ext cx="112542" cy="14172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6" name="Elipse 75">
            <a:extLst>
              <a:ext uri="{FF2B5EF4-FFF2-40B4-BE49-F238E27FC236}">
                <a16:creationId xmlns:a16="http://schemas.microsoft.com/office/drawing/2014/main" id="{415ED665-5427-4AEF-AC40-F48C364C2E9D}"/>
              </a:ext>
            </a:extLst>
          </p:cNvPr>
          <p:cNvSpPr/>
          <p:nvPr/>
        </p:nvSpPr>
        <p:spPr>
          <a:xfrm>
            <a:off x="7839934" y="1928258"/>
            <a:ext cx="112542" cy="14172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8" name="Elipse 77">
            <a:extLst>
              <a:ext uri="{FF2B5EF4-FFF2-40B4-BE49-F238E27FC236}">
                <a16:creationId xmlns:a16="http://schemas.microsoft.com/office/drawing/2014/main" id="{73F0D97C-3568-4290-8B58-82F0C4C9C345}"/>
              </a:ext>
            </a:extLst>
          </p:cNvPr>
          <p:cNvSpPr/>
          <p:nvPr/>
        </p:nvSpPr>
        <p:spPr>
          <a:xfrm>
            <a:off x="8235289" y="1843763"/>
            <a:ext cx="112542" cy="14172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4" name="Elipse 83">
            <a:extLst>
              <a:ext uri="{FF2B5EF4-FFF2-40B4-BE49-F238E27FC236}">
                <a16:creationId xmlns:a16="http://schemas.microsoft.com/office/drawing/2014/main" id="{E6243553-60EA-4918-9AA2-E857E32D687E}"/>
              </a:ext>
            </a:extLst>
          </p:cNvPr>
          <p:cNvSpPr/>
          <p:nvPr/>
        </p:nvSpPr>
        <p:spPr>
          <a:xfrm>
            <a:off x="5247422" y="2152248"/>
            <a:ext cx="112542" cy="14172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5" name="Elipse 84">
            <a:extLst>
              <a:ext uri="{FF2B5EF4-FFF2-40B4-BE49-F238E27FC236}">
                <a16:creationId xmlns:a16="http://schemas.microsoft.com/office/drawing/2014/main" id="{245A18BD-723B-4B36-B224-E63BECAEDE51}"/>
              </a:ext>
            </a:extLst>
          </p:cNvPr>
          <p:cNvSpPr/>
          <p:nvPr/>
        </p:nvSpPr>
        <p:spPr>
          <a:xfrm>
            <a:off x="4696970" y="2195642"/>
            <a:ext cx="112542" cy="14172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6" name="Elipse 85">
            <a:extLst>
              <a:ext uri="{FF2B5EF4-FFF2-40B4-BE49-F238E27FC236}">
                <a16:creationId xmlns:a16="http://schemas.microsoft.com/office/drawing/2014/main" id="{47E4A7B0-43C4-4AA5-9004-975D5069B2B7}"/>
              </a:ext>
            </a:extLst>
          </p:cNvPr>
          <p:cNvSpPr/>
          <p:nvPr/>
        </p:nvSpPr>
        <p:spPr>
          <a:xfrm>
            <a:off x="4075074" y="2051988"/>
            <a:ext cx="112542" cy="14172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7" name="Elipse 86">
            <a:extLst>
              <a:ext uri="{FF2B5EF4-FFF2-40B4-BE49-F238E27FC236}">
                <a16:creationId xmlns:a16="http://schemas.microsoft.com/office/drawing/2014/main" id="{C4EEB507-DB8E-40F8-828C-10B4D2C10BCF}"/>
              </a:ext>
            </a:extLst>
          </p:cNvPr>
          <p:cNvSpPr/>
          <p:nvPr/>
        </p:nvSpPr>
        <p:spPr>
          <a:xfrm>
            <a:off x="4724153" y="1783954"/>
            <a:ext cx="112542" cy="14172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8" name="Elipse 87">
            <a:extLst>
              <a:ext uri="{FF2B5EF4-FFF2-40B4-BE49-F238E27FC236}">
                <a16:creationId xmlns:a16="http://schemas.microsoft.com/office/drawing/2014/main" id="{502AD4FB-D8C9-4870-8D9A-A738F2C73CD9}"/>
              </a:ext>
            </a:extLst>
          </p:cNvPr>
          <p:cNvSpPr/>
          <p:nvPr/>
        </p:nvSpPr>
        <p:spPr>
          <a:xfrm>
            <a:off x="4202353" y="1750447"/>
            <a:ext cx="112542" cy="14172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9" name="Elipse 88">
            <a:extLst>
              <a:ext uri="{FF2B5EF4-FFF2-40B4-BE49-F238E27FC236}">
                <a16:creationId xmlns:a16="http://schemas.microsoft.com/office/drawing/2014/main" id="{B0750323-6E5B-4579-B537-EA47443A5BE8}"/>
              </a:ext>
            </a:extLst>
          </p:cNvPr>
          <p:cNvSpPr/>
          <p:nvPr/>
        </p:nvSpPr>
        <p:spPr>
          <a:xfrm>
            <a:off x="3611042" y="2192724"/>
            <a:ext cx="112542" cy="14172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0" name="Elipse 89">
            <a:extLst>
              <a:ext uri="{FF2B5EF4-FFF2-40B4-BE49-F238E27FC236}">
                <a16:creationId xmlns:a16="http://schemas.microsoft.com/office/drawing/2014/main" id="{230DB6E2-A18E-4A9D-881C-3B4421207B4D}"/>
              </a:ext>
            </a:extLst>
          </p:cNvPr>
          <p:cNvSpPr/>
          <p:nvPr/>
        </p:nvSpPr>
        <p:spPr>
          <a:xfrm>
            <a:off x="5234953" y="1826777"/>
            <a:ext cx="112542" cy="14172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1" name="Título 1">
            <a:extLst>
              <a:ext uri="{FF2B5EF4-FFF2-40B4-BE49-F238E27FC236}">
                <a16:creationId xmlns:a16="http://schemas.microsoft.com/office/drawing/2014/main" id="{61134DE0-AB44-416D-98CB-82561D9239F2}"/>
              </a:ext>
            </a:extLst>
          </p:cNvPr>
          <p:cNvSpPr txBox="1">
            <a:spLocks/>
          </p:cNvSpPr>
          <p:nvPr/>
        </p:nvSpPr>
        <p:spPr>
          <a:xfrm>
            <a:off x="4991776" y="382521"/>
            <a:ext cx="5280359" cy="81187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400" dirty="0"/>
              <a:t>Um conjunto de dados observados, que podem ser dados de </a:t>
            </a:r>
            <a:r>
              <a:rPr lang="pt-BR" sz="2400" dirty="0">
                <a:solidFill>
                  <a:schemeClr val="accent5">
                    <a:lumMod val="75000"/>
                  </a:schemeClr>
                </a:solidFill>
              </a:rPr>
              <a:t>distúrbio de gravidade </a:t>
            </a:r>
            <a:r>
              <a:rPr lang="pt-BR" sz="2400" dirty="0"/>
              <a:t>ou </a:t>
            </a:r>
            <a:r>
              <a:rPr lang="pt-BR" sz="2400" dirty="0">
                <a:solidFill>
                  <a:schemeClr val="accent5">
                    <a:lumMod val="75000"/>
                  </a:schemeClr>
                </a:solidFill>
              </a:rPr>
              <a:t>anomalias de campo total</a:t>
            </a:r>
          </a:p>
        </p:txBody>
      </p:sp>
      <p:cxnSp>
        <p:nvCxnSpPr>
          <p:cNvPr id="92" name="Conector reto 91">
            <a:extLst>
              <a:ext uri="{FF2B5EF4-FFF2-40B4-BE49-F238E27FC236}">
                <a16:creationId xmlns:a16="http://schemas.microsoft.com/office/drawing/2014/main" id="{C158910C-1E7C-4489-B460-71CE2C1D86C7}"/>
              </a:ext>
            </a:extLst>
          </p:cNvPr>
          <p:cNvCxnSpPr>
            <a:cxnSpLocks/>
          </p:cNvCxnSpPr>
          <p:nvPr/>
        </p:nvCxnSpPr>
        <p:spPr>
          <a:xfrm flipH="1">
            <a:off x="4334790" y="1370507"/>
            <a:ext cx="111232" cy="317180"/>
          </a:xfrm>
          <a:prstGeom prst="line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388231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D22C0784-6C86-47B4-82C6-C3170008E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5CF5-DD80-4FB2-8D05-C9155122F025}" type="slidenum">
              <a:rPr lang="pt-BR" smtClean="0"/>
              <a:t>40</a:t>
            </a:fld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2C38AE41-8259-4832-AD55-2E5703F77D47}"/>
                  </a:ext>
                </a:extLst>
              </p:cNvPr>
              <p:cNvSpPr txBox="1"/>
              <p:nvPr/>
            </p:nvSpPr>
            <p:spPr>
              <a:xfrm>
                <a:off x="3344443" y="1449945"/>
                <a:ext cx="5503110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4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Γ</m:t>
                    </m:r>
                    <m:d>
                      <m:dPr>
                        <m:ctrlPr>
                          <a:rPr lang="pt-BR" sz="4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sz="4800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𝐩</m:t>
                        </m:r>
                      </m:e>
                    </m:d>
                    <m:r>
                      <a:rPr lang="pt-BR" sz="4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pt-BR" sz="4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d>
                      <m:dPr>
                        <m:ctrlPr>
                          <a:rPr lang="pt-BR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sz="48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𝐩</m:t>
                        </m:r>
                      </m:e>
                    </m:d>
                    <m:r>
                      <a:rPr lang="pt-BR" sz="4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l-GR" sz="4800" dirty="0">
                    <a:latin typeface="Calibri Light" panose="020F0302020204030204" pitchFamily="34" charset="0"/>
                    <a:cs typeface="Calibri Light" panose="020F0302020204030204" pitchFamily="34" charset="0"/>
                  </a:rPr>
                  <a:t>μ</a:t>
                </a:r>
                <a14:m>
                  <m:oMath xmlns:m="http://schemas.openxmlformats.org/officeDocument/2006/math">
                    <m:r>
                      <a:rPr lang="pt-BR" sz="4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pt-BR" sz="4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pt-BR" sz="4800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𝐩</m:t>
                    </m:r>
                    <m:r>
                      <a:rPr lang="pt-BR" sz="4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pt-BR" sz="4800" dirty="0"/>
              </a:p>
            </p:txBody>
          </p:sp>
        </mc:Choice>
        <mc:Fallback xmlns="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2C38AE41-8259-4832-AD55-2E5703F77D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4443" y="1449945"/>
                <a:ext cx="5503110" cy="738664"/>
              </a:xfrm>
              <a:prstGeom prst="rect">
                <a:avLst/>
              </a:prstGeom>
              <a:blipFill>
                <a:blip r:embed="rId3"/>
                <a:stretch>
                  <a:fillRect t="-24793" b="-4958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ítulo 1">
            <a:extLst>
              <a:ext uri="{FF2B5EF4-FFF2-40B4-BE49-F238E27FC236}">
                <a16:creationId xmlns:a16="http://schemas.microsoft.com/office/drawing/2014/main" id="{F9F233D9-4345-4523-942E-4A8EF1CEBED6}"/>
              </a:ext>
            </a:extLst>
          </p:cNvPr>
          <p:cNvSpPr txBox="1">
            <a:spLocks/>
          </p:cNvSpPr>
          <p:nvPr/>
        </p:nvSpPr>
        <p:spPr>
          <a:xfrm>
            <a:off x="3447143" y="406027"/>
            <a:ext cx="5297714" cy="63685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400" dirty="0">
                <a:solidFill>
                  <a:srgbClr val="0070C0"/>
                </a:solidFill>
              </a:rPr>
              <a:t>Função Objetivo</a:t>
            </a: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785BC8EE-3637-487E-AC69-C55773AB0EA4}"/>
              </a:ext>
            </a:extLst>
          </p:cNvPr>
          <p:cNvSpPr txBox="1">
            <a:spLocks/>
          </p:cNvSpPr>
          <p:nvPr/>
        </p:nvSpPr>
        <p:spPr>
          <a:xfrm>
            <a:off x="1086673" y="2473160"/>
            <a:ext cx="10018654" cy="74853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400" dirty="0"/>
              <a:t>Uma vez que esta função é minimizada: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7A320ABE-7D43-4AE4-BC95-93F4A38CDCC1}"/>
                  </a:ext>
                </a:extLst>
              </p:cNvPr>
              <p:cNvSpPr txBox="1"/>
              <p:nvPr/>
            </p:nvSpPr>
            <p:spPr>
              <a:xfrm>
                <a:off x="2642328" y="3379902"/>
                <a:ext cx="6907340" cy="7520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pt-BR" sz="4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4800" b="1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𝐆</m:t>
                              </m:r>
                            </m:e>
                            <m:sup>
                              <m:r>
                                <a:rPr lang="pt-BR" sz="4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pt-BR" sz="4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𝐆</m:t>
                          </m:r>
                          <m:r>
                            <a:rPr lang="pt-BR" sz="4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nor/>
                            </m:rPr>
                            <a:rPr lang="el-GR" sz="4800" dirty="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m:t>μ</m:t>
                          </m:r>
                          <m:sSup>
                            <m:sSupPr>
                              <m:ctrlPr>
                                <a:rPr lang="pt-BR" sz="4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4800" b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𝐑</m:t>
                              </m:r>
                            </m:e>
                            <m:sup>
                              <m:r>
                                <a:rPr lang="pt-BR" sz="4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pt-BR" sz="48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𝐑</m:t>
                          </m:r>
                        </m:e>
                      </m:d>
                      <m:sSup>
                        <m:sSupPr>
                          <m:ctrlPr>
                            <a:rPr lang="pt-BR" sz="4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48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𝐩</m:t>
                          </m:r>
                        </m:e>
                        <m:sup>
                          <m:r>
                            <a:rPr lang="pt-BR" sz="4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#</m:t>
                          </m:r>
                        </m:sup>
                      </m:sSup>
                      <m:r>
                        <a:rPr lang="pt-BR" sz="4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pt-BR" sz="4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4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e>
                        <m:sup>
                          <m:r>
                            <a:rPr lang="pt-BR" sz="4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pt-BR" sz="4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4800" b="1">
                              <a:latin typeface="Cambria Math" panose="02040503050406030204" pitchFamily="18" charset="0"/>
                            </a:rPr>
                            <m:t>𝐝</m:t>
                          </m:r>
                        </m:e>
                        <m:sup>
                          <m:r>
                            <a:rPr lang="pt-BR" sz="4800" i="1">
                              <a:latin typeface="Cambria Math" panose="02040503050406030204" pitchFamily="18" charset="0"/>
                            </a:rPr>
                            <m:t>𝑜</m:t>
                          </m:r>
                        </m:sup>
                      </m:sSup>
                    </m:oMath>
                  </m:oMathPara>
                </a14:m>
                <a:endParaRPr lang="pt-BR" sz="4800" dirty="0"/>
              </a:p>
            </p:txBody>
          </p:sp>
        </mc:Choice>
        <mc:Fallback xmlns="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7A320ABE-7D43-4AE4-BC95-93F4A38CDC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2328" y="3379902"/>
                <a:ext cx="6907340" cy="7520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ítulo 1">
            <a:extLst>
              <a:ext uri="{FF2B5EF4-FFF2-40B4-BE49-F238E27FC236}">
                <a16:creationId xmlns:a16="http://schemas.microsoft.com/office/drawing/2014/main" id="{047F5A90-0926-4141-BDD0-C4CF8C14AE48}"/>
              </a:ext>
            </a:extLst>
          </p:cNvPr>
          <p:cNvSpPr txBox="1">
            <a:spLocks/>
          </p:cNvSpPr>
          <p:nvPr/>
        </p:nvSpPr>
        <p:spPr>
          <a:xfrm>
            <a:off x="999820" y="4172182"/>
            <a:ext cx="10192355" cy="66900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b="1" dirty="0">
                <a:solidFill>
                  <a:srgbClr val="0070C0"/>
                </a:solidFill>
              </a:rPr>
              <a:t>Estimador de mínimos quadrados regularizado (Linear)</a:t>
            </a:r>
          </a:p>
        </p:txBody>
      </p:sp>
    </p:spTree>
    <p:extLst>
      <p:ext uri="{BB962C8B-B14F-4D97-AF65-F5344CB8AC3E}">
        <p14:creationId xmlns:p14="http://schemas.microsoft.com/office/powerpoint/2010/main" val="193951433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D22C0784-6C86-47B4-82C6-C3170008E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5CF5-DD80-4FB2-8D05-C9155122F025}" type="slidenum">
              <a:rPr lang="pt-BR" smtClean="0"/>
              <a:t>41</a:t>
            </a:fld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2C38AE41-8259-4832-AD55-2E5703F77D47}"/>
                  </a:ext>
                </a:extLst>
              </p:cNvPr>
              <p:cNvSpPr txBox="1"/>
              <p:nvPr/>
            </p:nvSpPr>
            <p:spPr>
              <a:xfrm>
                <a:off x="3344443" y="1449945"/>
                <a:ext cx="5503110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4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Γ</m:t>
                    </m:r>
                    <m:d>
                      <m:dPr>
                        <m:ctrlPr>
                          <a:rPr lang="pt-BR" sz="4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sz="4800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𝐩</m:t>
                        </m:r>
                      </m:e>
                    </m:d>
                    <m:r>
                      <a:rPr lang="pt-BR" sz="4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pt-BR" sz="4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d>
                      <m:dPr>
                        <m:ctrlPr>
                          <a:rPr lang="pt-BR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sz="48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𝐩</m:t>
                        </m:r>
                      </m:e>
                    </m:d>
                    <m:r>
                      <a:rPr lang="pt-BR" sz="4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l-GR" sz="4800" dirty="0">
                    <a:latin typeface="Calibri Light" panose="020F0302020204030204" pitchFamily="34" charset="0"/>
                    <a:cs typeface="Calibri Light" panose="020F0302020204030204" pitchFamily="34" charset="0"/>
                  </a:rPr>
                  <a:t>μ</a:t>
                </a:r>
                <a14:m>
                  <m:oMath xmlns:m="http://schemas.openxmlformats.org/officeDocument/2006/math">
                    <m:r>
                      <a:rPr lang="pt-BR" sz="4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pt-BR" sz="4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pt-BR" sz="4800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𝐩</m:t>
                    </m:r>
                    <m:r>
                      <a:rPr lang="pt-BR" sz="4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pt-BR" sz="4800" dirty="0"/>
              </a:p>
            </p:txBody>
          </p:sp>
        </mc:Choice>
        <mc:Fallback xmlns="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2C38AE41-8259-4832-AD55-2E5703F77D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4443" y="1449945"/>
                <a:ext cx="5503110" cy="738664"/>
              </a:xfrm>
              <a:prstGeom prst="rect">
                <a:avLst/>
              </a:prstGeom>
              <a:blipFill>
                <a:blip r:embed="rId3"/>
                <a:stretch>
                  <a:fillRect t="-24793" b="-4958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ítulo 1">
            <a:extLst>
              <a:ext uri="{FF2B5EF4-FFF2-40B4-BE49-F238E27FC236}">
                <a16:creationId xmlns:a16="http://schemas.microsoft.com/office/drawing/2014/main" id="{F9F233D9-4345-4523-942E-4A8EF1CEBED6}"/>
              </a:ext>
            </a:extLst>
          </p:cNvPr>
          <p:cNvSpPr txBox="1">
            <a:spLocks/>
          </p:cNvSpPr>
          <p:nvPr/>
        </p:nvSpPr>
        <p:spPr>
          <a:xfrm>
            <a:off x="3447143" y="406027"/>
            <a:ext cx="5297714" cy="63685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400" dirty="0">
                <a:solidFill>
                  <a:srgbClr val="0070C0"/>
                </a:solidFill>
              </a:rPr>
              <a:t>Função Objetivo</a:t>
            </a: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785BC8EE-3637-487E-AC69-C55773AB0EA4}"/>
              </a:ext>
            </a:extLst>
          </p:cNvPr>
          <p:cNvSpPr txBox="1">
            <a:spLocks/>
          </p:cNvSpPr>
          <p:nvPr/>
        </p:nvSpPr>
        <p:spPr>
          <a:xfrm>
            <a:off x="1086673" y="2473160"/>
            <a:ext cx="10018654" cy="74853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400" dirty="0"/>
              <a:t>Uma vez que esta função é minimizada: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7A320ABE-7D43-4AE4-BC95-93F4A38CDCC1}"/>
                  </a:ext>
                </a:extLst>
              </p:cNvPr>
              <p:cNvSpPr txBox="1"/>
              <p:nvPr/>
            </p:nvSpPr>
            <p:spPr>
              <a:xfrm>
                <a:off x="2642328" y="3379902"/>
                <a:ext cx="6907340" cy="7520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pt-BR" sz="4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4800" b="1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𝐆</m:t>
                              </m:r>
                            </m:e>
                            <m:sup>
                              <m:r>
                                <a:rPr lang="pt-BR" sz="4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pt-BR" sz="4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𝐆</m:t>
                          </m:r>
                          <m:r>
                            <a:rPr lang="pt-BR" sz="4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nor/>
                            </m:rPr>
                            <a:rPr lang="el-GR" sz="4800" dirty="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m:t>μ</m:t>
                          </m:r>
                          <m:sSup>
                            <m:sSupPr>
                              <m:ctrlPr>
                                <a:rPr lang="pt-BR" sz="4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4800" b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𝐑</m:t>
                              </m:r>
                            </m:e>
                            <m:sup>
                              <m:r>
                                <a:rPr lang="pt-BR" sz="4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pt-BR" sz="48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𝐑</m:t>
                          </m:r>
                        </m:e>
                      </m:d>
                      <m:sSup>
                        <m:sSupPr>
                          <m:ctrlPr>
                            <a:rPr lang="pt-BR" sz="4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48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𝐩</m:t>
                          </m:r>
                        </m:e>
                        <m:sup>
                          <m:r>
                            <a:rPr lang="pt-BR" sz="4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#</m:t>
                          </m:r>
                        </m:sup>
                      </m:sSup>
                      <m:r>
                        <a:rPr lang="pt-BR" sz="4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pt-BR" sz="4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4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e>
                        <m:sup>
                          <m:r>
                            <a:rPr lang="pt-BR" sz="4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pt-BR" sz="4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4800" b="1">
                              <a:latin typeface="Cambria Math" panose="02040503050406030204" pitchFamily="18" charset="0"/>
                            </a:rPr>
                            <m:t>𝐝</m:t>
                          </m:r>
                        </m:e>
                        <m:sup>
                          <m:r>
                            <a:rPr lang="pt-BR" sz="4800" i="1">
                              <a:latin typeface="Cambria Math" panose="02040503050406030204" pitchFamily="18" charset="0"/>
                            </a:rPr>
                            <m:t>𝑜</m:t>
                          </m:r>
                        </m:sup>
                      </m:sSup>
                    </m:oMath>
                  </m:oMathPara>
                </a14:m>
                <a:endParaRPr lang="pt-BR" sz="4800" dirty="0"/>
              </a:p>
            </p:txBody>
          </p:sp>
        </mc:Choice>
        <mc:Fallback xmlns="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7A320ABE-7D43-4AE4-BC95-93F4A38CDC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2328" y="3379902"/>
                <a:ext cx="6907340" cy="7520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ítulo 1">
            <a:extLst>
              <a:ext uri="{FF2B5EF4-FFF2-40B4-BE49-F238E27FC236}">
                <a16:creationId xmlns:a16="http://schemas.microsoft.com/office/drawing/2014/main" id="{047F5A90-0926-4141-BDD0-C4CF8C14AE48}"/>
              </a:ext>
            </a:extLst>
          </p:cNvPr>
          <p:cNvSpPr txBox="1">
            <a:spLocks/>
          </p:cNvSpPr>
          <p:nvPr/>
        </p:nvSpPr>
        <p:spPr>
          <a:xfrm>
            <a:off x="999820" y="4172182"/>
            <a:ext cx="10192355" cy="66900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b="1" dirty="0">
                <a:solidFill>
                  <a:srgbClr val="0070C0"/>
                </a:solidFill>
              </a:rPr>
              <a:t>Estimador de mínimos quadrados regularizado (Linear)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ixaDeTexto 12">
                <a:extLst>
                  <a:ext uri="{FF2B5EF4-FFF2-40B4-BE49-F238E27FC236}">
                    <a16:creationId xmlns:a16="http://schemas.microsoft.com/office/drawing/2014/main" id="{E94E877D-F3CA-455C-B98D-CB33C1B42DD9}"/>
                  </a:ext>
                </a:extLst>
              </p:cNvPr>
              <p:cNvSpPr txBox="1"/>
              <p:nvPr/>
            </p:nvSpPr>
            <p:spPr>
              <a:xfrm>
                <a:off x="324866" y="4903961"/>
                <a:ext cx="11542262" cy="6948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pt-BR" sz="4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4000" b="1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𝐆</m:t>
                              </m:r>
                            </m:e>
                            <m:sup>
                              <m:r>
                                <a:rPr lang="pt-BR" sz="4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𝑘𝑇</m:t>
                              </m:r>
                            </m:sup>
                          </m:sSup>
                          <m:sSup>
                            <m:sSupPr>
                              <m:ctrlPr>
                                <a:rPr lang="pt-BR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4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𝑮</m:t>
                              </m:r>
                            </m:e>
                            <m:sup>
                              <m:r>
                                <a:rPr lang="pt-BR" sz="4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  <m:r>
                            <a:rPr lang="pt-BR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nor/>
                            </m:rPr>
                            <a:rPr lang="el-GR" sz="4000" dirty="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m:t>μ</m:t>
                          </m:r>
                          <m:sSup>
                            <m:sSupPr>
                              <m:ctrlPr>
                                <a:rPr lang="pt-BR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4000" b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𝐑</m:t>
                              </m:r>
                            </m:e>
                            <m:sup>
                              <m:r>
                                <a:rPr lang="pt-BR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pt-BR" sz="40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𝐑</m:t>
                          </m:r>
                        </m:e>
                      </m:d>
                      <m:r>
                        <a:rPr lang="pt-BR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p>
                        <m:sSupPr>
                          <m:ctrlPr>
                            <a:rPr lang="pt-BR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40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𝐩</m:t>
                          </m:r>
                        </m:e>
                        <m:sup>
                          <m:r>
                            <a:rPr lang="pt-BR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pt-BR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pt-BR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40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𝐆</m:t>
                          </m:r>
                        </m:e>
                        <m:sup>
                          <m:r>
                            <a:rPr lang="pt-BR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𝑘𝑇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pt-BR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pt-BR" sz="4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4000" b="1">
                                  <a:latin typeface="Cambria Math" panose="02040503050406030204" pitchFamily="18" charset="0"/>
                                </a:rPr>
                                <m:t>𝐝</m:t>
                              </m:r>
                            </m:e>
                            <m:sup>
                              <m:r>
                                <a:rPr lang="pt-BR" sz="4000" i="1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p>
                          </m:sSup>
                          <m:r>
                            <a:rPr lang="pt-BR" sz="40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pt-BR" sz="4000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pt-BR" sz="4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pt-BR" sz="4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sz="4000" b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𝐩</m:t>
                                  </m:r>
                                </m:e>
                                <m:sup>
                                  <m:r>
                                    <a:rPr lang="pt-BR" sz="4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p>
                            </m:e>
                          </m:d>
                        </m:e>
                      </m:d>
                      <m:r>
                        <a:rPr lang="pt-BR" sz="4000" b="1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pt-BR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l-GR" sz="4000" dirty="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m:t>μ</m:t>
                          </m:r>
                          <m:r>
                            <a:rPr lang="pt-BR" sz="40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𝐑</m:t>
                          </m:r>
                        </m:e>
                        <m:sup>
                          <m:r>
                            <a:rPr lang="pt-BR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pt-BR" sz="40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𝐑</m:t>
                      </m:r>
                      <m:sSup>
                        <m:sSupPr>
                          <m:ctrlPr>
                            <a:rPr lang="pt-BR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40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𝐩</m:t>
                          </m:r>
                        </m:e>
                        <m:sup>
                          <m:r>
                            <a:rPr lang="pt-BR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</m:oMath>
                  </m:oMathPara>
                </a14:m>
                <a:endParaRPr lang="pt-BR" sz="4000" dirty="0"/>
              </a:p>
            </p:txBody>
          </p:sp>
        </mc:Choice>
        <mc:Fallback xmlns="">
          <p:sp>
            <p:nvSpPr>
              <p:cNvPr id="13" name="CaixaDeTexto 12">
                <a:extLst>
                  <a:ext uri="{FF2B5EF4-FFF2-40B4-BE49-F238E27FC236}">
                    <a16:creationId xmlns:a16="http://schemas.microsoft.com/office/drawing/2014/main" id="{E94E877D-F3CA-455C-B98D-CB33C1B42D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866" y="4903961"/>
                <a:ext cx="11542262" cy="69480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ítulo 1">
            <a:extLst>
              <a:ext uri="{FF2B5EF4-FFF2-40B4-BE49-F238E27FC236}">
                <a16:creationId xmlns:a16="http://schemas.microsoft.com/office/drawing/2014/main" id="{B4F8FC12-941B-4038-A195-772F8583A956}"/>
              </a:ext>
            </a:extLst>
          </p:cNvPr>
          <p:cNvSpPr txBox="1">
            <a:spLocks/>
          </p:cNvSpPr>
          <p:nvPr/>
        </p:nvSpPr>
        <p:spPr>
          <a:xfrm>
            <a:off x="1284028" y="5791668"/>
            <a:ext cx="9623937" cy="66900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b="1" dirty="0">
                <a:solidFill>
                  <a:srgbClr val="0070C0"/>
                </a:solidFill>
              </a:rPr>
              <a:t>Método de Gauss-Newton regularizado (Não linear)</a:t>
            </a:r>
          </a:p>
        </p:txBody>
      </p:sp>
    </p:spTree>
    <p:extLst>
      <p:ext uri="{BB962C8B-B14F-4D97-AF65-F5344CB8AC3E}">
        <p14:creationId xmlns:p14="http://schemas.microsoft.com/office/powerpoint/2010/main" val="286532863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A1493577-CE83-4830-8B63-9DF6A3DF7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5CF5-DD80-4FB2-8D05-C9155122F025}" type="slidenum">
              <a:rPr lang="pt-BR" smtClean="0"/>
              <a:t>42</a:t>
            </a:fld>
            <a:endParaRPr lang="pt-BR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709386A0-0A09-4ADB-8C70-EFC9F43B8876}"/>
              </a:ext>
            </a:extLst>
          </p:cNvPr>
          <p:cNvSpPr txBox="1">
            <a:spLocks/>
          </p:cNvSpPr>
          <p:nvPr/>
        </p:nvSpPr>
        <p:spPr>
          <a:xfrm>
            <a:off x="190500" y="2891093"/>
            <a:ext cx="11811000" cy="1075813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dirty="0">
                <a:solidFill>
                  <a:schemeClr val="bg1"/>
                </a:solidFill>
              </a:rPr>
              <a:t>Estimativa da direção da magnetização total de corpos aproximadamente esféricos</a:t>
            </a:r>
          </a:p>
        </p:txBody>
      </p:sp>
    </p:spTree>
    <p:extLst>
      <p:ext uri="{BB962C8B-B14F-4D97-AF65-F5344CB8AC3E}">
        <p14:creationId xmlns:p14="http://schemas.microsoft.com/office/powerpoint/2010/main" val="100213793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de Seta Reta 2">
            <a:extLst>
              <a:ext uri="{FF2B5EF4-FFF2-40B4-BE49-F238E27FC236}">
                <a16:creationId xmlns:a16="http://schemas.microsoft.com/office/drawing/2014/main" id="{21924E65-29CD-4BB8-B2CD-AE4C546B1FD1}"/>
              </a:ext>
            </a:extLst>
          </p:cNvPr>
          <p:cNvCxnSpPr/>
          <p:nvPr/>
        </p:nvCxnSpPr>
        <p:spPr>
          <a:xfrm>
            <a:off x="369109" y="2893656"/>
            <a:ext cx="0" cy="2700996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7EC64C03-32B6-470A-ADFF-BAF6710DDD0C}"/>
              </a:ext>
            </a:extLst>
          </p:cNvPr>
          <p:cNvCxnSpPr>
            <a:cxnSpLocks/>
          </p:cNvCxnSpPr>
          <p:nvPr/>
        </p:nvCxnSpPr>
        <p:spPr>
          <a:xfrm>
            <a:off x="369109" y="2893656"/>
            <a:ext cx="3083169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3D135AA6-36EB-4205-8884-4A40A352753C}"/>
              </a:ext>
            </a:extLst>
          </p:cNvPr>
          <p:cNvCxnSpPr>
            <a:cxnSpLocks/>
          </p:cNvCxnSpPr>
          <p:nvPr/>
        </p:nvCxnSpPr>
        <p:spPr>
          <a:xfrm flipV="1">
            <a:off x="369108" y="1183869"/>
            <a:ext cx="1682765" cy="1709787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A6E5F536-F853-4A6F-9BF2-C3B95D088F87}"/>
              </a:ext>
            </a:extLst>
          </p:cNvPr>
          <p:cNvSpPr txBox="1"/>
          <p:nvPr/>
        </p:nvSpPr>
        <p:spPr>
          <a:xfrm>
            <a:off x="1676852" y="875096"/>
            <a:ext cx="2952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/>
              <a:t>x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A713BD34-23E5-4423-93A0-22A32C362597}"/>
              </a:ext>
            </a:extLst>
          </p:cNvPr>
          <p:cNvSpPr txBox="1"/>
          <p:nvPr/>
        </p:nvSpPr>
        <p:spPr>
          <a:xfrm>
            <a:off x="3270394" y="2893208"/>
            <a:ext cx="3000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/>
              <a:t>y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226BF9FB-BBC3-49D1-92F3-4ED00A0A03CE}"/>
              </a:ext>
            </a:extLst>
          </p:cNvPr>
          <p:cNvSpPr txBox="1"/>
          <p:nvPr/>
        </p:nvSpPr>
        <p:spPr>
          <a:xfrm>
            <a:off x="46257" y="5239154"/>
            <a:ext cx="2856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/>
              <a:t>z</a:t>
            </a:r>
          </a:p>
        </p:txBody>
      </p:sp>
      <p:sp>
        <p:nvSpPr>
          <p:cNvPr id="9" name="Forma Livre: Forma 8">
            <a:extLst>
              <a:ext uri="{FF2B5EF4-FFF2-40B4-BE49-F238E27FC236}">
                <a16:creationId xmlns:a16="http://schemas.microsoft.com/office/drawing/2014/main" id="{45B35E83-B5D8-4521-86F6-8AF7C3BC4105}"/>
              </a:ext>
            </a:extLst>
          </p:cNvPr>
          <p:cNvSpPr/>
          <p:nvPr/>
        </p:nvSpPr>
        <p:spPr>
          <a:xfrm>
            <a:off x="656998" y="3257116"/>
            <a:ext cx="2507390" cy="1557357"/>
          </a:xfrm>
          <a:custGeom>
            <a:avLst/>
            <a:gdLst>
              <a:gd name="connsiteX0" fmla="*/ 0 w 1661160"/>
              <a:gd name="connsiteY0" fmla="*/ 511360 h 907600"/>
              <a:gd name="connsiteX1" fmla="*/ 0 w 1661160"/>
              <a:gd name="connsiteY1" fmla="*/ 511360 h 907600"/>
              <a:gd name="connsiteX2" fmla="*/ 53340 w 1661160"/>
              <a:gd name="connsiteY2" fmla="*/ 442780 h 907600"/>
              <a:gd name="connsiteX3" fmla="*/ 83820 w 1661160"/>
              <a:gd name="connsiteY3" fmla="*/ 404680 h 907600"/>
              <a:gd name="connsiteX4" fmla="*/ 99060 w 1661160"/>
              <a:gd name="connsiteY4" fmla="*/ 381820 h 907600"/>
              <a:gd name="connsiteX5" fmla="*/ 160020 w 1661160"/>
              <a:gd name="connsiteY5" fmla="*/ 320860 h 907600"/>
              <a:gd name="connsiteX6" fmla="*/ 175260 w 1661160"/>
              <a:gd name="connsiteY6" fmla="*/ 298000 h 907600"/>
              <a:gd name="connsiteX7" fmla="*/ 205740 w 1661160"/>
              <a:gd name="connsiteY7" fmla="*/ 275140 h 907600"/>
              <a:gd name="connsiteX8" fmla="*/ 220980 w 1661160"/>
              <a:gd name="connsiteY8" fmla="*/ 252280 h 907600"/>
              <a:gd name="connsiteX9" fmla="*/ 243840 w 1661160"/>
              <a:gd name="connsiteY9" fmla="*/ 237040 h 907600"/>
              <a:gd name="connsiteX10" fmla="*/ 312420 w 1661160"/>
              <a:gd name="connsiteY10" fmla="*/ 160840 h 907600"/>
              <a:gd name="connsiteX11" fmla="*/ 350520 w 1661160"/>
              <a:gd name="connsiteY11" fmla="*/ 137980 h 907600"/>
              <a:gd name="connsiteX12" fmla="*/ 441960 w 1661160"/>
              <a:gd name="connsiteY12" fmla="*/ 84640 h 907600"/>
              <a:gd name="connsiteX13" fmla="*/ 541020 w 1661160"/>
              <a:gd name="connsiteY13" fmla="*/ 54160 h 907600"/>
              <a:gd name="connsiteX14" fmla="*/ 670560 w 1661160"/>
              <a:gd name="connsiteY14" fmla="*/ 16060 h 907600"/>
              <a:gd name="connsiteX15" fmla="*/ 784860 w 1661160"/>
              <a:gd name="connsiteY15" fmla="*/ 8440 h 907600"/>
              <a:gd name="connsiteX16" fmla="*/ 838200 w 1661160"/>
              <a:gd name="connsiteY16" fmla="*/ 820 h 907600"/>
              <a:gd name="connsiteX17" fmla="*/ 1264920 w 1661160"/>
              <a:gd name="connsiteY17" fmla="*/ 16060 h 907600"/>
              <a:gd name="connsiteX18" fmla="*/ 1325880 w 1661160"/>
              <a:gd name="connsiteY18" fmla="*/ 38920 h 907600"/>
              <a:gd name="connsiteX19" fmla="*/ 1386840 w 1661160"/>
              <a:gd name="connsiteY19" fmla="*/ 77020 h 907600"/>
              <a:gd name="connsiteX20" fmla="*/ 1417320 w 1661160"/>
              <a:gd name="connsiteY20" fmla="*/ 92260 h 907600"/>
              <a:gd name="connsiteX21" fmla="*/ 1447800 w 1661160"/>
              <a:gd name="connsiteY21" fmla="*/ 122740 h 907600"/>
              <a:gd name="connsiteX22" fmla="*/ 1478280 w 1661160"/>
              <a:gd name="connsiteY22" fmla="*/ 137980 h 907600"/>
              <a:gd name="connsiteX23" fmla="*/ 1524000 w 1661160"/>
              <a:gd name="connsiteY23" fmla="*/ 183700 h 907600"/>
              <a:gd name="connsiteX24" fmla="*/ 1539240 w 1661160"/>
              <a:gd name="connsiteY24" fmla="*/ 206560 h 907600"/>
              <a:gd name="connsiteX25" fmla="*/ 1562100 w 1661160"/>
              <a:gd name="connsiteY25" fmla="*/ 221800 h 907600"/>
              <a:gd name="connsiteX26" fmla="*/ 1569720 w 1661160"/>
              <a:gd name="connsiteY26" fmla="*/ 244660 h 907600"/>
              <a:gd name="connsiteX27" fmla="*/ 1607820 w 1661160"/>
              <a:gd name="connsiteY27" fmla="*/ 298000 h 907600"/>
              <a:gd name="connsiteX28" fmla="*/ 1623060 w 1661160"/>
              <a:gd name="connsiteY28" fmla="*/ 328480 h 907600"/>
              <a:gd name="connsiteX29" fmla="*/ 1638300 w 1661160"/>
              <a:gd name="connsiteY29" fmla="*/ 351340 h 907600"/>
              <a:gd name="connsiteX30" fmla="*/ 1645920 w 1661160"/>
              <a:gd name="connsiteY30" fmla="*/ 374200 h 907600"/>
              <a:gd name="connsiteX31" fmla="*/ 1661160 w 1661160"/>
              <a:gd name="connsiteY31" fmla="*/ 435160 h 907600"/>
              <a:gd name="connsiteX32" fmla="*/ 1653540 w 1661160"/>
              <a:gd name="connsiteY32" fmla="*/ 579940 h 907600"/>
              <a:gd name="connsiteX33" fmla="*/ 1638300 w 1661160"/>
              <a:gd name="connsiteY33" fmla="*/ 610420 h 907600"/>
              <a:gd name="connsiteX34" fmla="*/ 1615440 w 1661160"/>
              <a:gd name="connsiteY34" fmla="*/ 663760 h 907600"/>
              <a:gd name="connsiteX35" fmla="*/ 1592580 w 1661160"/>
              <a:gd name="connsiteY35" fmla="*/ 686620 h 907600"/>
              <a:gd name="connsiteX36" fmla="*/ 1554480 w 1661160"/>
              <a:gd name="connsiteY36" fmla="*/ 732340 h 907600"/>
              <a:gd name="connsiteX37" fmla="*/ 1524000 w 1661160"/>
              <a:gd name="connsiteY37" fmla="*/ 747580 h 907600"/>
              <a:gd name="connsiteX38" fmla="*/ 1501140 w 1661160"/>
              <a:gd name="connsiteY38" fmla="*/ 770440 h 907600"/>
              <a:gd name="connsiteX39" fmla="*/ 1478280 w 1661160"/>
              <a:gd name="connsiteY39" fmla="*/ 778060 h 907600"/>
              <a:gd name="connsiteX40" fmla="*/ 1432560 w 1661160"/>
              <a:gd name="connsiteY40" fmla="*/ 808540 h 907600"/>
              <a:gd name="connsiteX41" fmla="*/ 1363980 w 1661160"/>
              <a:gd name="connsiteY41" fmla="*/ 831400 h 907600"/>
              <a:gd name="connsiteX42" fmla="*/ 1341120 w 1661160"/>
              <a:gd name="connsiteY42" fmla="*/ 839020 h 907600"/>
              <a:gd name="connsiteX43" fmla="*/ 1295400 w 1661160"/>
              <a:gd name="connsiteY43" fmla="*/ 846640 h 907600"/>
              <a:gd name="connsiteX44" fmla="*/ 1272540 w 1661160"/>
              <a:gd name="connsiteY44" fmla="*/ 861880 h 907600"/>
              <a:gd name="connsiteX45" fmla="*/ 1211580 w 1661160"/>
              <a:gd name="connsiteY45" fmla="*/ 869500 h 907600"/>
              <a:gd name="connsiteX46" fmla="*/ 1158240 w 1661160"/>
              <a:gd name="connsiteY46" fmla="*/ 877120 h 907600"/>
              <a:gd name="connsiteX47" fmla="*/ 952500 w 1661160"/>
              <a:gd name="connsiteY47" fmla="*/ 892360 h 907600"/>
              <a:gd name="connsiteX48" fmla="*/ 838200 w 1661160"/>
              <a:gd name="connsiteY48" fmla="*/ 907600 h 907600"/>
              <a:gd name="connsiteX49" fmla="*/ 426720 w 1661160"/>
              <a:gd name="connsiteY49" fmla="*/ 899980 h 907600"/>
              <a:gd name="connsiteX50" fmla="*/ 396240 w 1661160"/>
              <a:gd name="connsiteY50" fmla="*/ 877120 h 907600"/>
              <a:gd name="connsiteX51" fmla="*/ 373380 w 1661160"/>
              <a:gd name="connsiteY51" fmla="*/ 869500 h 907600"/>
              <a:gd name="connsiteX52" fmla="*/ 327660 w 1661160"/>
              <a:gd name="connsiteY52" fmla="*/ 839020 h 907600"/>
              <a:gd name="connsiteX53" fmla="*/ 304800 w 1661160"/>
              <a:gd name="connsiteY53" fmla="*/ 831400 h 907600"/>
              <a:gd name="connsiteX54" fmla="*/ 281940 w 1661160"/>
              <a:gd name="connsiteY54" fmla="*/ 816160 h 907600"/>
              <a:gd name="connsiteX55" fmla="*/ 236220 w 1661160"/>
              <a:gd name="connsiteY55" fmla="*/ 800920 h 907600"/>
              <a:gd name="connsiteX56" fmla="*/ 213360 w 1661160"/>
              <a:gd name="connsiteY56" fmla="*/ 793300 h 907600"/>
              <a:gd name="connsiteX57" fmla="*/ 182880 w 1661160"/>
              <a:gd name="connsiteY57" fmla="*/ 770440 h 907600"/>
              <a:gd name="connsiteX58" fmla="*/ 160020 w 1661160"/>
              <a:gd name="connsiteY58" fmla="*/ 762820 h 907600"/>
              <a:gd name="connsiteX59" fmla="*/ 137160 w 1661160"/>
              <a:gd name="connsiteY59" fmla="*/ 739960 h 907600"/>
              <a:gd name="connsiteX60" fmla="*/ 114300 w 1661160"/>
              <a:gd name="connsiteY60" fmla="*/ 724720 h 907600"/>
              <a:gd name="connsiteX61" fmla="*/ 83820 w 1661160"/>
              <a:gd name="connsiteY61" fmla="*/ 679000 h 907600"/>
              <a:gd name="connsiteX62" fmla="*/ 68580 w 1661160"/>
              <a:gd name="connsiteY62" fmla="*/ 656140 h 907600"/>
              <a:gd name="connsiteX63" fmla="*/ 30480 w 1661160"/>
              <a:gd name="connsiteY63" fmla="*/ 587560 h 907600"/>
              <a:gd name="connsiteX64" fmla="*/ 7620 w 1661160"/>
              <a:gd name="connsiteY64" fmla="*/ 572320 h 907600"/>
              <a:gd name="connsiteX65" fmla="*/ 0 w 1661160"/>
              <a:gd name="connsiteY65" fmla="*/ 511360 h 90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1661160" h="907600">
                <a:moveTo>
                  <a:pt x="0" y="511360"/>
                </a:moveTo>
                <a:lnTo>
                  <a:pt x="0" y="511360"/>
                </a:lnTo>
                <a:cubicBezTo>
                  <a:pt x="17780" y="488500"/>
                  <a:pt x="37276" y="466877"/>
                  <a:pt x="53340" y="442780"/>
                </a:cubicBezTo>
                <a:cubicBezTo>
                  <a:pt x="82785" y="398613"/>
                  <a:pt x="32695" y="438764"/>
                  <a:pt x="83820" y="404680"/>
                </a:cubicBezTo>
                <a:cubicBezTo>
                  <a:pt x="88900" y="397060"/>
                  <a:pt x="92900" y="388596"/>
                  <a:pt x="99060" y="381820"/>
                </a:cubicBezTo>
                <a:cubicBezTo>
                  <a:pt x="118390" y="360556"/>
                  <a:pt x="144080" y="344770"/>
                  <a:pt x="160020" y="320860"/>
                </a:cubicBezTo>
                <a:cubicBezTo>
                  <a:pt x="165100" y="313240"/>
                  <a:pt x="168784" y="304476"/>
                  <a:pt x="175260" y="298000"/>
                </a:cubicBezTo>
                <a:cubicBezTo>
                  <a:pt x="184240" y="289020"/>
                  <a:pt x="196760" y="284120"/>
                  <a:pt x="205740" y="275140"/>
                </a:cubicBezTo>
                <a:cubicBezTo>
                  <a:pt x="212216" y="268664"/>
                  <a:pt x="214504" y="258756"/>
                  <a:pt x="220980" y="252280"/>
                </a:cubicBezTo>
                <a:cubicBezTo>
                  <a:pt x="227456" y="245804"/>
                  <a:pt x="237364" y="243516"/>
                  <a:pt x="243840" y="237040"/>
                </a:cubicBezTo>
                <a:cubicBezTo>
                  <a:pt x="277225" y="203655"/>
                  <a:pt x="261803" y="191210"/>
                  <a:pt x="312420" y="160840"/>
                </a:cubicBezTo>
                <a:lnTo>
                  <a:pt x="350520" y="137980"/>
                </a:lnTo>
                <a:cubicBezTo>
                  <a:pt x="378605" y="120697"/>
                  <a:pt x="410198" y="97874"/>
                  <a:pt x="441960" y="84640"/>
                </a:cubicBezTo>
                <a:cubicBezTo>
                  <a:pt x="556918" y="36741"/>
                  <a:pt x="456651" y="78265"/>
                  <a:pt x="541020" y="54160"/>
                </a:cubicBezTo>
                <a:cubicBezTo>
                  <a:pt x="581886" y="42484"/>
                  <a:pt x="627585" y="21665"/>
                  <a:pt x="670560" y="16060"/>
                </a:cubicBezTo>
                <a:cubicBezTo>
                  <a:pt x="708424" y="11121"/>
                  <a:pt x="746760" y="10980"/>
                  <a:pt x="784860" y="8440"/>
                </a:cubicBezTo>
                <a:cubicBezTo>
                  <a:pt x="802640" y="5900"/>
                  <a:pt x="820239" y="820"/>
                  <a:pt x="838200" y="820"/>
                </a:cubicBezTo>
                <a:cubicBezTo>
                  <a:pt x="1160061" y="820"/>
                  <a:pt x="1093765" y="-5334"/>
                  <a:pt x="1264920" y="16060"/>
                </a:cubicBezTo>
                <a:cubicBezTo>
                  <a:pt x="1311873" y="47362"/>
                  <a:pt x="1259968" y="16949"/>
                  <a:pt x="1325880" y="38920"/>
                </a:cubicBezTo>
                <a:cubicBezTo>
                  <a:pt x="1358978" y="49953"/>
                  <a:pt x="1357045" y="58398"/>
                  <a:pt x="1386840" y="77020"/>
                </a:cubicBezTo>
                <a:cubicBezTo>
                  <a:pt x="1396473" y="83040"/>
                  <a:pt x="1408233" y="85444"/>
                  <a:pt x="1417320" y="92260"/>
                </a:cubicBezTo>
                <a:cubicBezTo>
                  <a:pt x="1428815" y="100881"/>
                  <a:pt x="1436305" y="114119"/>
                  <a:pt x="1447800" y="122740"/>
                </a:cubicBezTo>
                <a:cubicBezTo>
                  <a:pt x="1456887" y="129556"/>
                  <a:pt x="1469410" y="130884"/>
                  <a:pt x="1478280" y="137980"/>
                </a:cubicBezTo>
                <a:cubicBezTo>
                  <a:pt x="1495110" y="151444"/>
                  <a:pt x="1512045" y="165767"/>
                  <a:pt x="1524000" y="183700"/>
                </a:cubicBezTo>
                <a:cubicBezTo>
                  <a:pt x="1529080" y="191320"/>
                  <a:pt x="1532764" y="200084"/>
                  <a:pt x="1539240" y="206560"/>
                </a:cubicBezTo>
                <a:cubicBezTo>
                  <a:pt x="1545716" y="213036"/>
                  <a:pt x="1554480" y="216720"/>
                  <a:pt x="1562100" y="221800"/>
                </a:cubicBezTo>
                <a:cubicBezTo>
                  <a:pt x="1564640" y="229420"/>
                  <a:pt x="1566128" y="237476"/>
                  <a:pt x="1569720" y="244660"/>
                </a:cubicBezTo>
                <a:cubicBezTo>
                  <a:pt x="1577780" y="260780"/>
                  <a:pt x="1599191" y="284194"/>
                  <a:pt x="1607820" y="298000"/>
                </a:cubicBezTo>
                <a:cubicBezTo>
                  <a:pt x="1613840" y="307633"/>
                  <a:pt x="1617424" y="318617"/>
                  <a:pt x="1623060" y="328480"/>
                </a:cubicBezTo>
                <a:cubicBezTo>
                  <a:pt x="1627604" y="336431"/>
                  <a:pt x="1634204" y="343149"/>
                  <a:pt x="1638300" y="351340"/>
                </a:cubicBezTo>
                <a:cubicBezTo>
                  <a:pt x="1641892" y="358524"/>
                  <a:pt x="1643807" y="366451"/>
                  <a:pt x="1645920" y="374200"/>
                </a:cubicBezTo>
                <a:cubicBezTo>
                  <a:pt x="1651431" y="394407"/>
                  <a:pt x="1661160" y="435160"/>
                  <a:pt x="1661160" y="435160"/>
                </a:cubicBezTo>
                <a:cubicBezTo>
                  <a:pt x="1658620" y="483420"/>
                  <a:pt x="1659791" y="532019"/>
                  <a:pt x="1653540" y="579940"/>
                </a:cubicBezTo>
                <a:cubicBezTo>
                  <a:pt x="1652071" y="591204"/>
                  <a:pt x="1642775" y="599979"/>
                  <a:pt x="1638300" y="610420"/>
                </a:cubicBezTo>
                <a:cubicBezTo>
                  <a:pt x="1627640" y="635294"/>
                  <a:pt x="1633492" y="638488"/>
                  <a:pt x="1615440" y="663760"/>
                </a:cubicBezTo>
                <a:cubicBezTo>
                  <a:pt x="1609176" y="672529"/>
                  <a:pt x="1599479" y="678341"/>
                  <a:pt x="1592580" y="686620"/>
                </a:cubicBezTo>
                <a:cubicBezTo>
                  <a:pt x="1572922" y="710209"/>
                  <a:pt x="1581980" y="712697"/>
                  <a:pt x="1554480" y="732340"/>
                </a:cubicBezTo>
                <a:cubicBezTo>
                  <a:pt x="1545237" y="738942"/>
                  <a:pt x="1533243" y="740978"/>
                  <a:pt x="1524000" y="747580"/>
                </a:cubicBezTo>
                <a:cubicBezTo>
                  <a:pt x="1515231" y="753844"/>
                  <a:pt x="1510106" y="764462"/>
                  <a:pt x="1501140" y="770440"/>
                </a:cubicBezTo>
                <a:cubicBezTo>
                  <a:pt x="1494457" y="774895"/>
                  <a:pt x="1485301" y="774159"/>
                  <a:pt x="1478280" y="778060"/>
                </a:cubicBezTo>
                <a:cubicBezTo>
                  <a:pt x="1462269" y="786955"/>
                  <a:pt x="1449936" y="802748"/>
                  <a:pt x="1432560" y="808540"/>
                </a:cubicBezTo>
                <a:lnTo>
                  <a:pt x="1363980" y="831400"/>
                </a:lnTo>
                <a:cubicBezTo>
                  <a:pt x="1356360" y="833940"/>
                  <a:pt x="1349043" y="837700"/>
                  <a:pt x="1341120" y="839020"/>
                </a:cubicBezTo>
                <a:lnTo>
                  <a:pt x="1295400" y="846640"/>
                </a:lnTo>
                <a:cubicBezTo>
                  <a:pt x="1287780" y="851720"/>
                  <a:pt x="1281375" y="859470"/>
                  <a:pt x="1272540" y="861880"/>
                </a:cubicBezTo>
                <a:cubicBezTo>
                  <a:pt x="1252783" y="867268"/>
                  <a:pt x="1231878" y="866794"/>
                  <a:pt x="1211580" y="869500"/>
                </a:cubicBezTo>
                <a:cubicBezTo>
                  <a:pt x="1193777" y="871874"/>
                  <a:pt x="1176131" y="875541"/>
                  <a:pt x="1158240" y="877120"/>
                </a:cubicBezTo>
                <a:cubicBezTo>
                  <a:pt x="1089738" y="883164"/>
                  <a:pt x="1020577" y="882635"/>
                  <a:pt x="952500" y="892360"/>
                </a:cubicBezTo>
                <a:cubicBezTo>
                  <a:pt x="878888" y="902876"/>
                  <a:pt x="916982" y="897752"/>
                  <a:pt x="838200" y="907600"/>
                </a:cubicBezTo>
                <a:cubicBezTo>
                  <a:pt x="701040" y="905060"/>
                  <a:pt x="563578" y="909419"/>
                  <a:pt x="426720" y="899980"/>
                </a:cubicBezTo>
                <a:cubicBezTo>
                  <a:pt x="414050" y="899106"/>
                  <a:pt x="407267" y="883421"/>
                  <a:pt x="396240" y="877120"/>
                </a:cubicBezTo>
                <a:cubicBezTo>
                  <a:pt x="389266" y="873135"/>
                  <a:pt x="380401" y="873401"/>
                  <a:pt x="373380" y="869500"/>
                </a:cubicBezTo>
                <a:cubicBezTo>
                  <a:pt x="357369" y="860605"/>
                  <a:pt x="343671" y="847915"/>
                  <a:pt x="327660" y="839020"/>
                </a:cubicBezTo>
                <a:cubicBezTo>
                  <a:pt x="320639" y="835119"/>
                  <a:pt x="311984" y="834992"/>
                  <a:pt x="304800" y="831400"/>
                </a:cubicBezTo>
                <a:cubicBezTo>
                  <a:pt x="296609" y="827304"/>
                  <a:pt x="290309" y="819879"/>
                  <a:pt x="281940" y="816160"/>
                </a:cubicBezTo>
                <a:cubicBezTo>
                  <a:pt x="267260" y="809636"/>
                  <a:pt x="251460" y="806000"/>
                  <a:pt x="236220" y="800920"/>
                </a:cubicBezTo>
                <a:lnTo>
                  <a:pt x="213360" y="793300"/>
                </a:lnTo>
                <a:cubicBezTo>
                  <a:pt x="203200" y="785680"/>
                  <a:pt x="193907" y="776741"/>
                  <a:pt x="182880" y="770440"/>
                </a:cubicBezTo>
                <a:cubicBezTo>
                  <a:pt x="175906" y="766455"/>
                  <a:pt x="166703" y="767275"/>
                  <a:pt x="160020" y="762820"/>
                </a:cubicBezTo>
                <a:cubicBezTo>
                  <a:pt x="151054" y="756842"/>
                  <a:pt x="145439" y="746859"/>
                  <a:pt x="137160" y="739960"/>
                </a:cubicBezTo>
                <a:cubicBezTo>
                  <a:pt x="130125" y="734097"/>
                  <a:pt x="121920" y="729800"/>
                  <a:pt x="114300" y="724720"/>
                </a:cubicBezTo>
                <a:lnTo>
                  <a:pt x="83820" y="679000"/>
                </a:lnTo>
                <a:cubicBezTo>
                  <a:pt x="78740" y="671380"/>
                  <a:pt x="71476" y="664828"/>
                  <a:pt x="68580" y="656140"/>
                </a:cubicBezTo>
                <a:cubicBezTo>
                  <a:pt x="60639" y="632318"/>
                  <a:pt x="52939" y="602532"/>
                  <a:pt x="30480" y="587560"/>
                </a:cubicBezTo>
                <a:lnTo>
                  <a:pt x="7620" y="572320"/>
                </a:lnTo>
                <a:cubicBezTo>
                  <a:pt x="-3213" y="539821"/>
                  <a:pt x="1270" y="521520"/>
                  <a:pt x="0" y="51136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1201BCC9-36F8-4C7B-BD66-DB55C7D28A92}"/>
              </a:ext>
            </a:extLst>
          </p:cNvPr>
          <p:cNvSpPr/>
          <p:nvPr/>
        </p:nvSpPr>
        <p:spPr>
          <a:xfrm>
            <a:off x="1911719" y="2097658"/>
            <a:ext cx="45719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CaixaDeTexto 12">
                <a:extLst>
                  <a:ext uri="{FF2B5EF4-FFF2-40B4-BE49-F238E27FC236}">
                    <a16:creationId xmlns:a16="http://schemas.microsoft.com/office/drawing/2014/main" id="{53EC1E8A-26D3-45D5-BAD6-D5476EF46E87}"/>
                  </a:ext>
                </a:extLst>
              </p:cNvPr>
              <p:cNvSpPr txBox="1"/>
              <p:nvPr/>
            </p:nvSpPr>
            <p:spPr>
              <a:xfrm>
                <a:off x="2015595" y="1854938"/>
                <a:ext cx="44986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pt-BR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pt-BR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</m:oMath>
                  </m:oMathPara>
                </a14:m>
                <a:endParaRPr lang="pt-BR" sz="2000" b="1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>
          <p:sp>
            <p:nvSpPr>
              <p:cNvPr id="13" name="CaixaDeTexto 12">
                <a:extLst>
                  <a:ext uri="{FF2B5EF4-FFF2-40B4-BE49-F238E27FC236}">
                    <a16:creationId xmlns:a16="http://schemas.microsoft.com/office/drawing/2014/main" id="{53EC1E8A-26D3-45D5-BAD6-D5476EF46E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5595" y="1854938"/>
                <a:ext cx="449867" cy="307777"/>
              </a:xfrm>
              <a:prstGeom prst="rect">
                <a:avLst/>
              </a:prstGeom>
              <a:blipFill>
                <a:blip r:embed="rId2"/>
                <a:stretch>
                  <a:fillRect l="-13699" r="-8219" b="-1568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CaixaDeTexto 25">
            <a:extLst>
              <a:ext uri="{FF2B5EF4-FFF2-40B4-BE49-F238E27FC236}">
                <a16:creationId xmlns:a16="http://schemas.microsoft.com/office/drawing/2014/main" id="{723D543C-6491-4A8C-A5E4-2ACD38E7A072}"/>
              </a:ext>
            </a:extLst>
          </p:cNvPr>
          <p:cNvSpPr txBox="1"/>
          <p:nvPr/>
        </p:nvSpPr>
        <p:spPr>
          <a:xfrm>
            <a:off x="189085" y="298872"/>
            <a:ext cx="29228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Fonte magnética 3D</a:t>
            </a: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6D7BED2A-4ABD-428D-AD0F-9F932586E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5CF5-DD80-4FB2-8D05-C9155122F025}" type="slidenum">
              <a:rPr lang="pt-BR" smtClean="0"/>
              <a:t>43</a:t>
            </a:fld>
            <a:endParaRPr lang="pt-B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2" name="CaixaDeTexto 31">
                <a:extLst>
                  <a:ext uri="{FF2B5EF4-FFF2-40B4-BE49-F238E27FC236}">
                    <a16:creationId xmlns:a16="http://schemas.microsoft.com/office/drawing/2014/main" id="{7F418C2F-34A6-41F5-ABD2-49FDE4D45344}"/>
                  </a:ext>
                </a:extLst>
              </p:cNvPr>
              <p:cNvSpPr txBox="1"/>
              <p:nvPr/>
            </p:nvSpPr>
            <p:spPr>
              <a:xfrm>
                <a:off x="3302702" y="1182872"/>
                <a:ext cx="30271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1">
                              <a:latin typeface="Cambria Math" panose="02040503050406030204" pitchFamily="18" charset="0"/>
                            </a:rPr>
                            <m:t>𝐅</m:t>
                          </m:r>
                        </m:e>
                        <m:sub>
                          <m:r>
                            <a:rPr lang="pt-BR" sz="200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pt-BR" sz="2000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>
          <p:sp>
            <p:nvSpPr>
              <p:cNvPr id="32" name="CaixaDeTexto 31">
                <a:extLst>
                  <a:ext uri="{FF2B5EF4-FFF2-40B4-BE49-F238E27FC236}">
                    <a16:creationId xmlns:a16="http://schemas.microsoft.com/office/drawing/2014/main" id="{7F418C2F-34A6-41F5-ABD2-49FDE4D453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2702" y="1182872"/>
                <a:ext cx="302712" cy="307777"/>
              </a:xfrm>
              <a:prstGeom prst="rect">
                <a:avLst/>
              </a:prstGeom>
              <a:blipFill>
                <a:blip r:embed="rId3"/>
                <a:stretch>
                  <a:fillRect l="-20408" r="-10204" b="-1568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Conector de Seta Reta 34">
            <a:extLst>
              <a:ext uri="{FF2B5EF4-FFF2-40B4-BE49-F238E27FC236}">
                <a16:creationId xmlns:a16="http://schemas.microsoft.com/office/drawing/2014/main" id="{9F72691C-F854-402A-9842-6AE0DF44CB9D}"/>
              </a:ext>
            </a:extLst>
          </p:cNvPr>
          <p:cNvCxnSpPr>
            <a:cxnSpLocks/>
          </p:cNvCxnSpPr>
          <p:nvPr/>
        </p:nvCxnSpPr>
        <p:spPr>
          <a:xfrm flipH="1" flipV="1">
            <a:off x="3072332" y="1119625"/>
            <a:ext cx="328788" cy="51891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Elipse 37">
            <a:extLst>
              <a:ext uri="{FF2B5EF4-FFF2-40B4-BE49-F238E27FC236}">
                <a16:creationId xmlns:a16="http://schemas.microsoft.com/office/drawing/2014/main" id="{2BE7FF7C-69E0-408C-97EA-9339FB3A4D39}"/>
              </a:ext>
            </a:extLst>
          </p:cNvPr>
          <p:cNvSpPr/>
          <p:nvPr/>
        </p:nvSpPr>
        <p:spPr>
          <a:xfrm>
            <a:off x="1164771" y="2356127"/>
            <a:ext cx="45719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Elipse 39">
            <a:extLst>
              <a:ext uri="{FF2B5EF4-FFF2-40B4-BE49-F238E27FC236}">
                <a16:creationId xmlns:a16="http://schemas.microsoft.com/office/drawing/2014/main" id="{DEC34B2B-F920-4611-BE68-9E464BCB86FA}"/>
              </a:ext>
            </a:extLst>
          </p:cNvPr>
          <p:cNvSpPr/>
          <p:nvPr/>
        </p:nvSpPr>
        <p:spPr>
          <a:xfrm>
            <a:off x="1604790" y="2447464"/>
            <a:ext cx="45719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" name="Elipse 41">
            <a:extLst>
              <a:ext uri="{FF2B5EF4-FFF2-40B4-BE49-F238E27FC236}">
                <a16:creationId xmlns:a16="http://schemas.microsoft.com/office/drawing/2014/main" id="{754A2F88-A1DD-4230-9A4A-3FD534C99DC4}"/>
              </a:ext>
            </a:extLst>
          </p:cNvPr>
          <p:cNvSpPr/>
          <p:nvPr/>
        </p:nvSpPr>
        <p:spPr>
          <a:xfrm>
            <a:off x="2112475" y="2459607"/>
            <a:ext cx="45719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5" name="Elipse 44">
            <a:extLst>
              <a:ext uri="{FF2B5EF4-FFF2-40B4-BE49-F238E27FC236}">
                <a16:creationId xmlns:a16="http://schemas.microsoft.com/office/drawing/2014/main" id="{AD789B88-63E3-4D23-9013-BCD17401C9B5}"/>
              </a:ext>
            </a:extLst>
          </p:cNvPr>
          <p:cNvSpPr/>
          <p:nvPr/>
        </p:nvSpPr>
        <p:spPr>
          <a:xfrm>
            <a:off x="1083907" y="2636271"/>
            <a:ext cx="45719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6" name="Elipse 45">
            <a:extLst>
              <a:ext uri="{FF2B5EF4-FFF2-40B4-BE49-F238E27FC236}">
                <a16:creationId xmlns:a16="http://schemas.microsoft.com/office/drawing/2014/main" id="{8DC99BF7-0BC0-4DE4-B381-C2B65BD716FB}"/>
              </a:ext>
            </a:extLst>
          </p:cNvPr>
          <p:cNvSpPr/>
          <p:nvPr/>
        </p:nvSpPr>
        <p:spPr>
          <a:xfrm>
            <a:off x="1627649" y="1947342"/>
            <a:ext cx="45719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7" name="Elipse 46">
            <a:extLst>
              <a:ext uri="{FF2B5EF4-FFF2-40B4-BE49-F238E27FC236}">
                <a16:creationId xmlns:a16="http://schemas.microsoft.com/office/drawing/2014/main" id="{E2616410-6C94-4D75-8D61-7784C338148B}"/>
              </a:ext>
            </a:extLst>
          </p:cNvPr>
          <p:cNvSpPr/>
          <p:nvPr/>
        </p:nvSpPr>
        <p:spPr>
          <a:xfrm>
            <a:off x="2840472" y="2471801"/>
            <a:ext cx="45719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8" name="Elipse 47">
            <a:extLst>
              <a:ext uri="{FF2B5EF4-FFF2-40B4-BE49-F238E27FC236}">
                <a16:creationId xmlns:a16="http://schemas.microsoft.com/office/drawing/2014/main" id="{B1F11215-92FA-4446-940A-A0ED0C463BC0}"/>
              </a:ext>
            </a:extLst>
          </p:cNvPr>
          <p:cNvSpPr/>
          <p:nvPr/>
        </p:nvSpPr>
        <p:spPr>
          <a:xfrm>
            <a:off x="2377594" y="2666207"/>
            <a:ext cx="45719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9" name="Elipse 48">
            <a:extLst>
              <a:ext uri="{FF2B5EF4-FFF2-40B4-BE49-F238E27FC236}">
                <a16:creationId xmlns:a16="http://schemas.microsoft.com/office/drawing/2014/main" id="{15B7EBF9-EE95-4527-BBF9-9BB3005BBC0A}"/>
              </a:ext>
            </a:extLst>
          </p:cNvPr>
          <p:cNvSpPr/>
          <p:nvPr/>
        </p:nvSpPr>
        <p:spPr>
          <a:xfrm>
            <a:off x="2085441" y="1539600"/>
            <a:ext cx="45719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0" name="Elipse 49">
            <a:extLst>
              <a:ext uri="{FF2B5EF4-FFF2-40B4-BE49-F238E27FC236}">
                <a16:creationId xmlns:a16="http://schemas.microsoft.com/office/drawing/2014/main" id="{93805F8B-C20E-432C-A85A-069AAAB3B7B1}"/>
              </a:ext>
            </a:extLst>
          </p:cNvPr>
          <p:cNvSpPr/>
          <p:nvPr/>
        </p:nvSpPr>
        <p:spPr>
          <a:xfrm>
            <a:off x="2615414" y="1547590"/>
            <a:ext cx="45719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1" name="Elipse 50">
            <a:extLst>
              <a:ext uri="{FF2B5EF4-FFF2-40B4-BE49-F238E27FC236}">
                <a16:creationId xmlns:a16="http://schemas.microsoft.com/office/drawing/2014/main" id="{E3B3D95A-E2C4-4A6A-B2FF-F94A7DA7E6DB}"/>
              </a:ext>
            </a:extLst>
          </p:cNvPr>
          <p:cNvSpPr/>
          <p:nvPr/>
        </p:nvSpPr>
        <p:spPr>
          <a:xfrm>
            <a:off x="2794753" y="1856416"/>
            <a:ext cx="45719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9" name="CaixaDeTexto 68">
            <a:extLst>
              <a:ext uri="{FF2B5EF4-FFF2-40B4-BE49-F238E27FC236}">
                <a16:creationId xmlns:a16="http://schemas.microsoft.com/office/drawing/2014/main" id="{C67E8124-8707-4083-8D79-174FDE074AAB}"/>
              </a:ext>
            </a:extLst>
          </p:cNvPr>
          <p:cNvSpPr txBox="1"/>
          <p:nvPr/>
        </p:nvSpPr>
        <p:spPr>
          <a:xfrm>
            <a:off x="62352" y="6489329"/>
            <a:ext cx="18722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/>
              <a:t>Oliveira Jr et al (2015)</a:t>
            </a:r>
          </a:p>
        </p:txBody>
      </p:sp>
    </p:spTree>
    <p:extLst>
      <p:ext uri="{BB962C8B-B14F-4D97-AF65-F5344CB8AC3E}">
        <p14:creationId xmlns:p14="http://schemas.microsoft.com/office/powerpoint/2010/main" val="182824876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Elipse 65">
            <a:extLst>
              <a:ext uri="{FF2B5EF4-FFF2-40B4-BE49-F238E27FC236}">
                <a16:creationId xmlns:a16="http://schemas.microsoft.com/office/drawing/2014/main" id="{AFA3B2AC-668B-438F-97F4-EE00764E8585}"/>
              </a:ext>
            </a:extLst>
          </p:cNvPr>
          <p:cNvSpPr/>
          <p:nvPr/>
        </p:nvSpPr>
        <p:spPr>
          <a:xfrm>
            <a:off x="8944076" y="3449963"/>
            <a:ext cx="2140972" cy="1885767"/>
          </a:xfrm>
          <a:prstGeom prst="ellipse">
            <a:avLst/>
          </a:prstGeom>
          <a:gradFill flip="none" rotWithShape="1">
            <a:gsLst>
              <a:gs pos="18000">
                <a:schemeClr val="accent3">
                  <a:lumMod val="67000"/>
                </a:schemeClr>
              </a:gs>
              <a:gs pos="55000">
                <a:schemeClr val="accent3">
                  <a:lumMod val="99000"/>
                  <a:lumOff val="1000"/>
                  <a:alpha val="74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3" name="Conector de Seta Reta 2">
            <a:extLst>
              <a:ext uri="{FF2B5EF4-FFF2-40B4-BE49-F238E27FC236}">
                <a16:creationId xmlns:a16="http://schemas.microsoft.com/office/drawing/2014/main" id="{21924E65-29CD-4BB8-B2CD-AE4C546B1FD1}"/>
              </a:ext>
            </a:extLst>
          </p:cNvPr>
          <p:cNvCxnSpPr/>
          <p:nvPr/>
        </p:nvCxnSpPr>
        <p:spPr>
          <a:xfrm>
            <a:off x="369109" y="2893656"/>
            <a:ext cx="0" cy="2700996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7EC64C03-32B6-470A-ADFF-BAF6710DDD0C}"/>
              </a:ext>
            </a:extLst>
          </p:cNvPr>
          <p:cNvCxnSpPr>
            <a:cxnSpLocks/>
          </p:cNvCxnSpPr>
          <p:nvPr/>
        </p:nvCxnSpPr>
        <p:spPr>
          <a:xfrm>
            <a:off x="369109" y="2893656"/>
            <a:ext cx="3083169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3D135AA6-36EB-4205-8884-4A40A352753C}"/>
              </a:ext>
            </a:extLst>
          </p:cNvPr>
          <p:cNvCxnSpPr>
            <a:cxnSpLocks/>
          </p:cNvCxnSpPr>
          <p:nvPr/>
        </p:nvCxnSpPr>
        <p:spPr>
          <a:xfrm flipV="1">
            <a:off x="369108" y="1183869"/>
            <a:ext cx="1682765" cy="1709787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A6E5F536-F853-4A6F-9BF2-C3B95D088F87}"/>
              </a:ext>
            </a:extLst>
          </p:cNvPr>
          <p:cNvSpPr txBox="1"/>
          <p:nvPr/>
        </p:nvSpPr>
        <p:spPr>
          <a:xfrm>
            <a:off x="1676852" y="875096"/>
            <a:ext cx="2952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/>
              <a:t>x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A713BD34-23E5-4423-93A0-22A32C362597}"/>
              </a:ext>
            </a:extLst>
          </p:cNvPr>
          <p:cNvSpPr txBox="1"/>
          <p:nvPr/>
        </p:nvSpPr>
        <p:spPr>
          <a:xfrm>
            <a:off x="3270394" y="2893208"/>
            <a:ext cx="3000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/>
              <a:t>y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226BF9FB-BBC3-49D1-92F3-4ED00A0A03CE}"/>
              </a:ext>
            </a:extLst>
          </p:cNvPr>
          <p:cNvSpPr txBox="1"/>
          <p:nvPr/>
        </p:nvSpPr>
        <p:spPr>
          <a:xfrm>
            <a:off x="46257" y="5239154"/>
            <a:ext cx="2856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/>
              <a:t>z</a:t>
            </a:r>
          </a:p>
        </p:txBody>
      </p:sp>
      <p:sp>
        <p:nvSpPr>
          <p:cNvPr id="9" name="Forma Livre: Forma 8">
            <a:extLst>
              <a:ext uri="{FF2B5EF4-FFF2-40B4-BE49-F238E27FC236}">
                <a16:creationId xmlns:a16="http://schemas.microsoft.com/office/drawing/2014/main" id="{45B35E83-B5D8-4521-86F6-8AF7C3BC4105}"/>
              </a:ext>
            </a:extLst>
          </p:cNvPr>
          <p:cNvSpPr/>
          <p:nvPr/>
        </p:nvSpPr>
        <p:spPr>
          <a:xfrm>
            <a:off x="656998" y="3257116"/>
            <a:ext cx="2507390" cy="1557357"/>
          </a:xfrm>
          <a:custGeom>
            <a:avLst/>
            <a:gdLst>
              <a:gd name="connsiteX0" fmla="*/ 0 w 1661160"/>
              <a:gd name="connsiteY0" fmla="*/ 511360 h 907600"/>
              <a:gd name="connsiteX1" fmla="*/ 0 w 1661160"/>
              <a:gd name="connsiteY1" fmla="*/ 511360 h 907600"/>
              <a:gd name="connsiteX2" fmla="*/ 53340 w 1661160"/>
              <a:gd name="connsiteY2" fmla="*/ 442780 h 907600"/>
              <a:gd name="connsiteX3" fmla="*/ 83820 w 1661160"/>
              <a:gd name="connsiteY3" fmla="*/ 404680 h 907600"/>
              <a:gd name="connsiteX4" fmla="*/ 99060 w 1661160"/>
              <a:gd name="connsiteY4" fmla="*/ 381820 h 907600"/>
              <a:gd name="connsiteX5" fmla="*/ 160020 w 1661160"/>
              <a:gd name="connsiteY5" fmla="*/ 320860 h 907600"/>
              <a:gd name="connsiteX6" fmla="*/ 175260 w 1661160"/>
              <a:gd name="connsiteY6" fmla="*/ 298000 h 907600"/>
              <a:gd name="connsiteX7" fmla="*/ 205740 w 1661160"/>
              <a:gd name="connsiteY7" fmla="*/ 275140 h 907600"/>
              <a:gd name="connsiteX8" fmla="*/ 220980 w 1661160"/>
              <a:gd name="connsiteY8" fmla="*/ 252280 h 907600"/>
              <a:gd name="connsiteX9" fmla="*/ 243840 w 1661160"/>
              <a:gd name="connsiteY9" fmla="*/ 237040 h 907600"/>
              <a:gd name="connsiteX10" fmla="*/ 312420 w 1661160"/>
              <a:gd name="connsiteY10" fmla="*/ 160840 h 907600"/>
              <a:gd name="connsiteX11" fmla="*/ 350520 w 1661160"/>
              <a:gd name="connsiteY11" fmla="*/ 137980 h 907600"/>
              <a:gd name="connsiteX12" fmla="*/ 441960 w 1661160"/>
              <a:gd name="connsiteY12" fmla="*/ 84640 h 907600"/>
              <a:gd name="connsiteX13" fmla="*/ 541020 w 1661160"/>
              <a:gd name="connsiteY13" fmla="*/ 54160 h 907600"/>
              <a:gd name="connsiteX14" fmla="*/ 670560 w 1661160"/>
              <a:gd name="connsiteY14" fmla="*/ 16060 h 907600"/>
              <a:gd name="connsiteX15" fmla="*/ 784860 w 1661160"/>
              <a:gd name="connsiteY15" fmla="*/ 8440 h 907600"/>
              <a:gd name="connsiteX16" fmla="*/ 838200 w 1661160"/>
              <a:gd name="connsiteY16" fmla="*/ 820 h 907600"/>
              <a:gd name="connsiteX17" fmla="*/ 1264920 w 1661160"/>
              <a:gd name="connsiteY17" fmla="*/ 16060 h 907600"/>
              <a:gd name="connsiteX18" fmla="*/ 1325880 w 1661160"/>
              <a:gd name="connsiteY18" fmla="*/ 38920 h 907600"/>
              <a:gd name="connsiteX19" fmla="*/ 1386840 w 1661160"/>
              <a:gd name="connsiteY19" fmla="*/ 77020 h 907600"/>
              <a:gd name="connsiteX20" fmla="*/ 1417320 w 1661160"/>
              <a:gd name="connsiteY20" fmla="*/ 92260 h 907600"/>
              <a:gd name="connsiteX21" fmla="*/ 1447800 w 1661160"/>
              <a:gd name="connsiteY21" fmla="*/ 122740 h 907600"/>
              <a:gd name="connsiteX22" fmla="*/ 1478280 w 1661160"/>
              <a:gd name="connsiteY22" fmla="*/ 137980 h 907600"/>
              <a:gd name="connsiteX23" fmla="*/ 1524000 w 1661160"/>
              <a:gd name="connsiteY23" fmla="*/ 183700 h 907600"/>
              <a:gd name="connsiteX24" fmla="*/ 1539240 w 1661160"/>
              <a:gd name="connsiteY24" fmla="*/ 206560 h 907600"/>
              <a:gd name="connsiteX25" fmla="*/ 1562100 w 1661160"/>
              <a:gd name="connsiteY25" fmla="*/ 221800 h 907600"/>
              <a:gd name="connsiteX26" fmla="*/ 1569720 w 1661160"/>
              <a:gd name="connsiteY26" fmla="*/ 244660 h 907600"/>
              <a:gd name="connsiteX27" fmla="*/ 1607820 w 1661160"/>
              <a:gd name="connsiteY27" fmla="*/ 298000 h 907600"/>
              <a:gd name="connsiteX28" fmla="*/ 1623060 w 1661160"/>
              <a:gd name="connsiteY28" fmla="*/ 328480 h 907600"/>
              <a:gd name="connsiteX29" fmla="*/ 1638300 w 1661160"/>
              <a:gd name="connsiteY29" fmla="*/ 351340 h 907600"/>
              <a:gd name="connsiteX30" fmla="*/ 1645920 w 1661160"/>
              <a:gd name="connsiteY30" fmla="*/ 374200 h 907600"/>
              <a:gd name="connsiteX31" fmla="*/ 1661160 w 1661160"/>
              <a:gd name="connsiteY31" fmla="*/ 435160 h 907600"/>
              <a:gd name="connsiteX32" fmla="*/ 1653540 w 1661160"/>
              <a:gd name="connsiteY32" fmla="*/ 579940 h 907600"/>
              <a:gd name="connsiteX33" fmla="*/ 1638300 w 1661160"/>
              <a:gd name="connsiteY33" fmla="*/ 610420 h 907600"/>
              <a:gd name="connsiteX34" fmla="*/ 1615440 w 1661160"/>
              <a:gd name="connsiteY34" fmla="*/ 663760 h 907600"/>
              <a:gd name="connsiteX35" fmla="*/ 1592580 w 1661160"/>
              <a:gd name="connsiteY35" fmla="*/ 686620 h 907600"/>
              <a:gd name="connsiteX36" fmla="*/ 1554480 w 1661160"/>
              <a:gd name="connsiteY36" fmla="*/ 732340 h 907600"/>
              <a:gd name="connsiteX37" fmla="*/ 1524000 w 1661160"/>
              <a:gd name="connsiteY37" fmla="*/ 747580 h 907600"/>
              <a:gd name="connsiteX38" fmla="*/ 1501140 w 1661160"/>
              <a:gd name="connsiteY38" fmla="*/ 770440 h 907600"/>
              <a:gd name="connsiteX39" fmla="*/ 1478280 w 1661160"/>
              <a:gd name="connsiteY39" fmla="*/ 778060 h 907600"/>
              <a:gd name="connsiteX40" fmla="*/ 1432560 w 1661160"/>
              <a:gd name="connsiteY40" fmla="*/ 808540 h 907600"/>
              <a:gd name="connsiteX41" fmla="*/ 1363980 w 1661160"/>
              <a:gd name="connsiteY41" fmla="*/ 831400 h 907600"/>
              <a:gd name="connsiteX42" fmla="*/ 1341120 w 1661160"/>
              <a:gd name="connsiteY42" fmla="*/ 839020 h 907600"/>
              <a:gd name="connsiteX43" fmla="*/ 1295400 w 1661160"/>
              <a:gd name="connsiteY43" fmla="*/ 846640 h 907600"/>
              <a:gd name="connsiteX44" fmla="*/ 1272540 w 1661160"/>
              <a:gd name="connsiteY44" fmla="*/ 861880 h 907600"/>
              <a:gd name="connsiteX45" fmla="*/ 1211580 w 1661160"/>
              <a:gd name="connsiteY45" fmla="*/ 869500 h 907600"/>
              <a:gd name="connsiteX46" fmla="*/ 1158240 w 1661160"/>
              <a:gd name="connsiteY46" fmla="*/ 877120 h 907600"/>
              <a:gd name="connsiteX47" fmla="*/ 952500 w 1661160"/>
              <a:gd name="connsiteY47" fmla="*/ 892360 h 907600"/>
              <a:gd name="connsiteX48" fmla="*/ 838200 w 1661160"/>
              <a:gd name="connsiteY48" fmla="*/ 907600 h 907600"/>
              <a:gd name="connsiteX49" fmla="*/ 426720 w 1661160"/>
              <a:gd name="connsiteY49" fmla="*/ 899980 h 907600"/>
              <a:gd name="connsiteX50" fmla="*/ 396240 w 1661160"/>
              <a:gd name="connsiteY50" fmla="*/ 877120 h 907600"/>
              <a:gd name="connsiteX51" fmla="*/ 373380 w 1661160"/>
              <a:gd name="connsiteY51" fmla="*/ 869500 h 907600"/>
              <a:gd name="connsiteX52" fmla="*/ 327660 w 1661160"/>
              <a:gd name="connsiteY52" fmla="*/ 839020 h 907600"/>
              <a:gd name="connsiteX53" fmla="*/ 304800 w 1661160"/>
              <a:gd name="connsiteY53" fmla="*/ 831400 h 907600"/>
              <a:gd name="connsiteX54" fmla="*/ 281940 w 1661160"/>
              <a:gd name="connsiteY54" fmla="*/ 816160 h 907600"/>
              <a:gd name="connsiteX55" fmla="*/ 236220 w 1661160"/>
              <a:gd name="connsiteY55" fmla="*/ 800920 h 907600"/>
              <a:gd name="connsiteX56" fmla="*/ 213360 w 1661160"/>
              <a:gd name="connsiteY56" fmla="*/ 793300 h 907600"/>
              <a:gd name="connsiteX57" fmla="*/ 182880 w 1661160"/>
              <a:gd name="connsiteY57" fmla="*/ 770440 h 907600"/>
              <a:gd name="connsiteX58" fmla="*/ 160020 w 1661160"/>
              <a:gd name="connsiteY58" fmla="*/ 762820 h 907600"/>
              <a:gd name="connsiteX59" fmla="*/ 137160 w 1661160"/>
              <a:gd name="connsiteY59" fmla="*/ 739960 h 907600"/>
              <a:gd name="connsiteX60" fmla="*/ 114300 w 1661160"/>
              <a:gd name="connsiteY60" fmla="*/ 724720 h 907600"/>
              <a:gd name="connsiteX61" fmla="*/ 83820 w 1661160"/>
              <a:gd name="connsiteY61" fmla="*/ 679000 h 907600"/>
              <a:gd name="connsiteX62" fmla="*/ 68580 w 1661160"/>
              <a:gd name="connsiteY62" fmla="*/ 656140 h 907600"/>
              <a:gd name="connsiteX63" fmla="*/ 30480 w 1661160"/>
              <a:gd name="connsiteY63" fmla="*/ 587560 h 907600"/>
              <a:gd name="connsiteX64" fmla="*/ 7620 w 1661160"/>
              <a:gd name="connsiteY64" fmla="*/ 572320 h 907600"/>
              <a:gd name="connsiteX65" fmla="*/ 0 w 1661160"/>
              <a:gd name="connsiteY65" fmla="*/ 511360 h 90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1661160" h="907600">
                <a:moveTo>
                  <a:pt x="0" y="511360"/>
                </a:moveTo>
                <a:lnTo>
                  <a:pt x="0" y="511360"/>
                </a:lnTo>
                <a:cubicBezTo>
                  <a:pt x="17780" y="488500"/>
                  <a:pt x="37276" y="466877"/>
                  <a:pt x="53340" y="442780"/>
                </a:cubicBezTo>
                <a:cubicBezTo>
                  <a:pt x="82785" y="398613"/>
                  <a:pt x="32695" y="438764"/>
                  <a:pt x="83820" y="404680"/>
                </a:cubicBezTo>
                <a:cubicBezTo>
                  <a:pt x="88900" y="397060"/>
                  <a:pt x="92900" y="388596"/>
                  <a:pt x="99060" y="381820"/>
                </a:cubicBezTo>
                <a:cubicBezTo>
                  <a:pt x="118390" y="360556"/>
                  <a:pt x="144080" y="344770"/>
                  <a:pt x="160020" y="320860"/>
                </a:cubicBezTo>
                <a:cubicBezTo>
                  <a:pt x="165100" y="313240"/>
                  <a:pt x="168784" y="304476"/>
                  <a:pt x="175260" y="298000"/>
                </a:cubicBezTo>
                <a:cubicBezTo>
                  <a:pt x="184240" y="289020"/>
                  <a:pt x="196760" y="284120"/>
                  <a:pt x="205740" y="275140"/>
                </a:cubicBezTo>
                <a:cubicBezTo>
                  <a:pt x="212216" y="268664"/>
                  <a:pt x="214504" y="258756"/>
                  <a:pt x="220980" y="252280"/>
                </a:cubicBezTo>
                <a:cubicBezTo>
                  <a:pt x="227456" y="245804"/>
                  <a:pt x="237364" y="243516"/>
                  <a:pt x="243840" y="237040"/>
                </a:cubicBezTo>
                <a:cubicBezTo>
                  <a:pt x="277225" y="203655"/>
                  <a:pt x="261803" y="191210"/>
                  <a:pt x="312420" y="160840"/>
                </a:cubicBezTo>
                <a:lnTo>
                  <a:pt x="350520" y="137980"/>
                </a:lnTo>
                <a:cubicBezTo>
                  <a:pt x="378605" y="120697"/>
                  <a:pt x="410198" y="97874"/>
                  <a:pt x="441960" y="84640"/>
                </a:cubicBezTo>
                <a:cubicBezTo>
                  <a:pt x="556918" y="36741"/>
                  <a:pt x="456651" y="78265"/>
                  <a:pt x="541020" y="54160"/>
                </a:cubicBezTo>
                <a:cubicBezTo>
                  <a:pt x="581886" y="42484"/>
                  <a:pt x="627585" y="21665"/>
                  <a:pt x="670560" y="16060"/>
                </a:cubicBezTo>
                <a:cubicBezTo>
                  <a:pt x="708424" y="11121"/>
                  <a:pt x="746760" y="10980"/>
                  <a:pt x="784860" y="8440"/>
                </a:cubicBezTo>
                <a:cubicBezTo>
                  <a:pt x="802640" y="5900"/>
                  <a:pt x="820239" y="820"/>
                  <a:pt x="838200" y="820"/>
                </a:cubicBezTo>
                <a:cubicBezTo>
                  <a:pt x="1160061" y="820"/>
                  <a:pt x="1093765" y="-5334"/>
                  <a:pt x="1264920" y="16060"/>
                </a:cubicBezTo>
                <a:cubicBezTo>
                  <a:pt x="1311873" y="47362"/>
                  <a:pt x="1259968" y="16949"/>
                  <a:pt x="1325880" y="38920"/>
                </a:cubicBezTo>
                <a:cubicBezTo>
                  <a:pt x="1358978" y="49953"/>
                  <a:pt x="1357045" y="58398"/>
                  <a:pt x="1386840" y="77020"/>
                </a:cubicBezTo>
                <a:cubicBezTo>
                  <a:pt x="1396473" y="83040"/>
                  <a:pt x="1408233" y="85444"/>
                  <a:pt x="1417320" y="92260"/>
                </a:cubicBezTo>
                <a:cubicBezTo>
                  <a:pt x="1428815" y="100881"/>
                  <a:pt x="1436305" y="114119"/>
                  <a:pt x="1447800" y="122740"/>
                </a:cubicBezTo>
                <a:cubicBezTo>
                  <a:pt x="1456887" y="129556"/>
                  <a:pt x="1469410" y="130884"/>
                  <a:pt x="1478280" y="137980"/>
                </a:cubicBezTo>
                <a:cubicBezTo>
                  <a:pt x="1495110" y="151444"/>
                  <a:pt x="1512045" y="165767"/>
                  <a:pt x="1524000" y="183700"/>
                </a:cubicBezTo>
                <a:cubicBezTo>
                  <a:pt x="1529080" y="191320"/>
                  <a:pt x="1532764" y="200084"/>
                  <a:pt x="1539240" y="206560"/>
                </a:cubicBezTo>
                <a:cubicBezTo>
                  <a:pt x="1545716" y="213036"/>
                  <a:pt x="1554480" y="216720"/>
                  <a:pt x="1562100" y="221800"/>
                </a:cubicBezTo>
                <a:cubicBezTo>
                  <a:pt x="1564640" y="229420"/>
                  <a:pt x="1566128" y="237476"/>
                  <a:pt x="1569720" y="244660"/>
                </a:cubicBezTo>
                <a:cubicBezTo>
                  <a:pt x="1577780" y="260780"/>
                  <a:pt x="1599191" y="284194"/>
                  <a:pt x="1607820" y="298000"/>
                </a:cubicBezTo>
                <a:cubicBezTo>
                  <a:pt x="1613840" y="307633"/>
                  <a:pt x="1617424" y="318617"/>
                  <a:pt x="1623060" y="328480"/>
                </a:cubicBezTo>
                <a:cubicBezTo>
                  <a:pt x="1627604" y="336431"/>
                  <a:pt x="1634204" y="343149"/>
                  <a:pt x="1638300" y="351340"/>
                </a:cubicBezTo>
                <a:cubicBezTo>
                  <a:pt x="1641892" y="358524"/>
                  <a:pt x="1643807" y="366451"/>
                  <a:pt x="1645920" y="374200"/>
                </a:cubicBezTo>
                <a:cubicBezTo>
                  <a:pt x="1651431" y="394407"/>
                  <a:pt x="1661160" y="435160"/>
                  <a:pt x="1661160" y="435160"/>
                </a:cubicBezTo>
                <a:cubicBezTo>
                  <a:pt x="1658620" y="483420"/>
                  <a:pt x="1659791" y="532019"/>
                  <a:pt x="1653540" y="579940"/>
                </a:cubicBezTo>
                <a:cubicBezTo>
                  <a:pt x="1652071" y="591204"/>
                  <a:pt x="1642775" y="599979"/>
                  <a:pt x="1638300" y="610420"/>
                </a:cubicBezTo>
                <a:cubicBezTo>
                  <a:pt x="1627640" y="635294"/>
                  <a:pt x="1633492" y="638488"/>
                  <a:pt x="1615440" y="663760"/>
                </a:cubicBezTo>
                <a:cubicBezTo>
                  <a:pt x="1609176" y="672529"/>
                  <a:pt x="1599479" y="678341"/>
                  <a:pt x="1592580" y="686620"/>
                </a:cubicBezTo>
                <a:cubicBezTo>
                  <a:pt x="1572922" y="710209"/>
                  <a:pt x="1581980" y="712697"/>
                  <a:pt x="1554480" y="732340"/>
                </a:cubicBezTo>
                <a:cubicBezTo>
                  <a:pt x="1545237" y="738942"/>
                  <a:pt x="1533243" y="740978"/>
                  <a:pt x="1524000" y="747580"/>
                </a:cubicBezTo>
                <a:cubicBezTo>
                  <a:pt x="1515231" y="753844"/>
                  <a:pt x="1510106" y="764462"/>
                  <a:pt x="1501140" y="770440"/>
                </a:cubicBezTo>
                <a:cubicBezTo>
                  <a:pt x="1494457" y="774895"/>
                  <a:pt x="1485301" y="774159"/>
                  <a:pt x="1478280" y="778060"/>
                </a:cubicBezTo>
                <a:cubicBezTo>
                  <a:pt x="1462269" y="786955"/>
                  <a:pt x="1449936" y="802748"/>
                  <a:pt x="1432560" y="808540"/>
                </a:cubicBezTo>
                <a:lnTo>
                  <a:pt x="1363980" y="831400"/>
                </a:lnTo>
                <a:cubicBezTo>
                  <a:pt x="1356360" y="833940"/>
                  <a:pt x="1349043" y="837700"/>
                  <a:pt x="1341120" y="839020"/>
                </a:cubicBezTo>
                <a:lnTo>
                  <a:pt x="1295400" y="846640"/>
                </a:lnTo>
                <a:cubicBezTo>
                  <a:pt x="1287780" y="851720"/>
                  <a:pt x="1281375" y="859470"/>
                  <a:pt x="1272540" y="861880"/>
                </a:cubicBezTo>
                <a:cubicBezTo>
                  <a:pt x="1252783" y="867268"/>
                  <a:pt x="1231878" y="866794"/>
                  <a:pt x="1211580" y="869500"/>
                </a:cubicBezTo>
                <a:cubicBezTo>
                  <a:pt x="1193777" y="871874"/>
                  <a:pt x="1176131" y="875541"/>
                  <a:pt x="1158240" y="877120"/>
                </a:cubicBezTo>
                <a:cubicBezTo>
                  <a:pt x="1089738" y="883164"/>
                  <a:pt x="1020577" y="882635"/>
                  <a:pt x="952500" y="892360"/>
                </a:cubicBezTo>
                <a:cubicBezTo>
                  <a:pt x="878888" y="902876"/>
                  <a:pt x="916982" y="897752"/>
                  <a:pt x="838200" y="907600"/>
                </a:cubicBezTo>
                <a:cubicBezTo>
                  <a:pt x="701040" y="905060"/>
                  <a:pt x="563578" y="909419"/>
                  <a:pt x="426720" y="899980"/>
                </a:cubicBezTo>
                <a:cubicBezTo>
                  <a:pt x="414050" y="899106"/>
                  <a:pt x="407267" y="883421"/>
                  <a:pt x="396240" y="877120"/>
                </a:cubicBezTo>
                <a:cubicBezTo>
                  <a:pt x="389266" y="873135"/>
                  <a:pt x="380401" y="873401"/>
                  <a:pt x="373380" y="869500"/>
                </a:cubicBezTo>
                <a:cubicBezTo>
                  <a:pt x="357369" y="860605"/>
                  <a:pt x="343671" y="847915"/>
                  <a:pt x="327660" y="839020"/>
                </a:cubicBezTo>
                <a:cubicBezTo>
                  <a:pt x="320639" y="835119"/>
                  <a:pt x="311984" y="834992"/>
                  <a:pt x="304800" y="831400"/>
                </a:cubicBezTo>
                <a:cubicBezTo>
                  <a:pt x="296609" y="827304"/>
                  <a:pt x="290309" y="819879"/>
                  <a:pt x="281940" y="816160"/>
                </a:cubicBezTo>
                <a:cubicBezTo>
                  <a:pt x="267260" y="809636"/>
                  <a:pt x="251460" y="806000"/>
                  <a:pt x="236220" y="800920"/>
                </a:cubicBezTo>
                <a:lnTo>
                  <a:pt x="213360" y="793300"/>
                </a:lnTo>
                <a:cubicBezTo>
                  <a:pt x="203200" y="785680"/>
                  <a:pt x="193907" y="776741"/>
                  <a:pt x="182880" y="770440"/>
                </a:cubicBezTo>
                <a:cubicBezTo>
                  <a:pt x="175906" y="766455"/>
                  <a:pt x="166703" y="767275"/>
                  <a:pt x="160020" y="762820"/>
                </a:cubicBezTo>
                <a:cubicBezTo>
                  <a:pt x="151054" y="756842"/>
                  <a:pt x="145439" y="746859"/>
                  <a:pt x="137160" y="739960"/>
                </a:cubicBezTo>
                <a:cubicBezTo>
                  <a:pt x="130125" y="734097"/>
                  <a:pt x="121920" y="729800"/>
                  <a:pt x="114300" y="724720"/>
                </a:cubicBezTo>
                <a:lnTo>
                  <a:pt x="83820" y="679000"/>
                </a:lnTo>
                <a:cubicBezTo>
                  <a:pt x="78740" y="671380"/>
                  <a:pt x="71476" y="664828"/>
                  <a:pt x="68580" y="656140"/>
                </a:cubicBezTo>
                <a:cubicBezTo>
                  <a:pt x="60639" y="632318"/>
                  <a:pt x="52939" y="602532"/>
                  <a:pt x="30480" y="587560"/>
                </a:cubicBezTo>
                <a:lnTo>
                  <a:pt x="7620" y="572320"/>
                </a:lnTo>
                <a:cubicBezTo>
                  <a:pt x="-3213" y="539821"/>
                  <a:pt x="1270" y="521520"/>
                  <a:pt x="0" y="51136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1201BCC9-36F8-4C7B-BD66-DB55C7D28A92}"/>
              </a:ext>
            </a:extLst>
          </p:cNvPr>
          <p:cNvSpPr/>
          <p:nvPr/>
        </p:nvSpPr>
        <p:spPr>
          <a:xfrm>
            <a:off x="1911719" y="2097658"/>
            <a:ext cx="45719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ixaDeTexto 12">
                <a:extLst>
                  <a:ext uri="{FF2B5EF4-FFF2-40B4-BE49-F238E27FC236}">
                    <a16:creationId xmlns:a16="http://schemas.microsoft.com/office/drawing/2014/main" id="{53EC1E8A-26D3-45D5-BAD6-D5476EF46E87}"/>
                  </a:ext>
                </a:extLst>
              </p:cNvPr>
              <p:cNvSpPr txBox="1"/>
              <p:nvPr/>
            </p:nvSpPr>
            <p:spPr>
              <a:xfrm>
                <a:off x="2015595" y="1854938"/>
                <a:ext cx="44986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pt-BR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pt-BR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</m:oMath>
                  </m:oMathPara>
                </a14:m>
                <a:endParaRPr lang="pt-BR" sz="2000" b="1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13" name="CaixaDeTexto 12">
                <a:extLst>
                  <a:ext uri="{FF2B5EF4-FFF2-40B4-BE49-F238E27FC236}">
                    <a16:creationId xmlns:a16="http://schemas.microsoft.com/office/drawing/2014/main" id="{53EC1E8A-26D3-45D5-BAD6-D5476EF46E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5595" y="1854938"/>
                <a:ext cx="449867" cy="307777"/>
              </a:xfrm>
              <a:prstGeom prst="rect">
                <a:avLst/>
              </a:prstGeom>
              <a:blipFill>
                <a:blip r:embed="rId2"/>
                <a:stretch>
                  <a:fillRect l="-13699" r="-8219" b="-1568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CaixaDeTexto 25">
            <a:extLst>
              <a:ext uri="{FF2B5EF4-FFF2-40B4-BE49-F238E27FC236}">
                <a16:creationId xmlns:a16="http://schemas.microsoft.com/office/drawing/2014/main" id="{723D543C-6491-4A8C-A5E4-2ACD38E7A072}"/>
              </a:ext>
            </a:extLst>
          </p:cNvPr>
          <p:cNvSpPr txBox="1"/>
          <p:nvPr/>
        </p:nvSpPr>
        <p:spPr>
          <a:xfrm>
            <a:off x="189085" y="298872"/>
            <a:ext cx="29228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Fonte magnética 3D</a:t>
            </a: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6D7BED2A-4ABD-428D-AD0F-9F932586E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5CF5-DD80-4FB2-8D05-C9155122F025}" type="slidenum">
              <a:rPr lang="pt-BR" smtClean="0"/>
              <a:t>44</a:t>
            </a:fld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CaixaDeTexto 31">
                <a:extLst>
                  <a:ext uri="{FF2B5EF4-FFF2-40B4-BE49-F238E27FC236}">
                    <a16:creationId xmlns:a16="http://schemas.microsoft.com/office/drawing/2014/main" id="{7F418C2F-34A6-41F5-ABD2-49FDE4D45344}"/>
                  </a:ext>
                </a:extLst>
              </p:cNvPr>
              <p:cNvSpPr txBox="1"/>
              <p:nvPr/>
            </p:nvSpPr>
            <p:spPr>
              <a:xfrm>
                <a:off x="3302702" y="1182872"/>
                <a:ext cx="30271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1">
                              <a:latin typeface="Cambria Math" panose="02040503050406030204" pitchFamily="18" charset="0"/>
                            </a:rPr>
                            <m:t>𝐅</m:t>
                          </m:r>
                        </m:e>
                        <m:sub>
                          <m:r>
                            <a:rPr lang="pt-BR" sz="200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pt-BR" sz="2000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32" name="CaixaDeTexto 31">
                <a:extLst>
                  <a:ext uri="{FF2B5EF4-FFF2-40B4-BE49-F238E27FC236}">
                    <a16:creationId xmlns:a16="http://schemas.microsoft.com/office/drawing/2014/main" id="{7F418C2F-34A6-41F5-ABD2-49FDE4D453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2702" y="1182872"/>
                <a:ext cx="302712" cy="307777"/>
              </a:xfrm>
              <a:prstGeom prst="rect">
                <a:avLst/>
              </a:prstGeom>
              <a:blipFill>
                <a:blip r:embed="rId3"/>
                <a:stretch>
                  <a:fillRect l="-20408" r="-10204" b="-1568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Conector de Seta Reta 34">
            <a:extLst>
              <a:ext uri="{FF2B5EF4-FFF2-40B4-BE49-F238E27FC236}">
                <a16:creationId xmlns:a16="http://schemas.microsoft.com/office/drawing/2014/main" id="{9F72691C-F854-402A-9842-6AE0DF44CB9D}"/>
              </a:ext>
            </a:extLst>
          </p:cNvPr>
          <p:cNvCxnSpPr>
            <a:cxnSpLocks/>
          </p:cNvCxnSpPr>
          <p:nvPr/>
        </p:nvCxnSpPr>
        <p:spPr>
          <a:xfrm flipH="1" flipV="1">
            <a:off x="3072332" y="1119625"/>
            <a:ext cx="328788" cy="51891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Elipse 37">
            <a:extLst>
              <a:ext uri="{FF2B5EF4-FFF2-40B4-BE49-F238E27FC236}">
                <a16:creationId xmlns:a16="http://schemas.microsoft.com/office/drawing/2014/main" id="{2BE7FF7C-69E0-408C-97EA-9339FB3A4D39}"/>
              </a:ext>
            </a:extLst>
          </p:cNvPr>
          <p:cNvSpPr/>
          <p:nvPr/>
        </p:nvSpPr>
        <p:spPr>
          <a:xfrm>
            <a:off x="1164771" y="2356127"/>
            <a:ext cx="45719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Elipse 39">
            <a:extLst>
              <a:ext uri="{FF2B5EF4-FFF2-40B4-BE49-F238E27FC236}">
                <a16:creationId xmlns:a16="http://schemas.microsoft.com/office/drawing/2014/main" id="{DEC34B2B-F920-4611-BE68-9E464BCB86FA}"/>
              </a:ext>
            </a:extLst>
          </p:cNvPr>
          <p:cNvSpPr/>
          <p:nvPr/>
        </p:nvSpPr>
        <p:spPr>
          <a:xfrm>
            <a:off x="1604790" y="2447464"/>
            <a:ext cx="45719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" name="Elipse 41">
            <a:extLst>
              <a:ext uri="{FF2B5EF4-FFF2-40B4-BE49-F238E27FC236}">
                <a16:creationId xmlns:a16="http://schemas.microsoft.com/office/drawing/2014/main" id="{754A2F88-A1DD-4230-9A4A-3FD534C99DC4}"/>
              </a:ext>
            </a:extLst>
          </p:cNvPr>
          <p:cNvSpPr/>
          <p:nvPr/>
        </p:nvSpPr>
        <p:spPr>
          <a:xfrm>
            <a:off x="2112475" y="2459607"/>
            <a:ext cx="45719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5" name="Elipse 44">
            <a:extLst>
              <a:ext uri="{FF2B5EF4-FFF2-40B4-BE49-F238E27FC236}">
                <a16:creationId xmlns:a16="http://schemas.microsoft.com/office/drawing/2014/main" id="{AD789B88-63E3-4D23-9013-BCD17401C9B5}"/>
              </a:ext>
            </a:extLst>
          </p:cNvPr>
          <p:cNvSpPr/>
          <p:nvPr/>
        </p:nvSpPr>
        <p:spPr>
          <a:xfrm>
            <a:off x="1083907" y="2636271"/>
            <a:ext cx="45719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6" name="Elipse 45">
            <a:extLst>
              <a:ext uri="{FF2B5EF4-FFF2-40B4-BE49-F238E27FC236}">
                <a16:creationId xmlns:a16="http://schemas.microsoft.com/office/drawing/2014/main" id="{8DC99BF7-0BC0-4DE4-B381-C2B65BD716FB}"/>
              </a:ext>
            </a:extLst>
          </p:cNvPr>
          <p:cNvSpPr/>
          <p:nvPr/>
        </p:nvSpPr>
        <p:spPr>
          <a:xfrm>
            <a:off x="1627649" y="1947342"/>
            <a:ext cx="45719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7" name="Elipse 46">
            <a:extLst>
              <a:ext uri="{FF2B5EF4-FFF2-40B4-BE49-F238E27FC236}">
                <a16:creationId xmlns:a16="http://schemas.microsoft.com/office/drawing/2014/main" id="{E2616410-6C94-4D75-8D61-7784C338148B}"/>
              </a:ext>
            </a:extLst>
          </p:cNvPr>
          <p:cNvSpPr/>
          <p:nvPr/>
        </p:nvSpPr>
        <p:spPr>
          <a:xfrm>
            <a:off x="2840472" y="2471801"/>
            <a:ext cx="45719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8" name="Elipse 47">
            <a:extLst>
              <a:ext uri="{FF2B5EF4-FFF2-40B4-BE49-F238E27FC236}">
                <a16:creationId xmlns:a16="http://schemas.microsoft.com/office/drawing/2014/main" id="{B1F11215-92FA-4446-940A-A0ED0C463BC0}"/>
              </a:ext>
            </a:extLst>
          </p:cNvPr>
          <p:cNvSpPr/>
          <p:nvPr/>
        </p:nvSpPr>
        <p:spPr>
          <a:xfrm>
            <a:off x="2377594" y="2666207"/>
            <a:ext cx="45719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9" name="Elipse 48">
            <a:extLst>
              <a:ext uri="{FF2B5EF4-FFF2-40B4-BE49-F238E27FC236}">
                <a16:creationId xmlns:a16="http://schemas.microsoft.com/office/drawing/2014/main" id="{15B7EBF9-EE95-4527-BBF9-9BB3005BBC0A}"/>
              </a:ext>
            </a:extLst>
          </p:cNvPr>
          <p:cNvSpPr/>
          <p:nvPr/>
        </p:nvSpPr>
        <p:spPr>
          <a:xfrm>
            <a:off x="2085441" y="1539600"/>
            <a:ext cx="45719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0" name="Elipse 49">
            <a:extLst>
              <a:ext uri="{FF2B5EF4-FFF2-40B4-BE49-F238E27FC236}">
                <a16:creationId xmlns:a16="http://schemas.microsoft.com/office/drawing/2014/main" id="{93805F8B-C20E-432C-A85A-069AAAB3B7B1}"/>
              </a:ext>
            </a:extLst>
          </p:cNvPr>
          <p:cNvSpPr/>
          <p:nvPr/>
        </p:nvSpPr>
        <p:spPr>
          <a:xfrm>
            <a:off x="2615414" y="1547590"/>
            <a:ext cx="45719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1" name="Elipse 50">
            <a:extLst>
              <a:ext uri="{FF2B5EF4-FFF2-40B4-BE49-F238E27FC236}">
                <a16:creationId xmlns:a16="http://schemas.microsoft.com/office/drawing/2014/main" id="{E3B3D95A-E2C4-4A6A-B2FF-F94A7DA7E6DB}"/>
              </a:ext>
            </a:extLst>
          </p:cNvPr>
          <p:cNvSpPr/>
          <p:nvPr/>
        </p:nvSpPr>
        <p:spPr>
          <a:xfrm>
            <a:off x="2794753" y="1856416"/>
            <a:ext cx="45719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52" name="Conector de Seta Reta 51">
            <a:extLst>
              <a:ext uri="{FF2B5EF4-FFF2-40B4-BE49-F238E27FC236}">
                <a16:creationId xmlns:a16="http://schemas.microsoft.com/office/drawing/2014/main" id="{843A7A0F-9795-4AF3-BD32-5E6C74F92A72}"/>
              </a:ext>
            </a:extLst>
          </p:cNvPr>
          <p:cNvCxnSpPr/>
          <p:nvPr/>
        </p:nvCxnSpPr>
        <p:spPr>
          <a:xfrm>
            <a:off x="8610600" y="2893208"/>
            <a:ext cx="0" cy="2700996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ector de Seta Reta 52">
            <a:extLst>
              <a:ext uri="{FF2B5EF4-FFF2-40B4-BE49-F238E27FC236}">
                <a16:creationId xmlns:a16="http://schemas.microsoft.com/office/drawing/2014/main" id="{A74DF919-5428-44A0-9C94-3ED9B00E4E85}"/>
              </a:ext>
            </a:extLst>
          </p:cNvPr>
          <p:cNvCxnSpPr>
            <a:cxnSpLocks/>
          </p:cNvCxnSpPr>
          <p:nvPr/>
        </p:nvCxnSpPr>
        <p:spPr>
          <a:xfrm>
            <a:off x="8610600" y="2893208"/>
            <a:ext cx="3083169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ector de Seta Reta 53">
            <a:extLst>
              <a:ext uri="{FF2B5EF4-FFF2-40B4-BE49-F238E27FC236}">
                <a16:creationId xmlns:a16="http://schemas.microsoft.com/office/drawing/2014/main" id="{954B5118-FF2E-4CC2-94CE-E2D070F3B1F6}"/>
              </a:ext>
            </a:extLst>
          </p:cNvPr>
          <p:cNvCxnSpPr>
            <a:cxnSpLocks/>
          </p:cNvCxnSpPr>
          <p:nvPr/>
        </p:nvCxnSpPr>
        <p:spPr>
          <a:xfrm flipV="1">
            <a:off x="8610599" y="1183421"/>
            <a:ext cx="1682765" cy="1709787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CaixaDeTexto 54">
            <a:extLst>
              <a:ext uri="{FF2B5EF4-FFF2-40B4-BE49-F238E27FC236}">
                <a16:creationId xmlns:a16="http://schemas.microsoft.com/office/drawing/2014/main" id="{271AF98A-C75D-475F-A22B-D0827EFF2D67}"/>
              </a:ext>
            </a:extLst>
          </p:cNvPr>
          <p:cNvSpPr txBox="1"/>
          <p:nvPr/>
        </p:nvSpPr>
        <p:spPr>
          <a:xfrm>
            <a:off x="9918343" y="874648"/>
            <a:ext cx="2952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/>
              <a:t>x</a:t>
            </a:r>
          </a:p>
        </p:txBody>
      </p:sp>
      <p:sp>
        <p:nvSpPr>
          <p:cNvPr id="56" name="CaixaDeTexto 55">
            <a:extLst>
              <a:ext uri="{FF2B5EF4-FFF2-40B4-BE49-F238E27FC236}">
                <a16:creationId xmlns:a16="http://schemas.microsoft.com/office/drawing/2014/main" id="{C3A86C7E-E947-4D2E-93F6-D067CA633293}"/>
              </a:ext>
            </a:extLst>
          </p:cNvPr>
          <p:cNvSpPr txBox="1"/>
          <p:nvPr/>
        </p:nvSpPr>
        <p:spPr>
          <a:xfrm>
            <a:off x="11511885" y="2892760"/>
            <a:ext cx="3000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/>
              <a:t>y</a:t>
            </a:r>
          </a:p>
        </p:txBody>
      </p:sp>
      <p:sp>
        <p:nvSpPr>
          <p:cNvPr id="57" name="CaixaDeTexto 56">
            <a:extLst>
              <a:ext uri="{FF2B5EF4-FFF2-40B4-BE49-F238E27FC236}">
                <a16:creationId xmlns:a16="http://schemas.microsoft.com/office/drawing/2014/main" id="{DA0168BA-6D21-40E4-BDDC-3C3E00C1F545}"/>
              </a:ext>
            </a:extLst>
          </p:cNvPr>
          <p:cNvSpPr txBox="1"/>
          <p:nvPr/>
        </p:nvSpPr>
        <p:spPr>
          <a:xfrm>
            <a:off x="8287748" y="5238706"/>
            <a:ext cx="2856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/>
              <a:t>z</a:t>
            </a:r>
          </a:p>
        </p:txBody>
      </p:sp>
      <p:sp>
        <p:nvSpPr>
          <p:cNvPr id="59" name="Elipse 58">
            <a:extLst>
              <a:ext uri="{FF2B5EF4-FFF2-40B4-BE49-F238E27FC236}">
                <a16:creationId xmlns:a16="http://schemas.microsoft.com/office/drawing/2014/main" id="{0D91BE3A-F31B-4D41-814C-EDB5B56AD43B}"/>
              </a:ext>
            </a:extLst>
          </p:cNvPr>
          <p:cNvSpPr/>
          <p:nvPr/>
        </p:nvSpPr>
        <p:spPr>
          <a:xfrm>
            <a:off x="10153210" y="2097210"/>
            <a:ext cx="45719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CaixaDeTexto 66">
                <a:extLst>
                  <a:ext uri="{FF2B5EF4-FFF2-40B4-BE49-F238E27FC236}">
                    <a16:creationId xmlns:a16="http://schemas.microsoft.com/office/drawing/2014/main" id="{DD04AC98-BCDB-481B-B595-C2F6AF8CC9C5}"/>
                  </a:ext>
                </a:extLst>
              </p:cNvPr>
              <p:cNvSpPr txBox="1"/>
              <p:nvPr/>
            </p:nvSpPr>
            <p:spPr>
              <a:xfrm>
                <a:off x="10353054" y="1902135"/>
                <a:ext cx="44986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pt-BR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pt-BR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</m:oMath>
                  </m:oMathPara>
                </a14:m>
                <a:endParaRPr lang="pt-BR" sz="2000" b="1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67" name="CaixaDeTexto 66">
                <a:extLst>
                  <a:ext uri="{FF2B5EF4-FFF2-40B4-BE49-F238E27FC236}">
                    <a16:creationId xmlns:a16="http://schemas.microsoft.com/office/drawing/2014/main" id="{DD04AC98-BCDB-481B-B595-C2F6AF8CC9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53054" y="1902135"/>
                <a:ext cx="449867" cy="307777"/>
              </a:xfrm>
              <a:prstGeom prst="rect">
                <a:avLst/>
              </a:prstGeom>
              <a:blipFill>
                <a:blip r:embed="rId4"/>
                <a:stretch>
                  <a:fillRect l="-12162" r="-6757" b="-1568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CaixaDeTexto 67">
            <a:extLst>
              <a:ext uri="{FF2B5EF4-FFF2-40B4-BE49-F238E27FC236}">
                <a16:creationId xmlns:a16="http://schemas.microsoft.com/office/drawing/2014/main" id="{545512EC-0A02-4E44-AE40-234F363D56F6}"/>
              </a:ext>
            </a:extLst>
          </p:cNvPr>
          <p:cNvSpPr txBox="1"/>
          <p:nvPr/>
        </p:nvSpPr>
        <p:spPr>
          <a:xfrm>
            <a:off x="8624741" y="295909"/>
            <a:ext cx="34566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/>
              <a:t>Modelo esférico</a:t>
            </a:r>
          </a:p>
        </p:txBody>
      </p:sp>
      <p:sp>
        <p:nvSpPr>
          <p:cNvPr id="69" name="CaixaDeTexto 68">
            <a:extLst>
              <a:ext uri="{FF2B5EF4-FFF2-40B4-BE49-F238E27FC236}">
                <a16:creationId xmlns:a16="http://schemas.microsoft.com/office/drawing/2014/main" id="{C67E8124-8707-4083-8D79-174FDE074AAB}"/>
              </a:ext>
            </a:extLst>
          </p:cNvPr>
          <p:cNvSpPr txBox="1"/>
          <p:nvPr/>
        </p:nvSpPr>
        <p:spPr>
          <a:xfrm>
            <a:off x="62352" y="6489329"/>
            <a:ext cx="18722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/>
              <a:t>Oliveira Jr et al (2015)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CaixaDeTexto 69">
                <a:extLst>
                  <a:ext uri="{FF2B5EF4-FFF2-40B4-BE49-F238E27FC236}">
                    <a16:creationId xmlns:a16="http://schemas.microsoft.com/office/drawing/2014/main" id="{1F535191-F9BA-457F-8CFE-497FE04E2040}"/>
                  </a:ext>
                </a:extLst>
              </p:cNvPr>
              <p:cNvSpPr txBox="1"/>
              <p:nvPr/>
            </p:nvSpPr>
            <p:spPr>
              <a:xfrm>
                <a:off x="11660611" y="1133093"/>
                <a:ext cx="30271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1">
                              <a:latin typeface="Cambria Math" panose="02040503050406030204" pitchFamily="18" charset="0"/>
                            </a:rPr>
                            <m:t>𝐅</m:t>
                          </m:r>
                        </m:e>
                        <m:sub>
                          <m:r>
                            <a:rPr lang="pt-BR" sz="200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pt-BR" sz="2000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70" name="CaixaDeTexto 69">
                <a:extLst>
                  <a:ext uri="{FF2B5EF4-FFF2-40B4-BE49-F238E27FC236}">
                    <a16:creationId xmlns:a16="http://schemas.microsoft.com/office/drawing/2014/main" id="{1F535191-F9BA-457F-8CFE-497FE04E20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60611" y="1133093"/>
                <a:ext cx="302712" cy="307777"/>
              </a:xfrm>
              <a:prstGeom prst="rect">
                <a:avLst/>
              </a:prstGeom>
              <a:blipFill>
                <a:blip r:embed="rId5"/>
                <a:stretch>
                  <a:fillRect l="-20408" r="-10204" b="-16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1" name="Conector de Seta Reta 70">
            <a:extLst>
              <a:ext uri="{FF2B5EF4-FFF2-40B4-BE49-F238E27FC236}">
                <a16:creationId xmlns:a16="http://schemas.microsoft.com/office/drawing/2014/main" id="{E879BA75-DD55-4C59-9550-5A920822989D}"/>
              </a:ext>
            </a:extLst>
          </p:cNvPr>
          <p:cNvCxnSpPr>
            <a:cxnSpLocks/>
          </p:cNvCxnSpPr>
          <p:nvPr/>
        </p:nvCxnSpPr>
        <p:spPr>
          <a:xfrm flipH="1" flipV="1">
            <a:off x="11430241" y="1069846"/>
            <a:ext cx="328788" cy="51891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Elipse 71">
            <a:extLst>
              <a:ext uri="{FF2B5EF4-FFF2-40B4-BE49-F238E27FC236}">
                <a16:creationId xmlns:a16="http://schemas.microsoft.com/office/drawing/2014/main" id="{D1AA9E1D-2025-489B-88C7-B54724F32CD2}"/>
              </a:ext>
            </a:extLst>
          </p:cNvPr>
          <p:cNvSpPr/>
          <p:nvPr/>
        </p:nvSpPr>
        <p:spPr>
          <a:xfrm>
            <a:off x="10133621" y="2096180"/>
            <a:ext cx="45719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4" name="Elipse 73">
            <a:extLst>
              <a:ext uri="{FF2B5EF4-FFF2-40B4-BE49-F238E27FC236}">
                <a16:creationId xmlns:a16="http://schemas.microsoft.com/office/drawing/2014/main" id="{550E9FA0-589A-4A1B-8A7B-557183CCFB52}"/>
              </a:ext>
            </a:extLst>
          </p:cNvPr>
          <p:cNvSpPr/>
          <p:nvPr/>
        </p:nvSpPr>
        <p:spPr>
          <a:xfrm>
            <a:off x="9386673" y="2354649"/>
            <a:ext cx="45719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5" name="Elipse 74">
            <a:extLst>
              <a:ext uri="{FF2B5EF4-FFF2-40B4-BE49-F238E27FC236}">
                <a16:creationId xmlns:a16="http://schemas.microsoft.com/office/drawing/2014/main" id="{7925BFC1-22E2-4C1D-908D-CD8AD511A9C8}"/>
              </a:ext>
            </a:extLst>
          </p:cNvPr>
          <p:cNvSpPr/>
          <p:nvPr/>
        </p:nvSpPr>
        <p:spPr>
          <a:xfrm>
            <a:off x="9826692" y="2445986"/>
            <a:ext cx="45719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6" name="Elipse 75">
            <a:extLst>
              <a:ext uri="{FF2B5EF4-FFF2-40B4-BE49-F238E27FC236}">
                <a16:creationId xmlns:a16="http://schemas.microsoft.com/office/drawing/2014/main" id="{AB0707B1-1BC2-4456-BFDB-17C8F50D3D8A}"/>
              </a:ext>
            </a:extLst>
          </p:cNvPr>
          <p:cNvSpPr/>
          <p:nvPr/>
        </p:nvSpPr>
        <p:spPr>
          <a:xfrm>
            <a:off x="10334377" y="2458129"/>
            <a:ext cx="45719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7" name="Elipse 76">
            <a:extLst>
              <a:ext uri="{FF2B5EF4-FFF2-40B4-BE49-F238E27FC236}">
                <a16:creationId xmlns:a16="http://schemas.microsoft.com/office/drawing/2014/main" id="{C49C7FAC-4F2C-4BDB-9C88-F4F9319627DC}"/>
              </a:ext>
            </a:extLst>
          </p:cNvPr>
          <p:cNvSpPr/>
          <p:nvPr/>
        </p:nvSpPr>
        <p:spPr>
          <a:xfrm>
            <a:off x="9305809" y="2634793"/>
            <a:ext cx="45719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8" name="Elipse 77">
            <a:extLst>
              <a:ext uri="{FF2B5EF4-FFF2-40B4-BE49-F238E27FC236}">
                <a16:creationId xmlns:a16="http://schemas.microsoft.com/office/drawing/2014/main" id="{18505E14-4CBC-4A8E-96C6-9D2D106AC64E}"/>
              </a:ext>
            </a:extLst>
          </p:cNvPr>
          <p:cNvSpPr/>
          <p:nvPr/>
        </p:nvSpPr>
        <p:spPr>
          <a:xfrm>
            <a:off x="9849551" y="1945864"/>
            <a:ext cx="45719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9" name="Elipse 78">
            <a:extLst>
              <a:ext uri="{FF2B5EF4-FFF2-40B4-BE49-F238E27FC236}">
                <a16:creationId xmlns:a16="http://schemas.microsoft.com/office/drawing/2014/main" id="{C89A7549-2A72-4CAA-937E-E7C82EC1985D}"/>
              </a:ext>
            </a:extLst>
          </p:cNvPr>
          <p:cNvSpPr/>
          <p:nvPr/>
        </p:nvSpPr>
        <p:spPr>
          <a:xfrm>
            <a:off x="11062374" y="2470323"/>
            <a:ext cx="45719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0" name="Elipse 79">
            <a:extLst>
              <a:ext uri="{FF2B5EF4-FFF2-40B4-BE49-F238E27FC236}">
                <a16:creationId xmlns:a16="http://schemas.microsoft.com/office/drawing/2014/main" id="{6AE97F61-C868-4BB8-9B1E-FC5FA86A1B46}"/>
              </a:ext>
            </a:extLst>
          </p:cNvPr>
          <p:cNvSpPr/>
          <p:nvPr/>
        </p:nvSpPr>
        <p:spPr>
          <a:xfrm>
            <a:off x="10599496" y="2664729"/>
            <a:ext cx="45719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1" name="Elipse 80">
            <a:extLst>
              <a:ext uri="{FF2B5EF4-FFF2-40B4-BE49-F238E27FC236}">
                <a16:creationId xmlns:a16="http://schemas.microsoft.com/office/drawing/2014/main" id="{F78CF67D-F3ED-4520-8AE0-614CA6DDB28D}"/>
              </a:ext>
            </a:extLst>
          </p:cNvPr>
          <p:cNvSpPr/>
          <p:nvPr/>
        </p:nvSpPr>
        <p:spPr>
          <a:xfrm>
            <a:off x="10307343" y="1538122"/>
            <a:ext cx="45719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2" name="Elipse 81">
            <a:extLst>
              <a:ext uri="{FF2B5EF4-FFF2-40B4-BE49-F238E27FC236}">
                <a16:creationId xmlns:a16="http://schemas.microsoft.com/office/drawing/2014/main" id="{FE6AEF7E-9CA1-4A65-A74F-2151277AA916}"/>
              </a:ext>
            </a:extLst>
          </p:cNvPr>
          <p:cNvSpPr/>
          <p:nvPr/>
        </p:nvSpPr>
        <p:spPr>
          <a:xfrm>
            <a:off x="10837316" y="1546112"/>
            <a:ext cx="45719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3" name="Elipse 82">
            <a:extLst>
              <a:ext uri="{FF2B5EF4-FFF2-40B4-BE49-F238E27FC236}">
                <a16:creationId xmlns:a16="http://schemas.microsoft.com/office/drawing/2014/main" id="{0B5A42CC-8A19-494E-9FF9-80849B8F16F3}"/>
              </a:ext>
            </a:extLst>
          </p:cNvPr>
          <p:cNvSpPr/>
          <p:nvPr/>
        </p:nvSpPr>
        <p:spPr>
          <a:xfrm>
            <a:off x="11016655" y="1854938"/>
            <a:ext cx="45719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4" name="Título 1">
            <a:extLst>
              <a:ext uri="{FF2B5EF4-FFF2-40B4-BE49-F238E27FC236}">
                <a16:creationId xmlns:a16="http://schemas.microsoft.com/office/drawing/2014/main" id="{3E3FB735-49A3-4A75-8AB7-7EFD1304B869}"/>
              </a:ext>
            </a:extLst>
          </p:cNvPr>
          <p:cNvSpPr txBox="1">
            <a:spLocks/>
          </p:cNvSpPr>
          <p:nvPr/>
        </p:nvSpPr>
        <p:spPr>
          <a:xfrm>
            <a:off x="3673771" y="908719"/>
            <a:ext cx="5653281" cy="130452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dirty="0">
                <a:solidFill>
                  <a:srgbClr val="0070C0"/>
                </a:solidFill>
              </a:rPr>
              <a:t>Reproduzir o efeito gerado por uma fonte magnética assumindo que esta fonte seja esférica</a:t>
            </a:r>
          </a:p>
        </p:txBody>
      </p:sp>
    </p:spTree>
    <p:extLst>
      <p:ext uri="{BB962C8B-B14F-4D97-AF65-F5344CB8AC3E}">
        <p14:creationId xmlns:p14="http://schemas.microsoft.com/office/powerpoint/2010/main" val="144246077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>
            <a:extLst>
              <a:ext uri="{FF2B5EF4-FFF2-40B4-BE49-F238E27FC236}">
                <a16:creationId xmlns:a16="http://schemas.microsoft.com/office/drawing/2014/main" id="{53A5130D-723B-48ED-97F2-E306BE6DE007}"/>
              </a:ext>
            </a:extLst>
          </p:cNvPr>
          <p:cNvSpPr/>
          <p:nvPr/>
        </p:nvSpPr>
        <p:spPr>
          <a:xfrm>
            <a:off x="3673771" y="3257116"/>
            <a:ext cx="3038692" cy="180725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6" name="Elipse 65">
            <a:extLst>
              <a:ext uri="{FF2B5EF4-FFF2-40B4-BE49-F238E27FC236}">
                <a16:creationId xmlns:a16="http://schemas.microsoft.com/office/drawing/2014/main" id="{AFA3B2AC-668B-438F-97F4-EE00764E8585}"/>
              </a:ext>
            </a:extLst>
          </p:cNvPr>
          <p:cNvSpPr/>
          <p:nvPr/>
        </p:nvSpPr>
        <p:spPr>
          <a:xfrm>
            <a:off x="8944076" y="3449963"/>
            <a:ext cx="2140972" cy="1885767"/>
          </a:xfrm>
          <a:prstGeom prst="ellipse">
            <a:avLst/>
          </a:prstGeom>
          <a:gradFill flip="none" rotWithShape="1">
            <a:gsLst>
              <a:gs pos="18000">
                <a:schemeClr val="accent3">
                  <a:lumMod val="67000"/>
                </a:schemeClr>
              </a:gs>
              <a:gs pos="55000">
                <a:schemeClr val="accent3">
                  <a:lumMod val="99000"/>
                  <a:lumOff val="1000"/>
                  <a:alpha val="74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3" name="Conector de Seta Reta 2">
            <a:extLst>
              <a:ext uri="{FF2B5EF4-FFF2-40B4-BE49-F238E27FC236}">
                <a16:creationId xmlns:a16="http://schemas.microsoft.com/office/drawing/2014/main" id="{21924E65-29CD-4BB8-B2CD-AE4C546B1FD1}"/>
              </a:ext>
            </a:extLst>
          </p:cNvPr>
          <p:cNvCxnSpPr/>
          <p:nvPr/>
        </p:nvCxnSpPr>
        <p:spPr>
          <a:xfrm>
            <a:off x="369109" y="2893656"/>
            <a:ext cx="0" cy="2700996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7EC64C03-32B6-470A-ADFF-BAF6710DDD0C}"/>
              </a:ext>
            </a:extLst>
          </p:cNvPr>
          <p:cNvCxnSpPr>
            <a:cxnSpLocks/>
          </p:cNvCxnSpPr>
          <p:nvPr/>
        </p:nvCxnSpPr>
        <p:spPr>
          <a:xfrm>
            <a:off x="369109" y="2893656"/>
            <a:ext cx="3083169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3D135AA6-36EB-4205-8884-4A40A352753C}"/>
              </a:ext>
            </a:extLst>
          </p:cNvPr>
          <p:cNvCxnSpPr>
            <a:cxnSpLocks/>
          </p:cNvCxnSpPr>
          <p:nvPr/>
        </p:nvCxnSpPr>
        <p:spPr>
          <a:xfrm flipV="1">
            <a:off x="369108" y="1183869"/>
            <a:ext cx="1682765" cy="1709787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A6E5F536-F853-4A6F-9BF2-C3B95D088F87}"/>
              </a:ext>
            </a:extLst>
          </p:cNvPr>
          <p:cNvSpPr txBox="1"/>
          <p:nvPr/>
        </p:nvSpPr>
        <p:spPr>
          <a:xfrm>
            <a:off x="1676852" y="875096"/>
            <a:ext cx="2952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/>
              <a:t>x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A713BD34-23E5-4423-93A0-22A32C362597}"/>
              </a:ext>
            </a:extLst>
          </p:cNvPr>
          <p:cNvSpPr txBox="1"/>
          <p:nvPr/>
        </p:nvSpPr>
        <p:spPr>
          <a:xfrm>
            <a:off x="3270394" y="2893208"/>
            <a:ext cx="3000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/>
              <a:t>y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226BF9FB-BBC3-49D1-92F3-4ED00A0A03CE}"/>
              </a:ext>
            </a:extLst>
          </p:cNvPr>
          <p:cNvSpPr txBox="1"/>
          <p:nvPr/>
        </p:nvSpPr>
        <p:spPr>
          <a:xfrm>
            <a:off x="46257" y="5239154"/>
            <a:ext cx="2856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/>
              <a:t>z</a:t>
            </a:r>
          </a:p>
        </p:txBody>
      </p:sp>
      <p:sp>
        <p:nvSpPr>
          <p:cNvPr id="9" name="Forma Livre: Forma 8">
            <a:extLst>
              <a:ext uri="{FF2B5EF4-FFF2-40B4-BE49-F238E27FC236}">
                <a16:creationId xmlns:a16="http://schemas.microsoft.com/office/drawing/2014/main" id="{45B35E83-B5D8-4521-86F6-8AF7C3BC4105}"/>
              </a:ext>
            </a:extLst>
          </p:cNvPr>
          <p:cNvSpPr/>
          <p:nvPr/>
        </p:nvSpPr>
        <p:spPr>
          <a:xfrm>
            <a:off x="656998" y="3257116"/>
            <a:ext cx="2507390" cy="1557357"/>
          </a:xfrm>
          <a:custGeom>
            <a:avLst/>
            <a:gdLst>
              <a:gd name="connsiteX0" fmla="*/ 0 w 1661160"/>
              <a:gd name="connsiteY0" fmla="*/ 511360 h 907600"/>
              <a:gd name="connsiteX1" fmla="*/ 0 w 1661160"/>
              <a:gd name="connsiteY1" fmla="*/ 511360 h 907600"/>
              <a:gd name="connsiteX2" fmla="*/ 53340 w 1661160"/>
              <a:gd name="connsiteY2" fmla="*/ 442780 h 907600"/>
              <a:gd name="connsiteX3" fmla="*/ 83820 w 1661160"/>
              <a:gd name="connsiteY3" fmla="*/ 404680 h 907600"/>
              <a:gd name="connsiteX4" fmla="*/ 99060 w 1661160"/>
              <a:gd name="connsiteY4" fmla="*/ 381820 h 907600"/>
              <a:gd name="connsiteX5" fmla="*/ 160020 w 1661160"/>
              <a:gd name="connsiteY5" fmla="*/ 320860 h 907600"/>
              <a:gd name="connsiteX6" fmla="*/ 175260 w 1661160"/>
              <a:gd name="connsiteY6" fmla="*/ 298000 h 907600"/>
              <a:gd name="connsiteX7" fmla="*/ 205740 w 1661160"/>
              <a:gd name="connsiteY7" fmla="*/ 275140 h 907600"/>
              <a:gd name="connsiteX8" fmla="*/ 220980 w 1661160"/>
              <a:gd name="connsiteY8" fmla="*/ 252280 h 907600"/>
              <a:gd name="connsiteX9" fmla="*/ 243840 w 1661160"/>
              <a:gd name="connsiteY9" fmla="*/ 237040 h 907600"/>
              <a:gd name="connsiteX10" fmla="*/ 312420 w 1661160"/>
              <a:gd name="connsiteY10" fmla="*/ 160840 h 907600"/>
              <a:gd name="connsiteX11" fmla="*/ 350520 w 1661160"/>
              <a:gd name="connsiteY11" fmla="*/ 137980 h 907600"/>
              <a:gd name="connsiteX12" fmla="*/ 441960 w 1661160"/>
              <a:gd name="connsiteY12" fmla="*/ 84640 h 907600"/>
              <a:gd name="connsiteX13" fmla="*/ 541020 w 1661160"/>
              <a:gd name="connsiteY13" fmla="*/ 54160 h 907600"/>
              <a:gd name="connsiteX14" fmla="*/ 670560 w 1661160"/>
              <a:gd name="connsiteY14" fmla="*/ 16060 h 907600"/>
              <a:gd name="connsiteX15" fmla="*/ 784860 w 1661160"/>
              <a:gd name="connsiteY15" fmla="*/ 8440 h 907600"/>
              <a:gd name="connsiteX16" fmla="*/ 838200 w 1661160"/>
              <a:gd name="connsiteY16" fmla="*/ 820 h 907600"/>
              <a:gd name="connsiteX17" fmla="*/ 1264920 w 1661160"/>
              <a:gd name="connsiteY17" fmla="*/ 16060 h 907600"/>
              <a:gd name="connsiteX18" fmla="*/ 1325880 w 1661160"/>
              <a:gd name="connsiteY18" fmla="*/ 38920 h 907600"/>
              <a:gd name="connsiteX19" fmla="*/ 1386840 w 1661160"/>
              <a:gd name="connsiteY19" fmla="*/ 77020 h 907600"/>
              <a:gd name="connsiteX20" fmla="*/ 1417320 w 1661160"/>
              <a:gd name="connsiteY20" fmla="*/ 92260 h 907600"/>
              <a:gd name="connsiteX21" fmla="*/ 1447800 w 1661160"/>
              <a:gd name="connsiteY21" fmla="*/ 122740 h 907600"/>
              <a:gd name="connsiteX22" fmla="*/ 1478280 w 1661160"/>
              <a:gd name="connsiteY22" fmla="*/ 137980 h 907600"/>
              <a:gd name="connsiteX23" fmla="*/ 1524000 w 1661160"/>
              <a:gd name="connsiteY23" fmla="*/ 183700 h 907600"/>
              <a:gd name="connsiteX24" fmla="*/ 1539240 w 1661160"/>
              <a:gd name="connsiteY24" fmla="*/ 206560 h 907600"/>
              <a:gd name="connsiteX25" fmla="*/ 1562100 w 1661160"/>
              <a:gd name="connsiteY25" fmla="*/ 221800 h 907600"/>
              <a:gd name="connsiteX26" fmla="*/ 1569720 w 1661160"/>
              <a:gd name="connsiteY26" fmla="*/ 244660 h 907600"/>
              <a:gd name="connsiteX27" fmla="*/ 1607820 w 1661160"/>
              <a:gd name="connsiteY27" fmla="*/ 298000 h 907600"/>
              <a:gd name="connsiteX28" fmla="*/ 1623060 w 1661160"/>
              <a:gd name="connsiteY28" fmla="*/ 328480 h 907600"/>
              <a:gd name="connsiteX29" fmla="*/ 1638300 w 1661160"/>
              <a:gd name="connsiteY29" fmla="*/ 351340 h 907600"/>
              <a:gd name="connsiteX30" fmla="*/ 1645920 w 1661160"/>
              <a:gd name="connsiteY30" fmla="*/ 374200 h 907600"/>
              <a:gd name="connsiteX31" fmla="*/ 1661160 w 1661160"/>
              <a:gd name="connsiteY31" fmla="*/ 435160 h 907600"/>
              <a:gd name="connsiteX32" fmla="*/ 1653540 w 1661160"/>
              <a:gd name="connsiteY32" fmla="*/ 579940 h 907600"/>
              <a:gd name="connsiteX33" fmla="*/ 1638300 w 1661160"/>
              <a:gd name="connsiteY33" fmla="*/ 610420 h 907600"/>
              <a:gd name="connsiteX34" fmla="*/ 1615440 w 1661160"/>
              <a:gd name="connsiteY34" fmla="*/ 663760 h 907600"/>
              <a:gd name="connsiteX35" fmla="*/ 1592580 w 1661160"/>
              <a:gd name="connsiteY35" fmla="*/ 686620 h 907600"/>
              <a:gd name="connsiteX36" fmla="*/ 1554480 w 1661160"/>
              <a:gd name="connsiteY36" fmla="*/ 732340 h 907600"/>
              <a:gd name="connsiteX37" fmla="*/ 1524000 w 1661160"/>
              <a:gd name="connsiteY37" fmla="*/ 747580 h 907600"/>
              <a:gd name="connsiteX38" fmla="*/ 1501140 w 1661160"/>
              <a:gd name="connsiteY38" fmla="*/ 770440 h 907600"/>
              <a:gd name="connsiteX39" fmla="*/ 1478280 w 1661160"/>
              <a:gd name="connsiteY39" fmla="*/ 778060 h 907600"/>
              <a:gd name="connsiteX40" fmla="*/ 1432560 w 1661160"/>
              <a:gd name="connsiteY40" fmla="*/ 808540 h 907600"/>
              <a:gd name="connsiteX41" fmla="*/ 1363980 w 1661160"/>
              <a:gd name="connsiteY41" fmla="*/ 831400 h 907600"/>
              <a:gd name="connsiteX42" fmla="*/ 1341120 w 1661160"/>
              <a:gd name="connsiteY42" fmla="*/ 839020 h 907600"/>
              <a:gd name="connsiteX43" fmla="*/ 1295400 w 1661160"/>
              <a:gd name="connsiteY43" fmla="*/ 846640 h 907600"/>
              <a:gd name="connsiteX44" fmla="*/ 1272540 w 1661160"/>
              <a:gd name="connsiteY44" fmla="*/ 861880 h 907600"/>
              <a:gd name="connsiteX45" fmla="*/ 1211580 w 1661160"/>
              <a:gd name="connsiteY45" fmla="*/ 869500 h 907600"/>
              <a:gd name="connsiteX46" fmla="*/ 1158240 w 1661160"/>
              <a:gd name="connsiteY46" fmla="*/ 877120 h 907600"/>
              <a:gd name="connsiteX47" fmla="*/ 952500 w 1661160"/>
              <a:gd name="connsiteY47" fmla="*/ 892360 h 907600"/>
              <a:gd name="connsiteX48" fmla="*/ 838200 w 1661160"/>
              <a:gd name="connsiteY48" fmla="*/ 907600 h 907600"/>
              <a:gd name="connsiteX49" fmla="*/ 426720 w 1661160"/>
              <a:gd name="connsiteY49" fmla="*/ 899980 h 907600"/>
              <a:gd name="connsiteX50" fmla="*/ 396240 w 1661160"/>
              <a:gd name="connsiteY50" fmla="*/ 877120 h 907600"/>
              <a:gd name="connsiteX51" fmla="*/ 373380 w 1661160"/>
              <a:gd name="connsiteY51" fmla="*/ 869500 h 907600"/>
              <a:gd name="connsiteX52" fmla="*/ 327660 w 1661160"/>
              <a:gd name="connsiteY52" fmla="*/ 839020 h 907600"/>
              <a:gd name="connsiteX53" fmla="*/ 304800 w 1661160"/>
              <a:gd name="connsiteY53" fmla="*/ 831400 h 907600"/>
              <a:gd name="connsiteX54" fmla="*/ 281940 w 1661160"/>
              <a:gd name="connsiteY54" fmla="*/ 816160 h 907600"/>
              <a:gd name="connsiteX55" fmla="*/ 236220 w 1661160"/>
              <a:gd name="connsiteY55" fmla="*/ 800920 h 907600"/>
              <a:gd name="connsiteX56" fmla="*/ 213360 w 1661160"/>
              <a:gd name="connsiteY56" fmla="*/ 793300 h 907600"/>
              <a:gd name="connsiteX57" fmla="*/ 182880 w 1661160"/>
              <a:gd name="connsiteY57" fmla="*/ 770440 h 907600"/>
              <a:gd name="connsiteX58" fmla="*/ 160020 w 1661160"/>
              <a:gd name="connsiteY58" fmla="*/ 762820 h 907600"/>
              <a:gd name="connsiteX59" fmla="*/ 137160 w 1661160"/>
              <a:gd name="connsiteY59" fmla="*/ 739960 h 907600"/>
              <a:gd name="connsiteX60" fmla="*/ 114300 w 1661160"/>
              <a:gd name="connsiteY60" fmla="*/ 724720 h 907600"/>
              <a:gd name="connsiteX61" fmla="*/ 83820 w 1661160"/>
              <a:gd name="connsiteY61" fmla="*/ 679000 h 907600"/>
              <a:gd name="connsiteX62" fmla="*/ 68580 w 1661160"/>
              <a:gd name="connsiteY62" fmla="*/ 656140 h 907600"/>
              <a:gd name="connsiteX63" fmla="*/ 30480 w 1661160"/>
              <a:gd name="connsiteY63" fmla="*/ 587560 h 907600"/>
              <a:gd name="connsiteX64" fmla="*/ 7620 w 1661160"/>
              <a:gd name="connsiteY64" fmla="*/ 572320 h 907600"/>
              <a:gd name="connsiteX65" fmla="*/ 0 w 1661160"/>
              <a:gd name="connsiteY65" fmla="*/ 511360 h 90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1661160" h="907600">
                <a:moveTo>
                  <a:pt x="0" y="511360"/>
                </a:moveTo>
                <a:lnTo>
                  <a:pt x="0" y="511360"/>
                </a:lnTo>
                <a:cubicBezTo>
                  <a:pt x="17780" y="488500"/>
                  <a:pt x="37276" y="466877"/>
                  <a:pt x="53340" y="442780"/>
                </a:cubicBezTo>
                <a:cubicBezTo>
                  <a:pt x="82785" y="398613"/>
                  <a:pt x="32695" y="438764"/>
                  <a:pt x="83820" y="404680"/>
                </a:cubicBezTo>
                <a:cubicBezTo>
                  <a:pt x="88900" y="397060"/>
                  <a:pt x="92900" y="388596"/>
                  <a:pt x="99060" y="381820"/>
                </a:cubicBezTo>
                <a:cubicBezTo>
                  <a:pt x="118390" y="360556"/>
                  <a:pt x="144080" y="344770"/>
                  <a:pt x="160020" y="320860"/>
                </a:cubicBezTo>
                <a:cubicBezTo>
                  <a:pt x="165100" y="313240"/>
                  <a:pt x="168784" y="304476"/>
                  <a:pt x="175260" y="298000"/>
                </a:cubicBezTo>
                <a:cubicBezTo>
                  <a:pt x="184240" y="289020"/>
                  <a:pt x="196760" y="284120"/>
                  <a:pt x="205740" y="275140"/>
                </a:cubicBezTo>
                <a:cubicBezTo>
                  <a:pt x="212216" y="268664"/>
                  <a:pt x="214504" y="258756"/>
                  <a:pt x="220980" y="252280"/>
                </a:cubicBezTo>
                <a:cubicBezTo>
                  <a:pt x="227456" y="245804"/>
                  <a:pt x="237364" y="243516"/>
                  <a:pt x="243840" y="237040"/>
                </a:cubicBezTo>
                <a:cubicBezTo>
                  <a:pt x="277225" y="203655"/>
                  <a:pt x="261803" y="191210"/>
                  <a:pt x="312420" y="160840"/>
                </a:cubicBezTo>
                <a:lnTo>
                  <a:pt x="350520" y="137980"/>
                </a:lnTo>
                <a:cubicBezTo>
                  <a:pt x="378605" y="120697"/>
                  <a:pt x="410198" y="97874"/>
                  <a:pt x="441960" y="84640"/>
                </a:cubicBezTo>
                <a:cubicBezTo>
                  <a:pt x="556918" y="36741"/>
                  <a:pt x="456651" y="78265"/>
                  <a:pt x="541020" y="54160"/>
                </a:cubicBezTo>
                <a:cubicBezTo>
                  <a:pt x="581886" y="42484"/>
                  <a:pt x="627585" y="21665"/>
                  <a:pt x="670560" y="16060"/>
                </a:cubicBezTo>
                <a:cubicBezTo>
                  <a:pt x="708424" y="11121"/>
                  <a:pt x="746760" y="10980"/>
                  <a:pt x="784860" y="8440"/>
                </a:cubicBezTo>
                <a:cubicBezTo>
                  <a:pt x="802640" y="5900"/>
                  <a:pt x="820239" y="820"/>
                  <a:pt x="838200" y="820"/>
                </a:cubicBezTo>
                <a:cubicBezTo>
                  <a:pt x="1160061" y="820"/>
                  <a:pt x="1093765" y="-5334"/>
                  <a:pt x="1264920" y="16060"/>
                </a:cubicBezTo>
                <a:cubicBezTo>
                  <a:pt x="1311873" y="47362"/>
                  <a:pt x="1259968" y="16949"/>
                  <a:pt x="1325880" y="38920"/>
                </a:cubicBezTo>
                <a:cubicBezTo>
                  <a:pt x="1358978" y="49953"/>
                  <a:pt x="1357045" y="58398"/>
                  <a:pt x="1386840" y="77020"/>
                </a:cubicBezTo>
                <a:cubicBezTo>
                  <a:pt x="1396473" y="83040"/>
                  <a:pt x="1408233" y="85444"/>
                  <a:pt x="1417320" y="92260"/>
                </a:cubicBezTo>
                <a:cubicBezTo>
                  <a:pt x="1428815" y="100881"/>
                  <a:pt x="1436305" y="114119"/>
                  <a:pt x="1447800" y="122740"/>
                </a:cubicBezTo>
                <a:cubicBezTo>
                  <a:pt x="1456887" y="129556"/>
                  <a:pt x="1469410" y="130884"/>
                  <a:pt x="1478280" y="137980"/>
                </a:cubicBezTo>
                <a:cubicBezTo>
                  <a:pt x="1495110" y="151444"/>
                  <a:pt x="1512045" y="165767"/>
                  <a:pt x="1524000" y="183700"/>
                </a:cubicBezTo>
                <a:cubicBezTo>
                  <a:pt x="1529080" y="191320"/>
                  <a:pt x="1532764" y="200084"/>
                  <a:pt x="1539240" y="206560"/>
                </a:cubicBezTo>
                <a:cubicBezTo>
                  <a:pt x="1545716" y="213036"/>
                  <a:pt x="1554480" y="216720"/>
                  <a:pt x="1562100" y="221800"/>
                </a:cubicBezTo>
                <a:cubicBezTo>
                  <a:pt x="1564640" y="229420"/>
                  <a:pt x="1566128" y="237476"/>
                  <a:pt x="1569720" y="244660"/>
                </a:cubicBezTo>
                <a:cubicBezTo>
                  <a:pt x="1577780" y="260780"/>
                  <a:pt x="1599191" y="284194"/>
                  <a:pt x="1607820" y="298000"/>
                </a:cubicBezTo>
                <a:cubicBezTo>
                  <a:pt x="1613840" y="307633"/>
                  <a:pt x="1617424" y="318617"/>
                  <a:pt x="1623060" y="328480"/>
                </a:cubicBezTo>
                <a:cubicBezTo>
                  <a:pt x="1627604" y="336431"/>
                  <a:pt x="1634204" y="343149"/>
                  <a:pt x="1638300" y="351340"/>
                </a:cubicBezTo>
                <a:cubicBezTo>
                  <a:pt x="1641892" y="358524"/>
                  <a:pt x="1643807" y="366451"/>
                  <a:pt x="1645920" y="374200"/>
                </a:cubicBezTo>
                <a:cubicBezTo>
                  <a:pt x="1651431" y="394407"/>
                  <a:pt x="1661160" y="435160"/>
                  <a:pt x="1661160" y="435160"/>
                </a:cubicBezTo>
                <a:cubicBezTo>
                  <a:pt x="1658620" y="483420"/>
                  <a:pt x="1659791" y="532019"/>
                  <a:pt x="1653540" y="579940"/>
                </a:cubicBezTo>
                <a:cubicBezTo>
                  <a:pt x="1652071" y="591204"/>
                  <a:pt x="1642775" y="599979"/>
                  <a:pt x="1638300" y="610420"/>
                </a:cubicBezTo>
                <a:cubicBezTo>
                  <a:pt x="1627640" y="635294"/>
                  <a:pt x="1633492" y="638488"/>
                  <a:pt x="1615440" y="663760"/>
                </a:cubicBezTo>
                <a:cubicBezTo>
                  <a:pt x="1609176" y="672529"/>
                  <a:pt x="1599479" y="678341"/>
                  <a:pt x="1592580" y="686620"/>
                </a:cubicBezTo>
                <a:cubicBezTo>
                  <a:pt x="1572922" y="710209"/>
                  <a:pt x="1581980" y="712697"/>
                  <a:pt x="1554480" y="732340"/>
                </a:cubicBezTo>
                <a:cubicBezTo>
                  <a:pt x="1545237" y="738942"/>
                  <a:pt x="1533243" y="740978"/>
                  <a:pt x="1524000" y="747580"/>
                </a:cubicBezTo>
                <a:cubicBezTo>
                  <a:pt x="1515231" y="753844"/>
                  <a:pt x="1510106" y="764462"/>
                  <a:pt x="1501140" y="770440"/>
                </a:cubicBezTo>
                <a:cubicBezTo>
                  <a:pt x="1494457" y="774895"/>
                  <a:pt x="1485301" y="774159"/>
                  <a:pt x="1478280" y="778060"/>
                </a:cubicBezTo>
                <a:cubicBezTo>
                  <a:pt x="1462269" y="786955"/>
                  <a:pt x="1449936" y="802748"/>
                  <a:pt x="1432560" y="808540"/>
                </a:cubicBezTo>
                <a:lnTo>
                  <a:pt x="1363980" y="831400"/>
                </a:lnTo>
                <a:cubicBezTo>
                  <a:pt x="1356360" y="833940"/>
                  <a:pt x="1349043" y="837700"/>
                  <a:pt x="1341120" y="839020"/>
                </a:cubicBezTo>
                <a:lnTo>
                  <a:pt x="1295400" y="846640"/>
                </a:lnTo>
                <a:cubicBezTo>
                  <a:pt x="1287780" y="851720"/>
                  <a:pt x="1281375" y="859470"/>
                  <a:pt x="1272540" y="861880"/>
                </a:cubicBezTo>
                <a:cubicBezTo>
                  <a:pt x="1252783" y="867268"/>
                  <a:pt x="1231878" y="866794"/>
                  <a:pt x="1211580" y="869500"/>
                </a:cubicBezTo>
                <a:cubicBezTo>
                  <a:pt x="1193777" y="871874"/>
                  <a:pt x="1176131" y="875541"/>
                  <a:pt x="1158240" y="877120"/>
                </a:cubicBezTo>
                <a:cubicBezTo>
                  <a:pt x="1089738" y="883164"/>
                  <a:pt x="1020577" y="882635"/>
                  <a:pt x="952500" y="892360"/>
                </a:cubicBezTo>
                <a:cubicBezTo>
                  <a:pt x="878888" y="902876"/>
                  <a:pt x="916982" y="897752"/>
                  <a:pt x="838200" y="907600"/>
                </a:cubicBezTo>
                <a:cubicBezTo>
                  <a:pt x="701040" y="905060"/>
                  <a:pt x="563578" y="909419"/>
                  <a:pt x="426720" y="899980"/>
                </a:cubicBezTo>
                <a:cubicBezTo>
                  <a:pt x="414050" y="899106"/>
                  <a:pt x="407267" y="883421"/>
                  <a:pt x="396240" y="877120"/>
                </a:cubicBezTo>
                <a:cubicBezTo>
                  <a:pt x="389266" y="873135"/>
                  <a:pt x="380401" y="873401"/>
                  <a:pt x="373380" y="869500"/>
                </a:cubicBezTo>
                <a:cubicBezTo>
                  <a:pt x="357369" y="860605"/>
                  <a:pt x="343671" y="847915"/>
                  <a:pt x="327660" y="839020"/>
                </a:cubicBezTo>
                <a:cubicBezTo>
                  <a:pt x="320639" y="835119"/>
                  <a:pt x="311984" y="834992"/>
                  <a:pt x="304800" y="831400"/>
                </a:cubicBezTo>
                <a:cubicBezTo>
                  <a:pt x="296609" y="827304"/>
                  <a:pt x="290309" y="819879"/>
                  <a:pt x="281940" y="816160"/>
                </a:cubicBezTo>
                <a:cubicBezTo>
                  <a:pt x="267260" y="809636"/>
                  <a:pt x="251460" y="806000"/>
                  <a:pt x="236220" y="800920"/>
                </a:cubicBezTo>
                <a:lnTo>
                  <a:pt x="213360" y="793300"/>
                </a:lnTo>
                <a:cubicBezTo>
                  <a:pt x="203200" y="785680"/>
                  <a:pt x="193907" y="776741"/>
                  <a:pt x="182880" y="770440"/>
                </a:cubicBezTo>
                <a:cubicBezTo>
                  <a:pt x="175906" y="766455"/>
                  <a:pt x="166703" y="767275"/>
                  <a:pt x="160020" y="762820"/>
                </a:cubicBezTo>
                <a:cubicBezTo>
                  <a:pt x="151054" y="756842"/>
                  <a:pt x="145439" y="746859"/>
                  <a:pt x="137160" y="739960"/>
                </a:cubicBezTo>
                <a:cubicBezTo>
                  <a:pt x="130125" y="734097"/>
                  <a:pt x="121920" y="729800"/>
                  <a:pt x="114300" y="724720"/>
                </a:cubicBezTo>
                <a:lnTo>
                  <a:pt x="83820" y="679000"/>
                </a:lnTo>
                <a:cubicBezTo>
                  <a:pt x="78740" y="671380"/>
                  <a:pt x="71476" y="664828"/>
                  <a:pt x="68580" y="656140"/>
                </a:cubicBezTo>
                <a:cubicBezTo>
                  <a:pt x="60639" y="632318"/>
                  <a:pt x="52939" y="602532"/>
                  <a:pt x="30480" y="587560"/>
                </a:cubicBezTo>
                <a:lnTo>
                  <a:pt x="7620" y="572320"/>
                </a:lnTo>
                <a:cubicBezTo>
                  <a:pt x="-3213" y="539821"/>
                  <a:pt x="1270" y="521520"/>
                  <a:pt x="0" y="51136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1201BCC9-36F8-4C7B-BD66-DB55C7D28A92}"/>
              </a:ext>
            </a:extLst>
          </p:cNvPr>
          <p:cNvSpPr/>
          <p:nvPr/>
        </p:nvSpPr>
        <p:spPr>
          <a:xfrm>
            <a:off x="1911719" y="2097658"/>
            <a:ext cx="45719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CaixaDeTexto 12">
                <a:extLst>
                  <a:ext uri="{FF2B5EF4-FFF2-40B4-BE49-F238E27FC236}">
                    <a16:creationId xmlns:a16="http://schemas.microsoft.com/office/drawing/2014/main" id="{53EC1E8A-26D3-45D5-BAD6-D5476EF46E87}"/>
                  </a:ext>
                </a:extLst>
              </p:cNvPr>
              <p:cNvSpPr txBox="1"/>
              <p:nvPr/>
            </p:nvSpPr>
            <p:spPr>
              <a:xfrm>
                <a:off x="2015595" y="1854938"/>
                <a:ext cx="44986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pt-BR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pt-BR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</m:oMath>
                  </m:oMathPara>
                </a14:m>
                <a:endParaRPr lang="pt-BR" sz="2000" b="1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>
          <p:sp>
            <p:nvSpPr>
              <p:cNvPr id="13" name="CaixaDeTexto 12">
                <a:extLst>
                  <a:ext uri="{FF2B5EF4-FFF2-40B4-BE49-F238E27FC236}">
                    <a16:creationId xmlns:a16="http://schemas.microsoft.com/office/drawing/2014/main" id="{53EC1E8A-26D3-45D5-BAD6-D5476EF46E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5595" y="1854938"/>
                <a:ext cx="449867" cy="307777"/>
              </a:xfrm>
              <a:prstGeom prst="rect">
                <a:avLst/>
              </a:prstGeom>
              <a:blipFill>
                <a:blip r:embed="rId2"/>
                <a:stretch>
                  <a:fillRect l="-13699" r="-8219" b="-1568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CaixaDeTexto 25">
            <a:extLst>
              <a:ext uri="{FF2B5EF4-FFF2-40B4-BE49-F238E27FC236}">
                <a16:creationId xmlns:a16="http://schemas.microsoft.com/office/drawing/2014/main" id="{723D543C-6491-4A8C-A5E4-2ACD38E7A072}"/>
              </a:ext>
            </a:extLst>
          </p:cNvPr>
          <p:cNvSpPr txBox="1"/>
          <p:nvPr/>
        </p:nvSpPr>
        <p:spPr>
          <a:xfrm>
            <a:off x="189085" y="298872"/>
            <a:ext cx="29228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Fonte magnética 3D</a:t>
            </a: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6D7BED2A-4ABD-428D-AD0F-9F932586E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5CF5-DD80-4FB2-8D05-C9155122F025}" type="slidenum">
              <a:rPr lang="pt-BR" smtClean="0"/>
              <a:t>45</a:t>
            </a:fld>
            <a:endParaRPr lang="pt-B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2" name="CaixaDeTexto 31">
                <a:extLst>
                  <a:ext uri="{FF2B5EF4-FFF2-40B4-BE49-F238E27FC236}">
                    <a16:creationId xmlns:a16="http://schemas.microsoft.com/office/drawing/2014/main" id="{7F418C2F-34A6-41F5-ABD2-49FDE4D45344}"/>
                  </a:ext>
                </a:extLst>
              </p:cNvPr>
              <p:cNvSpPr txBox="1"/>
              <p:nvPr/>
            </p:nvSpPr>
            <p:spPr>
              <a:xfrm>
                <a:off x="3302702" y="1182872"/>
                <a:ext cx="30271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1">
                              <a:latin typeface="Cambria Math" panose="02040503050406030204" pitchFamily="18" charset="0"/>
                            </a:rPr>
                            <m:t>𝐅</m:t>
                          </m:r>
                        </m:e>
                        <m:sub>
                          <m:r>
                            <a:rPr lang="pt-BR" sz="200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pt-BR" sz="2000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>
          <p:sp>
            <p:nvSpPr>
              <p:cNvPr id="32" name="CaixaDeTexto 31">
                <a:extLst>
                  <a:ext uri="{FF2B5EF4-FFF2-40B4-BE49-F238E27FC236}">
                    <a16:creationId xmlns:a16="http://schemas.microsoft.com/office/drawing/2014/main" id="{7F418C2F-34A6-41F5-ABD2-49FDE4D453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2702" y="1182872"/>
                <a:ext cx="302712" cy="307777"/>
              </a:xfrm>
              <a:prstGeom prst="rect">
                <a:avLst/>
              </a:prstGeom>
              <a:blipFill>
                <a:blip r:embed="rId3"/>
                <a:stretch>
                  <a:fillRect l="-20408" r="-10204" b="-1568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Conector de Seta Reta 34">
            <a:extLst>
              <a:ext uri="{FF2B5EF4-FFF2-40B4-BE49-F238E27FC236}">
                <a16:creationId xmlns:a16="http://schemas.microsoft.com/office/drawing/2014/main" id="{9F72691C-F854-402A-9842-6AE0DF44CB9D}"/>
              </a:ext>
            </a:extLst>
          </p:cNvPr>
          <p:cNvCxnSpPr>
            <a:cxnSpLocks/>
          </p:cNvCxnSpPr>
          <p:nvPr/>
        </p:nvCxnSpPr>
        <p:spPr>
          <a:xfrm flipH="1" flipV="1">
            <a:off x="3072332" y="1119625"/>
            <a:ext cx="328788" cy="51891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Elipse 37">
            <a:extLst>
              <a:ext uri="{FF2B5EF4-FFF2-40B4-BE49-F238E27FC236}">
                <a16:creationId xmlns:a16="http://schemas.microsoft.com/office/drawing/2014/main" id="{2BE7FF7C-69E0-408C-97EA-9339FB3A4D39}"/>
              </a:ext>
            </a:extLst>
          </p:cNvPr>
          <p:cNvSpPr/>
          <p:nvPr/>
        </p:nvSpPr>
        <p:spPr>
          <a:xfrm>
            <a:off x="1164771" y="2356127"/>
            <a:ext cx="45719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Elipse 39">
            <a:extLst>
              <a:ext uri="{FF2B5EF4-FFF2-40B4-BE49-F238E27FC236}">
                <a16:creationId xmlns:a16="http://schemas.microsoft.com/office/drawing/2014/main" id="{DEC34B2B-F920-4611-BE68-9E464BCB86FA}"/>
              </a:ext>
            </a:extLst>
          </p:cNvPr>
          <p:cNvSpPr/>
          <p:nvPr/>
        </p:nvSpPr>
        <p:spPr>
          <a:xfrm>
            <a:off x="1604790" y="2447464"/>
            <a:ext cx="45719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" name="Elipse 41">
            <a:extLst>
              <a:ext uri="{FF2B5EF4-FFF2-40B4-BE49-F238E27FC236}">
                <a16:creationId xmlns:a16="http://schemas.microsoft.com/office/drawing/2014/main" id="{754A2F88-A1DD-4230-9A4A-3FD534C99DC4}"/>
              </a:ext>
            </a:extLst>
          </p:cNvPr>
          <p:cNvSpPr/>
          <p:nvPr/>
        </p:nvSpPr>
        <p:spPr>
          <a:xfrm>
            <a:off x="2112475" y="2459607"/>
            <a:ext cx="45719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5" name="Elipse 44">
            <a:extLst>
              <a:ext uri="{FF2B5EF4-FFF2-40B4-BE49-F238E27FC236}">
                <a16:creationId xmlns:a16="http://schemas.microsoft.com/office/drawing/2014/main" id="{AD789B88-63E3-4D23-9013-BCD17401C9B5}"/>
              </a:ext>
            </a:extLst>
          </p:cNvPr>
          <p:cNvSpPr/>
          <p:nvPr/>
        </p:nvSpPr>
        <p:spPr>
          <a:xfrm>
            <a:off x="1083907" y="2636271"/>
            <a:ext cx="45719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6" name="Elipse 45">
            <a:extLst>
              <a:ext uri="{FF2B5EF4-FFF2-40B4-BE49-F238E27FC236}">
                <a16:creationId xmlns:a16="http://schemas.microsoft.com/office/drawing/2014/main" id="{8DC99BF7-0BC0-4DE4-B381-C2B65BD716FB}"/>
              </a:ext>
            </a:extLst>
          </p:cNvPr>
          <p:cNvSpPr/>
          <p:nvPr/>
        </p:nvSpPr>
        <p:spPr>
          <a:xfrm>
            <a:off x="1627649" y="1947342"/>
            <a:ext cx="45719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7" name="Elipse 46">
            <a:extLst>
              <a:ext uri="{FF2B5EF4-FFF2-40B4-BE49-F238E27FC236}">
                <a16:creationId xmlns:a16="http://schemas.microsoft.com/office/drawing/2014/main" id="{E2616410-6C94-4D75-8D61-7784C338148B}"/>
              </a:ext>
            </a:extLst>
          </p:cNvPr>
          <p:cNvSpPr/>
          <p:nvPr/>
        </p:nvSpPr>
        <p:spPr>
          <a:xfrm>
            <a:off x="2840472" y="2471801"/>
            <a:ext cx="45719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8" name="Elipse 47">
            <a:extLst>
              <a:ext uri="{FF2B5EF4-FFF2-40B4-BE49-F238E27FC236}">
                <a16:creationId xmlns:a16="http://schemas.microsoft.com/office/drawing/2014/main" id="{B1F11215-92FA-4446-940A-A0ED0C463BC0}"/>
              </a:ext>
            </a:extLst>
          </p:cNvPr>
          <p:cNvSpPr/>
          <p:nvPr/>
        </p:nvSpPr>
        <p:spPr>
          <a:xfrm>
            <a:off x="2377594" y="2666207"/>
            <a:ext cx="45719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9" name="Elipse 48">
            <a:extLst>
              <a:ext uri="{FF2B5EF4-FFF2-40B4-BE49-F238E27FC236}">
                <a16:creationId xmlns:a16="http://schemas.microsoft.com/office/drawing/2014/main" id="{15B7EBF9-EE95-4527-BBF9-9BB3005BBC0A}"/>
              </a:ext>
            </a:extLst>
          </p:cNvPr>
          <p:cNvSpPr/>
          <p:nvPr/>
        </p:nvSpPr>
        <p:spPr>
          <a:xfrm>
            <a:off x="2085441" y="1539600"/>
            <a:ext cx="45719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0" name="Elipse 49">
            <a:extLst>
              <a:ext uri="{FF2B5EF4-FFF2-40B4-BE49-F238E27FC236}">
                <a16:creationId xmlns:a16="http://schemas.microsoft.com/office/drawing/2014/main" id="{93805F8B-C20E-432C-A85A-069AAAB3B7B1}"/>
              </a:ext>
            </a:extLst>
          </p:cNvPr>
          <p:cNvSpPr/>
          <p:nvPr/>
        </p:nvSpPr>
        <p:spPr>
          <a:xfrm>
            <a:off x="2615414" y="1547590"/>
            <a:ext cx="45719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1" name="Elipse 50">
            <a:extLst>
              <a:ext uri="{FF2B5EF4-FFF2-40B4-BE49-F238E27FC236}">
                <a16:creationId xmlns:a16="http://schemas.microsoft.com/office/drawing/2014/main" id="{E3B3D95A-E2C4-4A6A-B2FF-F94A7DA7E6DB}"/>
              </a:ext>
            </a:extLst>
          </p:cNvPr>
          <p:cNvSpPr/>
          <p:nvPr/>
        </p:nvSpPr>
        <p:spPr>
          <a:xfrm>
            <a:off x="2794753" y="1856416"/>
            <a:ext cx="45719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52" name="Conector de Seta Reta 51">
            <a:extLst>
              <a:ext uri="{FF2B5EF4-FFF2-40B4-BE49-F238E27FC236}">
                <a16:creationId xmlns:a16="http://schemas.microsoft.com/office/drawing/2014/main" id="{843A7A0F-9795-4AF3-BD32-5E6C74F92A72}"/>
              </a:ext>
            </a:extLst>
          </p:cNvPr>
          <p:cNvCxnSpPr/>
          <p:nvPr/>
        </p:nvCxnSpPr>
        <p:spPr>
          <a:xfrm>
            <a:off x="8610600" y="2893208"/>
            <a:ext cx="0" cy="2700996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ector de Seta Reta 52">
            <a:extLst>
              <a:ext uri="{FF2B5EF4-FFF2-40B4-BE49-F238E27FC236}">
                <a16:creationId xmlns:a16="http://schemas.microsoft.com/office/drawing/2014/main" id="{A74DF919-5428-44A0-9C94-3ED9B00E4E85}"/>
              </a:ext>
            </a:extLst>
          </p:cNvPr>
          <p:cNvCxnSpPr>
            <a:cxnSpLocks/>
          </p:cNvCxnSpPr>
          <p:nvPr/>
        </p:nvCxnSpPr>
        <p:spPr>
          <a:xfrm>
            <a:off x="8610600" y="2893208"/>
            <a:ext cx="3083169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ector de Seta Reta 53">
            <a:extLst>
              <a:ext uri="{FF2B5EF4-FFF2-40B4-BE49-F238E27FC236}">
                <a16:creationId xmlns:a16="http://schemas.microsoft.com/office/drawing/2014/main" id="{954B5118-FF2E-4CC2-94CE-E2D070F3B1F6}"/>
              </a:ext>
            </a:extLst>
          </p:cNvPr>
          <p:cNvCxnSpPr>
            <a:cxnSpLocks/>
          </p:cNvCxnSpPr>
          <p:nvPr/>
        </p:nvCxnSpPr>
        <p:spPr>
          <a:xfrm flipV="1">
            <a:off x="8610599" y="1183421"/>
            <a:ext cx="1682765" cy="1709787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CaixaDeTexto 54">
            <a:extLst>
              <a:ext uri="{FF2B5EF4-FFF2-40B4-BE49-F238E27FC236}">
                <a16:creationId xmlns:a16="http://schemas.microsoft.com/office/drawing/2014/main" id="{271AF98A-C75D-475F-A22B-D0827EFF2D67}"/>
              </a:ext>
            </a:extLst>
          </p:cNvPr>
          <p:cNvSpPr txBox="1"/>
          <p:nvPr/>
        </p:nvSpPr>
        <p:spPr>
          <a:xfrm>
            <a:off x="9918343" y="874648"/>
            <a:ext cx="2952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/>
              <a:t>x</a:t>
            </a:r>
          </a:p>
        </p:txBody>
      </p:sp>
      <p:sp>
        <p:nvSpPr>
          <p:cNvPr id="56" name="CaixaDeTexto 55">
            <a:extLst>
              <a:ext uri="{FF2B5EF4-FFF2-40B4-BE49-F238E27FC236}">
                <a16:creationId xmlns:a16="http://schemas.microsoft.com/office/drawing/2014/main" id="{C3A86C7E-E947-4D2E-93F6-D067CA633293}"/>
              </a:ext>
            </a:extLst>
          </p:cNvPr>
          <p:cNvSpPr txBox="1"/>
          <p:nvPr/>
        </p:nvSpPr>
        <p:spPr>
          <a:xfrm>
            <a:off x="11511885" y="2892760"/>
            <a:ext cx="3000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/>
              <a:t>y</a:t>
            </a:r>
          </a:p>
        </p:txBody>
      </p:sp>
      <p:sp>
        <p:nvSpPr>
          <p:cNvPr id="57" name="CaixaDeTexto 56">
            <a:extLst>
              <a:ext uri="{FF2B5EF4-FFF2-40B4-BE49-F238E27FC236}">
                <a16:creationId xmlns:a16="http://schemas.microsoft.com/office/drawing/2014/main" id="{DA0168BA-6D21-40E4-BDDC-3C3E00C1F545}"/>
              </a:ext>
            </a:extLst>
          </p:cNvPr>
          <p:cNvSpPr txBox="1"/>
          <p:nvPr/>
        </p:nvSpPr>
        <p:spPr>
          <a:xfrm>
            <a:off x="8287748" y="5238706"/>
            <a:ext cx="2856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/>
              <a:t>z</a:t>
            </a:r>
          </a:p>
        </p:txBody>
      </p:sp>
      <p:sp>
        <p:nvSpPr>
          <p:cNvPr id="59" name="Elipse 58">
            <a:extLst>
              <a:ext uri="{FF2B5EF4-FFF2-40B4-BE49-F238E27FC236}">
                <a16:creationId xmlns:a16="http://schemas.microsoft.com/office/drawing/2014/main" id="{0D91BE3A-F31B-4D41-814C-EDB5B56AD43B}"/>
              </a:ext>
            </a:extLst>
          </p:cNvPr>
          <p:cNvSpPr/>
          <p:nvPr/>
        </p:nvSpPr>
        <p:spPr>
          <a:xfrm>
            <a:off x="10153210" y="2097210"/>
            <a:ext cx="45719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7" name="CaixaDeTexto 66">
                <a:extLst>
                  <a:ext uri="{FF2B5EF4-FFF2-40B4-BE49-F238E27FC236}">
                    <a16:creationId xmlns:a16="http://schemas.microsoft.com/office/drawing/2014/main" id="{DD04AC98-BCDB-481B-B595-C2F6AF8CC9C5}"/>
                  </a:ext>
                </a:extLst>
              </p:cNvPr>
              <p:cNvSpPr txBox="1"/>
              <p:nvPr/>
            </p:nvSpPr>
            <p:spPr>
              <a:xfrm>
                <a:off x="10353054" y="1902135"/>
                <a:ext cx="44986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pt-BR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pt-BR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</m:oMath>
                  </m:oMathPara>
                </a14:m>
                <a:endParaRPr lang="pt-BR" sz="2000" b="1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>
          <p:sp>
            <p:nvSpPr>
              <p:cNvPr id="67" name="CaixaDeTexto 66">
                <a:extLst>
                  <a:ext uri="{FF2B5EF4-FFF2-40B4-BE49-F238E27FC236}">
                    <a16:creationId xmlns:a16="http://schemas.microsoft.com/office/drawing/2014/main" id="{DD04AC98-BCDB-481B-B595-C2F6AF8CC9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53054" y="1902135"/>
                <a:ext cx="449867" cy="307777"/>
              </a:xfrm>
              <a:prstGeom prst="rect">
                <a:avLst/>
              </a:prstGeom>
              <a:blipFill>
                <a:blip r:embed="rId4"/>
                <a:stretch>
                  <a:fillRect l="-12162" r="-6757" b="-1568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CaixaDeTexto 67">
            <a:extLst>
              <a:ext uri="{FF2B5EF4-FFF2-40B4-BE49-F238E27FC236}">
                <a16:creationId xmlns:a16="http://schemas.microsoft.com/office/drawing/2014/main" id="{545512EC-0A02-4E44-AE40-234F363D56F6}"/>
              </a:ext>
            </a:extLst>
          </p:cNvPr>
          <p:cNvSpPr txBox="1"/>
          <p:nvPr/>
        </p:nvSpPr>
        <p:spPr>
          <a:xfrm>
            <a:off x="8624741" y="295909"/>
            <a:ext cx="34566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/>
              <a:t>Modelo esférico</a:t>
            </a:r>
          </a:p>
        </p:txBody>
      </p:sp>
      <p:sp>
        <p:nvSpPr>
          <p:cNvPr id="69" name="CaixaDeTexto 68">
            <a:extLst>
              <a:ext uri="{FF2B5EF4-FFF2-40B4-BE49-F238E27FC236}">
                <a16:creationId xmlns:a16="http://schemas.microsoft.com/office/drawing/2014/main" id="{C67E8124-8707-4083-8D79-174FDE074AAB}"/>
              </a:ext>
            </a:extLst>
          </p:cNvPr>
          <p:cNvSpPr txBox="1"/>
          <p:nvPr/>
        </p:nvSpPr>
        <p:spPr>
          <a:xfrm>
            <a:off x="62352" y="6489329"/>
            <a:ext cx="18722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/>
              <a:t>Oliveira Jr et al (2015)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0" name="CaixaDeTexto 69">
                <a:extLst>
                  <a:ext uri="{FF2B5EF4-FFF2-40B4-BE49-F238E27FC236}">
                    <a16:creationId xmlns:a16="http://schemas.microsoft.com/office/drawing/2014/main" id="{1F535191-F9BA-457F-8CFE-497FE04E2040}"/>
                  </a:ext>
                </a:extLst>
              </p:cNvPr>
              <p:cNvSpPr txBox="1"/>
              <p:nvPr/>
            </p:nvSpPr>
            <p:spPr>
              <a:xfrm>
                <a:off x="11660611" y="1133093"/>
                <a:ext cx="30271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1">
                              <a:latin typeface="Cambria Math" panose="02040503050406030204" pitchFamily="18" charset="0"/>
                            </a:rPr>
                            <m:t>𝐅</m:t>
                          </m:r>
                        </m:e>
                        <m:sub>
                          <m:r>
                            <a:rPr lang="pt-BR" sz="200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pt-BR" sz="2000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>
          <p:sp>
            <p:nvSpPr>
              <p:cNvPr id="70" name="CaixaDeTexto 69">
                <a:extLst>
                  <a:ext uri="{FF2B5EF4-FFF2-40B4-BE49-F238E27FC236}">
                    <a16:creationId xmlns:a16="http://schemas.microsoft.com/office/drawing/2014/main" id="{1F535191-F9BA-457F-8CFE-497FE04E20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60611" y="1133093"/>
                <a:ext cx="302712" cy="307777"/>
              </a:xfrm>
              <a:prstGeom prst="rect">
                <a:avLst/>
              </a:prstGeom>
              <a:blipFill>
                <a:blip r:embed="rId5"/>
                <a:stretch>
                  <a:fillRect l="-20408" r="-10204" b="-16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1" name="Conector de Seta Reta 70">
            <a:extLst>
              <a:ext uri="{FF2B5EF4-FFF2-40B4-BE49-F238E27FC236}">
                <a16:creationId xmlns:a16="http://schemas.microsoft.com/office/drawing/2014/main" id="{E879BA75-DD55-4C59-9550-5A920822989D}"/>
              </a:ext>
            </a:extLst>
          </p:cNvPr>
          <p:cNvCxnSpPr>
            <a:cxnSpLocks/>
          </p:cNvCxnSpPr>
          <p:nvPr/>
        </p:nvCxnSpPr>
        <p:spPr>
          <a:xfrm flipH="1" flipV="1">
            <a:off x="11430241" y="1069846"/>
            <a:ext cx="328788" cy="51891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Elipse 71">
            <a:extLst>
              <a:ext uri="{FF2B5EF4-FFF2-40B4-BE49-F238E27FC236}">
                <a16:creationId xmlns:a16="http://schemas.microsoft.com/office/drawing/2014/main" id="{D1AA9E1D-2025-489B-88C7-B54724F32CD2}"/>
              </a:ext>
            </a:extLst>
          </p:cNvPr>
          <p:cNvSpPr/>
          <p:nvPr/>
        </p:nvSpPr>
        <p:spPr>
          <a:xfrm>
            <a:off x="10133621" y="2096180"/>
            <a:ext cx="45719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4" name="Elipse 73">
            <a:extLst>
              <a:ext uri="{FF2B5EF4-FFF2-40B4-BE49-F238E27FC236}">
                <a16:creationId xmlns:a16="http://schemas.microsoft.com/office/drawing/2014/main" id="{550E9FA0-589A-4A1B-8A7B-557183CCFB52}"/>
              </a:ext>
            </a:extLst>
          </p:cNvPr>
          <p:cNvSpPr/>
          <p:nvPr/>
        </p:nvSpPr>
        <p:spPr>
          <a:xfrm>
            <a:off x="9386673" y="2354649"/>
            <a:ext cx="45719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5" name="Elipse 74">
            <a:extLst>
              <a:ext uri="{FF2B5EF4-FFF2-40B4-BE49-F238E27FC236}">
                <a16:creationId xmlns:a16="http://schemas.microsoft.com/office/drawing/2014/main" id="{7925BFC1-22E2-4C1D-908D-CD8AD511A9C8}"/>
              </a:ext>
            </a:extLst>
          </p:cNvPr>
          <p:cNvSpPr/>
          <p:nvPr/>
        </p:nvSpPr>
        <p:spPr>
          <a:xfrm>
            <a:off x="9826692" y="2445986"/>
            <a:ext cx="45719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6" name="Elipse 75">
            <a:extLst>
              <a:ext uri="{FF2B5EF4-FFF2-40B4-BE49-F238E27FC236}">
                <a16:creationId xmlns:a16="http://schemas.microsoft.com/office/drawing/2014/main" id="{AB0707B1-1BC2-4456-BFDB-17C8F50D3D8A}"/>
              </a:ext>
            </a:extLst>
          </p:cNvPr>
          <p:cNvSpPr/>
          <p:nvPr/>
        </p:nvSpPr>
        <p:spPr>
          <a:xfrm>
            <a:off x="10334377" y="2458129"/>
            <a:ext cx="45719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7" name="Elipse 76">
            <a:extLst>
              <a:ext uri="{FF2B5EF4-FFF2-40B4-BE49-F238E27FC236}">
                <a16:creationId xmlns:a16="http://schemas.microsoft.com/office/drawing/2014/main" id="{C49C7FAC-4F2C-4BDB-9C88-F4F9319627DC}"/>
              </a:ext>
            </a:extLst>
          </p:cNvPr>
          <p:cNvSpPr/>
          <p:nvPr/>
        </p:nvSpPr>
        <p:spPr>
          <a:xfrm>
            <a:off x="9305809" y="2634793"/>
            <a:ext cx="45719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8" name="Elipse 77">
            <a:extLst>
              <a:ext uri="{FF2B5EF4-FFF2-40B4-BE49-F238E27FC236}">
                <a16:creationId xmlns:a16="http://schemas.microsoft.com/office/drawing/2014/main" id="{18505E14-4CBC-4A8E-96C6-9D2D106AC64E}"/>
              </a:ext>
            </a:extLst>
          </p:cNvPr>
          <p:cNvSpPr/>
          <p:nvPr/>
        </p:nvSpPr>
        <p:spPr>
          <a:xfrm>
            <a:off x="9849551" y="1945864"/>
            <a:ext cx="45719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9" name="Elipse 78">
            <a:extLst>
              <a:ext uri="{FF2B5EF4-FFF2-40B4-BE49-F238E27FC236}">
                <a16:creationId xmlns:a16="http://schemas.microsoft.com/office/drawing/2014/main" id="{C89A7549-2A72-4CAA-937E-E7C82EC1985D}"/>
              </a:ext>
            </a:extLst>
          </p:cNvPr>
          <p:cNvSpPr/>
          <p:nvPr/>
        </p:nvSpPr>
        <p:spPr>
          <a:xfrm>
            <a:off x="11062374" y="2470323"/>
            <a:ext cx="45719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0" name="Elipse 79">
            <a:extLst>
              <a:ext uri="{FF2B5EF4-FFF2-40B4-BE49-F238E27FC236}">
                <a16:creationId xmlns:a16="http://schemas.microsoft.com/office/drawing/2014/main" id="{6AE97F61-C868-4BB8-9B1E-FC5FA86A1B46}"/>
              </a:ext>
            </a:extLst>
          </p:cNvPr>
          <p:cNvSpPr/>
          <p:nvPr/>
        </p:nvSpPr>
        <p:spPr>
          <a:xfrm>
            <a:off x="10599496" y="2664729"/>
            <a:ext cx="45719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1" name="Elipse 80">
            <a:extLst>
              <a:ext uri="{FF2B5EF4-FFF2-40B4-BE49-F238E27FC236}">
                <a16:creationId xmlns:a16="http://schemas.microsoft.com/office/drawing/2014/main" id="{F78CF67D-F3ED-4520-8AE0-614CA6DDB28D}"/>
              </a:ext>
            </a:extLst>
          </p:cNvPr>
          <p:cNvSpPr/>
          <p:nvPr/>
        </p:nvSpPr>
        <p:spPr>
          <a:xfrm>
            <a:off x="10307343" y="1538122"/>
            <a:ext cx="45719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2" name="Elipse 81">
            <a:extLst>
              <a:ext uri="{FF2B5EF4-FFF2-40B4-BE49-F238E27FC236}">
                <a16:creationId xmlns:a16="http://schemas.microsoft.com/office/drawing/2014/main" id="{FE6AEF7E-9CA1-4A65-A74F-2151277AA916}"/>
              </a:ext>
            </a:extLst>
          </p:cNvPr>
          <p:cNvSpPr/>
          <p:nvPr/>
        </p:nvSpPr>
        <p:spPr>
          <a:xfrm>
            <a:off x="10837316" y="1546112"/>
            <a:ext cx="45719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3" name="Elipse 82">
            <a:extLst>
              <a:ext uri="{FF2B5EF4-FFF2-40B4-BE49-F238E27FC236}">
                <a16:creationId xmlns:a16="http://schemas.microsoft.com/office/drawing/2014/main" id="{0B5A42CC-8A19-494E-9FF9-80849B8F16F3}"/>
              </a:ext>
            </a:extLst>
          </p:cNvPr>
          <p:cNvSpPr/>
          <p:nvPr/>
        </p:nvSpPr>
        <p:spPr>
          <a:xfrm>
            <a:off x="11016655" y="1854938"/>
            <a:ext cx="45719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4" name="Título 1">
            <a:extLst>
              <a:ext uri="{FF2B5EF4-FFF2-40B4-BE49-F238E27FC236}">
                <a16:creationId xmlns:a16="http://schemas.microsoft.com/office/drawing/2014/main" id="{3E3FB735-49A3-4A75-8AB7-7EFD1304B869}"/>
              </a:ext>
            </a:extLst>
          </p:cNvPr>
          <p:cNvSpPr txBox="1">
            <a:spLocks/>
          </p:cNvSpPr>
          <p:nvPr/>
        </p:nvSpPr>
        <p:spPr>
          <a:xfrm>
            <a:off x="3673771" y="908719"/>
            <a:ext cx="5653281" cy="130452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dirty="0">
                <a:solidFill>
                  <a:srgbClr val="0070C0"/>
                </a:solidFill>
              </a:rPr>
              <a:t>Reproduzir o efeito gerado por uma fonte magnética assumindo que esta fonte seja esférica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5" name="CaixaDeTexto 84">
                <a:extLst>
                  <a:ext uri="{FF2B5EF4-FFF2-40B4-BE49-F238E27FC236}">
                    <a16:creationId xmlns:a16="http://schemas.microsoft.com/office/drawing/2014/main" id="{0A44200A-CC6D-49AA-A97D-2C4B70A20C32}"/>
                  </a:ext>
                </a:extLst>
              </p:cNvPr>
              <p:cNvSpPr txBox="1"/>
              <p:nvPr/>
            </p:nvSpPr>
            <p:spPr>
              <a:xfrm>
                <a:off x="3249664" y="3504984"/>
                <a:ext cx="3462799" cy="136101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pt-BR" sz="3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sz="32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pt-BR" sz="32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𝐓</m:t>
                        </m:r>
                      </m:e>
                      <m:sup>
                        <m:r>
                          <a:rPr lang="pt-BR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</m:sup>
                    </m:sSup>
                    <m:r>
                      <a:rPr lang="pt-BR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pt-BR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pt-BR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pt-BR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sz="3200" b="0" i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∆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pt-BR" sz="3200" b="0" i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T</m:t>
                                  </m:r>
                                </m:e>
                                <m:sup>
                                  <m:r>
                                    <a:rPr lang="pt-BR" sz="32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r>
                                <a:rPr lang="pt-B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lang="pt-BR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sz="3200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∆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pt-BR" sz="3200" b="0" i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T</m:t>
                                  </m:r>
                                </m:e>
                                <m:sup>
                                  <m:r>
                                    <a:rPr lang="pt-BR" sz="3200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p>
                              </m:sSup>
                            </m:e>
                          </m:mr>
                        </m:m>
                      </m:e>
                    </m:d>
                  </m:oMath>
                </a14:m>
                <a:r>
                  <a:rPr lang="pt-BR" sz="4000" dirty="0">
                    <a:solidFill>
                      <a:schemeClr val="tx1"/>
                    </a:solidFill>
                  </a:rPr>
                  <a:t>          </a:t>
                </a:r>
                <a:endParaRPr lang="pt-BR" sz="4000" dirty="0"/>
              </a:p>
            </p:txBody>
          </p:sp>
        </mc:Choice>
        <mc:Fallback>
          <p:sp>
            <p:nvSpPr>
              <p:cNvPr id="85" name="CaixaDeTexto 84">
                <a:extLst>
                  <a:ext uri="{FF2B5EF4-FFF2-40B4-BE49-F238E27FC236}">
                    <a16:creationId xmlns:a16="http://schemas.microsoft.com/office/drawing/2014/main" id="{0A44200A-CC6D-49AA-A97D-2C4B70A20C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9664" y="3504984"/>
                <a:ext cx="3462799" cy="136101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CaixaDeTexto 85">
            <a:extLst>
              <a:ext uri="{FF2B5EF4-FFF2-40B4-BE49-F238E27FC236}">
                <a16:creationId xmlns:a16="http://schemas.microsoft.com/office/drawing/2014/main" id="{BC2B56D3-2631-4811-B757-ED6B5401B615}"/>
              </a:ext>
            </a:extLst>
          </p:cNvPr>
          <p:cNvSpPr txBox="1"/>
          <p:nvPr/>
        </p:nvSpPr>
        <p:spPr>
          <a:xfrm>
            <a:off x="3164388" y="5266156"/>
            <a:ext cx="38933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rgbClr val="0070C0"/>
                </a:solidFill>
              </a:rPr>
              <a:t>Vetor de dados observados</a:t>
            </a:r>
          </a:p>
        </p:txBody>
      </p:sp>
      <p:cxnSp>
        <p:nvCxnSpPr>
          <p:cNvPr id="58" name="Conector reto 57">
            <a:extLst>
              <a:ext uri="{FF2B5EF4-FFF2-40B4-BE49-F238E27FC236}">
                <a16:creationId xmlns:a16="http://schemas.microsoft.com/office/drawing/2014/main" id="{E2EA75F9-98C1-42D6-A239-4CF78619ADCB}"/>
              </a:ext>
            </a:extLst>
          </p:cNvPr>
          <p:cNvCxnSpPr>
            <a:cxnSpLocks/>
          </p:cNvCxnSpPr>
          <p:nvPr/>
        </p:nvCxnSpPr>
        <p:spPr>
          <a:xfrm>
            <a:off x="2756788" y="2634793"/>
            <a:ext cx="885046" cy="1329551"/>
          </a:xfrm>
          <a:prstGeom prst="line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772435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Elipse 31">
            <a:extLst>
              <a:ext uri="{FF2B5EF4-FFF2-40B4-BE49-F238E27FC236}">
                <a16:creationId xmlns:a16="http://schemas.microsoft.com/office/drawing/2014/main" id="{8CE616C3-3462-4F17-B507-ADC93B52895D}"/>
              </a:ext>
            </a:extLst>
          </p:cNvPr>
          <p:cNvSpPr/>
          <p:nvPr/>
        </p:nvSpPr>
        <p:spPr>
          <a:xfrm>
            <a:off x="702585" y="3450411"/>
            <a:ext cx="2140972" cy="1885767"/>
          </a:xfrm>
          <a:prstGeom prst="ellipse">
            <a:avLst/>
          </a:prstGeom>
          <a:gradFill flip="none" rotWithShape="1">
            <a:gsLst>
              <a:gs pos="18000">
                <a:schemeClr val="accent3">
                  <a:lumMod val="67000"/>
                </a:schemeClr>
              </a:gs>
              <a:gs pos="55000">
                <a:schemeClr val="accent3">
                  <a:lumMod val="99000"/>
                  <a:lumOff val="1000"/>
                  <a:alpha val="74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3" name="Conector de Seta Reta 2">
            <a:extLst>
              <a:ext uri="{FF2B5EF4-FFF2-40B4-BE49-F238E27FC236}">
                <a16:creationId xmlns:a16="http://schemas.microsoft.com/office/drawing/2014/main" id="{21924E65-29CD-4BB8-B2CD-AE4C546B1FD1}"/>
              </a:ext>
            </a:extLst>
          </p:cNvPr>
          <p:cNvCxnSpPr/>
          <p:nvPr/>
        </p:nvCxnSpPr>
        <p:spPr>
          <a:xfrm>
            <a:off x="369109" y="2893656"/>
            <a:ext cx="0" cy="2700996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7EC64C03-32B6-470A-ADFF-BAF6710DDD0C}"/>
              </a:ext>
            </a:extLst>
          </p:cNvPr>
          <p:cNvCxnSpPr>
            <a:cxnSpLocks/>
          </p:cNvCxnSpPr>
          <p:nvPr/>
        </p:nvCxnSpPr>
        <p:spPr>
          <a:xfrm>
            <a:off x="369109" y="2893656"/>
            <a:ext cx="3083169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3D135AA6-36EB-4205-8884-4A40A352753C}"/>
              </a:ext>
            </a:extLst>
          </p:cNvPr>
          <p:cNvCxnSpPr>
            <a:cxnSpLocks/>
          </p:cNvCxnSpPr>
          <p:nvPr/>
        </p:nvCxnSpPr>
        <p:spPr>
          <a:xfrm flipV="1">
            <a:off x="369108" y="1183869"/>
            <a:ext cx="1682765" cy="1709787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A6E5F536-F853-4A6F-9BF2-C3B95D088F87}"/>
              </a:ext>
            </a:extLst>
          </p:cNvPr>
          <p:cNvSpPr txBox="1"/>
          <p:nvPr/>
        </p:nvSpPr>
        <p:spPr>
          <a:xfrm>
            <a:off x="1676852" y="875096"/>
            <a:ext cx="2952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/>
              <a:t>x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A713BD34-23E5-4423-93A0-22A32C362597}"/>
              </a:ext>
            </a:extLst>
          </p:cNvPr>
          <p:cNvSpPr txBox="1"/>
          <p:nvPr/>
        </p:nvSpPr>
        <p:spPr>
          <a:xfrm>
            <a:off x="3270394" y="2893208"/>
            <a:ext cx="3000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/>
              <a:t>y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226BF9FB-BBC3-49D1-92F3-4ED00A0A03CE}"/>
              </a:ext>
            </a:extLst>
          </p:cNvPr>
          <p:cNvSpPr txBox="1"/>
          <p:nvPr/>
        </p:nvSpPr>
        <p:spPr>
          <a:xfrm>
            <a:off x="46257" y="5239154"/>
            <a:ext cx="2856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/>
              <a:t>z</a:t>
            </a:r>
          </a:p>
        </p:txBody>
      </p: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493BE61D-53FD-4167-93AF-447DDBF5315D}"/>
              </a:ext>
            </a:extLst>
          </p:cNvPr>
          <p:cNvCxnSpPr>
            <a:cxnSpLocks/>
          </p:cNvCxnSpPr>
          <p:nvPr/>
        </p:nvCxnSpPr>
        <p:spPr>
          <a:xfrm flipV="1">
            <a:off x="1596765" y="4123604"/>
            <a:ext cx="514798" cy="57155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lipse 11">
            <a:extLst>
              <a:ext uri="{FF2B5EF4-FFF2-40B4-BE49-F238E27FC236}">
                <a16:creationId xmlns:a16="http://schemas.microsoft.com/office/drawing/2014/main" id="{1201BCC9-36F8-4C7B-BD66-DB55C7D28A92}"/>
              </a:ext>
            </a:extLst>
          </p:cNvPr>
          <p:cNvSpPr/>
          <p:nvPr/>
        </p:nvSpPr>
        <p:spPr>
          <a:xfrm>
            <a:off x="1815805" y="2097658"/>
            <a:ext cx="125387" cy="11776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aixaDeTexto 17">
                <a:extLst>
                  <a:ext uri="{FF2B5EF4-FFF2-40B4-BE49-F238E27FC236}">
                    <a16:creationId xmlns:a16="http://schemas.microsoft.com/office/drawing/2014/main" id="{EFCF5364-207B-47BF-9D30-901C116516CE}"/>
                  </a:ext>
                </a:extLst>
              </p:cNvPr>
              <p:cNvSpPr txBox="1"/>
              <p:nvPr/>
            </p:nvSpPr>
            <p:spPr>
              <a:xfrm>
                <a:off x="1892035" y="4391413"/>
                <a:ext cx="29014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𝐦</m:t>
                      </m:r>
                    </m:oMath>
                  </m:oMathPara>
                </a14:m>
                <a:endParaRPr lang="pt-BR" sz="2000" b="1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18" name="CaixaDeTexto 17">
                <a:extLst>
                  <a:ext uri="{FF2B5EF4-FFF2-40B4-BE49-F238E27FC236}">
                    <a16:creationId xmlns:a16="http://schemas.microsoft.com/office/drawing/2014/main" id="{EFCF5364-207B-47BF-9D30-901C116516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2035" y="4391413"/>
                <a:ext cx="290144" cy="307777"/>
              </a:xfrm>
              <a:prstGeom prst="rect">
                <a:avLst/>
              </a:prstGeom>
              <a:blipFill>
                <a:blip r:embed="rId2"/>
                <a:stretch>
                  <a:fillRect l="-12500" r="-1458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Conector reto 36">
            <a:extLst>
              <a:ext uri="{FF2B5EF4-FFF2-40B4-BE49-F238E27FC236}">
                <a16:creationId xmlns:a16="http://schemas.microsoft.com/office/drawing/2014/main" id="{E22C1C81-6114-4FE5-91C1-820C69A55B9F}"/>
              </a:ext>
            </a:extLst>
          </p:cNvPr>
          <p:cNvCxnSpPr>
            <a:cxnSpLocks/>
            <a:endCxn id="12" idx="4"/>
          </p:cNvCxnSpPr>
          <p:nvPr/>
        </p:nvCxnSpPr>
        <p:spPr>
          <a:xfrm flipV="1">
            <a:off x="1714666" y="2215422"/>
            <a:ext cx="163833" cy="2175991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CaixaDeTexto 38">
                <a:extLst>
                  <a:ext uri="{FF2B5EF4-FFF2-40B4-BE49-F238E27FC236}">
                    <a16:creationId xmlns:a16="http://schemas.microsoft.com/office/drawing/2014/main" id="{072BD8F6-8FC2-4CE8-8462-7CE5E056A7C0}"/>
                  </a:ext>
                </a:extLst>
              </p:cNvPr>
              <p:cNvSpPr txBox="1"/>
              <p:nvPr/>
            </p:nvSpPr>
            <p:spPr>
              <a:xfrm>
                <a:off x="1466181" y="3106236"/>
                <a:ext cx="16350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pt-BR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r</m:t>
                      </m:r>
                    </m:oMath>
                  </m:oMathPara>
                </a14:m>
                <a:endParaRPr lang="pt-BR" sz="2000" b="1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39" name="CaixaDeTexto 38">
                <a:extLst>
                  <a:ext uri="{FF2B5EF4-FFF2-40B4-BE49-F238E27FC236}">
                    <a16:creationId xmlns:a16="http://schemas.microsoft.com/office/drawing/2014/main" id="{072BD8F6-8FC2-4CE8-8462-7CE5E056A7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6181" y="3106236"/>
                <a:ext cx="163506" cy="307777"/>
              </a:xfrm>
              <a:prstGeom prst="rect">
                <a:avLst/>
              </a:prstGeom>
              <a:blipFill>
                <a:blip r:embed="rId3"/>
                <a:stretch>
                  <a:fillRect l="-23077" r="-2307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CaixaDeTexto 40">
                <a:extLst>
                  <a:ext uri="{FF2B5EF4-FFF2-40B4-BE49-F238E27FC236}">
                    <a16:creationId xmlns:a16="http://schemas.microsoft.com/office/drawing/2014/main" id="{0937A068-3F5A-45C2-A0CD-3FF8499D2346}"/>
                  </a:ext>
                </a:extLst>
              </p:cNvPr>
              <p:cNvSpPr txBox="1"/>
              <p:nvPr/>
            </p:nvSpPr>
            <p:spPr>
              <a:xfrm>
                <a:off x="754020" y="4974198"/>
                <a:ext cx="19191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brk m:alnAt="24"/>
                        </m:rPr>
                        <a:rPr lang="el-GR" sz="2000" i="1">
                          <a:latin typeface="Cambria Math" panose="02040503050406030204" pitchFamily="18" charset="0"/>
                          <a:cs typeface="Calibri Light" panose="020F0302020204030204" pitchFamily="34" charset="0"/>
                        </a:rPr>
                        <m:t>𝜐</m:t>
                      </m:r>
                    </m:oMath>
                  </m:oMathPara>
                </a14:m>
                <a:endParaRPr lang="pt-BR" sz="2000" b="1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41" name="CaixaDeTexto 40">
                <a:extLst>
                  <a:ext uri="{FF2B5EF4-FFF2-40B4-BE49-F238E27FC236}">
                    <a16:creationId xmlns:a16="http://schemas.microsoft.com/office/drawing/2014/main" id="{0937A068-3F5A-45C2-A0CD-3FF8499D23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020" y="4974198"/>
                <a:ext cx="191912" cy="307777"/>
              </a:xfrm>
              <a:prstGeom prst="rect">
                <a:avLst/>
              </a:prstGeom>
              <a:blipFill>
                <a:blip r:embed="rId4"/>
                <a:stretch>
                  <a:fillRect l="-19355" r="-1612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6D7BED2A-4ABD-428D-AD0F-9F932586E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5CF5-DD80-4FB2-8D05-C9155122F025}" type="slidenum">
              <a:rPr lang="pt-BR" smtClean="0"/>
              <a:t>46</a:t>
            </a:fld>
            <a:endParaRPr lang="pt-BR"/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300ACE77-5B7E-45F4-9727-99D216BE97A4}"/>
              </a:ext>
            </a:extLst>
          </p:cNvPr>
          <p:cNvSpPr txBox="1"/>
          <p:nvPr/>
        </p:nvSpPr>
        <p:spPr>
          <a:xfrm>
            <a:off x="96176" y="197560"/>
            <a:ext cx="34566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/>
              <a:t>Modelo esférico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CaixaDeTexto 30">
                <a:extLst>
                  <a:ext uri="{FF2B5EF4-FFF2-40B4-BE49-F238E27FC236}">
                    <a16:creationId xmlns:a16="http://schemas.microsoft.com/office/drawing/2014/main" id="{C032A0E4-347A-4CE9-8266-F59E3D501C07}"/>
                  </a:ext>
                </a:extLst>
              </p:cNvPr>
              <p:cNvSpPr txBox="1"/>
              <p:nvPr/>
            </p:nvSpPr>
            <p:spPr>
              <a:xfrm>
                <a:off x="2037107" y="1880137"/>
                <a:ext cx="970842" cy="3350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m:rPr>
                              <m:sty m:val="p"/>
                            </m:rPr>
                            <a:rPr lang="pt-BR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pt-BR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ip</m:t>
                          </m:r>
                        </m:sub>
                      </m:sSub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pt-BR" sz="20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𝐦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2000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31" name="CaixaDeTexto 30">
                <a:extLst>
                  <a:ext uri="{FF2B5EF4-FFF2-40B4-BE49-F238E27FC236}">
                    <a16:creationId xmlns:a16="http://schemas.microsoft.com/office/drawing/2014/main" id="{C032A0E4-347A-4CE9-8266-F59E3D501C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7107" y="1880137"/>
                <a:ext cx="970842" cy="335092"/>
              </a:xfrm>
              <a:prstGeom prst="rect">
                <a:avLst/>
              </a:prstGeom>
              <a:blipFill>
                <a:blip r:embed="rId6"/>
                <a:stretch>
                  <a:fillRect l="-5660" r="-9434" b="-2545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Elipse 34">
            <a:extLst>
              <a:ext uri="{FF2B5EF4-FFF2-40B4-BE49-F238E27FC236}">
                <a16:creationId xmlns:a16="http://schemas.microsoft.com/office/drawing/2014/main" id="{BD3DBC32-7F66-4B9B-9EF2-F1E5BF4F148A}"/>
              </a:ext>
            </a:extLst>
          </p:cNvPr>
          <p:cNvSpPr/>
          <p:nvPr/>
        </p:nvSpPr>
        <p:spPr>
          <a:xfrm>
            <a:off x="1644976" y="4291615"/>
            <a:ext cx="125387" cy="11776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CaixaDeTexto 61">
                <a:extLst>
                  <a:ext uri="{FF2B5EF4-FFF2-40B4-BE49-F238E27FC236}">
                    <a16:creationId xmlns:a16="http://schemas.microsoft.com/office/drawing/2014/main" id="{DD351C01-7855-42C2-9565-E0A344748B67}"/>
                  </a:ext>
                </a:extLst>
              </p:cNvPr>
              <p:cNvSpPr txBox="1"/>
              <p:nvPr/>
            </p:nvSpPr>
            <p:spPr>
              <a:xfrm>
                <a:off x="3401445" y="1323349"/>
                <a:ext cx="30271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1">
                              <a:latin typeface="Cambria Math" panose="02040503050406030204" pitchFamily="18" charset="0"/>
                            </a:rPr>
                            <m:t>𝐅</m:t>
                          </m:r>
                        </m:e>
                        <m:sub>
                          <m:r>
                            <a:rPr lang="pt-BR" sz="200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pt-BR" sz="2000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62" name="CaixaDeTexto 61">
                <a:extLst>
                  <a:ext uri="{FF2B5EF4-FFF2-40B4-BE49-F238E27FC236}">
                    <a16:creationId xmlns:a16="http://schemas.microsoft.com/office/drawing/2014/main" id="{DD351C01-7855-42C2-9565-E0A344748B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1445" y="1323349"/>
                <a:ext cx="302712" cy="307777"/>
              </a:xfrm>
              <a:prstGeom prst="rect">
                <a:avLst/>
              </a:prstGeom>
              <a:blipFill>
                <a:blip r:embed="rId13"/>
                <a:stretch>
                  <a:fillRect l="-20000" r="-8000" b="-1568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3" name="Conector de Seta Reta 62">
            <a:extLst>
              <a:ext uri="{FF2B5EF4-FFF2-40B4-BE49-F238E27FC236}">
                <a16:creationId xmlns:a16="http://schemas.microsoft.com/office/drawing/2014/main" id="{82028CB2-DF05-4775-9E71-F087BC677596}"/>
              </a:ext>
            </a:extLst>
          </p:cNvPr>
          <p:cNvCxnSpPr>
            <a:cxnSpLocks/>
          </p:cNvCxnSpPr>
          <p:nvPr/>
        </p:nvCxnSpPr>
        <p:spPr>
          <a:xfrm flipH="1" flipV="1">
            <a:off x="3171075" y="1260102"/>
            <a:ext cx="328788" cy="51891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3" name="CaixaDeTexto 32">
                <a:extLst>
                  <a:ext uri="{FF2B5EF4-FFF2-40B4-BE49-F238E27FC236}">
                    <a16:creationId xmlns:a16="http://schemas.microsoft.com/office/drawing/2014/main" id="{47A804A5-188B-491A-96E7-4C0909262E40}"/>
                  </a:ext>
                </a:extLst>
              </p:cNvPr>
              <p:cNvSpPr txBox="1"/>
              <p:nvPr/>
            </p:nvSpPr>
            <p:spPr>
              <a:xfrm>
                <a:off x="621255" y="3932238"/>
                <a:ext cx="96102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pt-BR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pt-BR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>
          <p:sp>
            <p:nvSpPr>
              <p:cNvPr id="33" name="CaixaDeTexto 32">
                <a:extLst>
                  <a:ext uri="{FF2B5EF4-FFF2-40B4-BE49-F238E27FC236}">
                    <a16:creationId xmlns:a16="http://schemas.microsoft.com/office/drawing/2014/main" id="{47A804A5-188B-491A-96E7-4C0909262E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255" y="3932238"/>
                <a:ext cx="961028" cy="369332"/>
              </a:xfrm>
              <a:prstGeom prst="rect">
                <a:avLst/>
              </a:prstGeom>
              <a:blipFill>
                <a:blip r:embed="rId14"/>
                <a:stretch>
                  <a:fillRect l="-1899" r="-24684" b="-1311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220194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Elipse 31">
            <a:extLst>
              <a:ext uri="{FF2B5EF4-FFF2-40B4-BE49-F238E27FC236}">
                <a16:creationId xmlns:a16="http://schemas.microsoft.com/office/drawing/2014/main" id="{8CE616C3-3462-4F17-B507-ADC93B52895D}"/>
              </a:ext>
            </a:extLst>
          </p:cNvPr>
          <p:cNvSpPr/>
          <p:nvPr/>
        </p:nvSpPr>
        <p:spPr>
          <a:xfrm>
            <a:off x="702585" y="3450411"/>
            <a:ext cx="2140972" cy="1885767"/>
          </a:xfrm>
          <a:prstGeom prst="ellipse">
            <a:avLst/>
          </a:prstGeom>
          <a:gradFill flip="none" rotWithShape="1">
            <a:gsLst>
              <a:gs pos="18000">
                <a:schemeClr val="accent3">
                  <a:lumMod val="67000"/>
                </a:schemeClr>
              </a:gs>
              <a:gs pos="55000">
                <a:schemeClr val="accent3">
                  <a:lumMod val="99000"/>
                  <a:lumOff val="1000"/>
                  <a:alpha val="74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3" name="Conector de Seta Reta 2">
            <a:extLst>
              <a:ext uri="{FF2B5EF4-FFF2-40B4-BE49-F238E27FC236}">
                <a16:creationId xmlns:a16="http://schemas.microsoft.com/office/drawing/2014/main" id="{21924E65-29CD-4BB8-B2CD-AE4C546B1FD1}"/>
              </a:ext>
            </a:extLst>
          </p:cNvPr>
          <p:cNvCxnSpPr/>
          <p:nvPr/>
        </p:nvCxnSpPr>
        <p:spPr>
          <a:xfrm>
            <a:off x="369109" y="2893656"/>
            <a:ext cx="0" cy="2700996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7EC64C03-32B6-470A-ADFF-BAF6710DDD0C}"/>
              </a:ext>
            </a:extLst>
          </p:cNvPr>
          <p:cNvCxnSpPr>
            <a:cxnSpLocks/>
          </p:cNvCxnSpPr>
          <p:nvPr/>
        </p:nvCxnSpPr>
        <p:spPr>
          <a:xfrm>
            <a:off x="369109" y="2893656"/>
            <a:ext cx="3083169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3D135AA6-36EB-4205-8884-4A40A352753C}"/>
              </a:ext>
            </a:extLst>
          </p:cNvPr>
          <p:cNvCxnSpPr>
            <a:cxnSpLocks/>
          </p:cNvCxnSpPr>
          <p:nvPr/>
        </p:nvCxnSpPr>
        <p:spPr>
          <a:xfrm flipV="1">
            <a:off x="369108" y="1183869"/>
            <a:ext cx="1682765" cy="1709787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A6E5F536-F853-4A6F-9BF2-C3B95D088F87}"/>
              </a:ext>
            </a:extLst>
          </p:cNvPr>
          <p:cNvSpPr txBox="1"/>
          <p:nvPr/>
        </p:nvSpPr>
        <p:spPr>
          <a:xfrm>
            <a:off x="1676852" y="875096"/>
            <a:ext cx="2952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/>
              <a:t>x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A713BD34-23E5-4423-93A0-22A32C362597}"/>
              </a:ext>
            </a:extLst>
          </p:cNvPr>
          <p:cNvSpPr txBox="1"/>
          <p:nvPr/>
        </p:nvSpPr>
        <p:spPr>
          <a:xfrm>
            <a:off x="3270394" y="2893208"/>
            <a:ext cx="3000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/>
              <a:t>y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226BF9FB-BBC3-49D1-92F3-4ED00A0A03CE}"/>
              </a:ext>
            </a:extLst>
          </p:cNvPr>
          <p:cNvSpPr txBox="1"/>
          <p:nvPr/>
        </p:nvSpPr>
        <p:spPr>
          <a:xfrm>
            <a:off x="46257" y="5239154"/>
            <a:ext cx="2856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/>
              <a:t>z</a:t>
            </a:r>
          </a:p>
        </p:txBody>
      </p: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493BE61D-53FD-4167-93AF-447DDBF5315D}"/>
              </a:ext>
            </a:extLst>
          </p:cNvPr>
          <p:cNvCxnSpPr>
            <a:cxnSpLocks/>
          </p:cNvCxnSpPr>
          <p:nvPr/>
        </p:nvCxnSpPr>
        <p:spPr>
          <a:xfrm flipV="1">
            <a:off x="1596765" y="4123604"/>
            <a:ext cx="514798" cy="57155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lipse 11">
            <a:extLst>
              <a:ext uri="{FF2B5EF4-FFF2-40B4-BE49-F238E27FC236}">
                <a16:creationId xmlns:a16="http://schemas.microsoft.com/office/drawing/2014/main" id="{1201BCC9-36F8-4C7B-BD66-DB55C7D28A92}"/>
              </a:ext>
            </a:extLst>
          </p:cNvPr>
          <p:cNvSpPr/>
          <p:nvPr/>
        </p:nvSpPr>
        <p:spPr>
          <a:xfrm>
            <a:off x="1815805" y="2097658"/>
            <a:ext cx="125387" cy="11776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CaixaDeTexto 17">
                <a:extLst>
                  <a:ext uri="{FF2B5EF4-FFF2-40B4-BE49-F238E27FC236}">
                    <a16:creationId xmlns:a16="http://schemas.microsoft.com/office/drawing/2014/main" id="{EFCF5364-207B-47BF-9D30-901C116516CE}"/>
                  </a:ext>
                </a:extLst>
              </p:cNvPr>
              <p:cNvSpPr txBox="1"/>
              <p:nvPr/>
            </p:nvSpPr>
            <p:spPr>
              <a:xfrm>
                <a:off x="1892035" y="4391413"/>
                <a:ext cx="29014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𝐦</m:t>
                      </m:r>
                    </m:oMath>
                  </m:oMathPara>
                </a14:m>
                <a:endParaRPr lang="pt-BR" sz="2000" b="1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>
          <p:sp>
            <p:nvSpPr>
              <p:cNvPr id="18" name="CaixaDeTexto 17">
                <a:extLst>
                  <a:ext uri="{FF2B5EF4-FFF2-40B4-BE49-F238E27FC236}">
                    <a16:creationId xmlns:a16="http://schemas.microsoft.com/office/drawing/2014/main" id="{EFCF5364-207B-47BF-9D30-901C116516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2035" y="4391413"/>
                <a:ext cx="290144" cy="307777"/>
              </a:xfrm>
              <a:prstGeom prst="rect">
                <a:avLst/>
              </a:prstGeom>
              <a:blipFill>
                <a:blip r:embed="rId2"/>
                <a:stretch>
                  <a:fillRect l="-12500" r="-1458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Conector reto 36">
            <a:extLst>
              <a:ext uri="{FF2B5EF4-FFF2-40B4-BE49-F238E27FC236}">
                <a16:creationId xmlns:a16="http://schemas.microsoft.com/office/drawing/2014/main" id="{E22C1C81-6114-4FE5-91C1-820C69A55B9F}"/>
              </a:ext>
            </a:extLst>
          </p:cNvPr>
          <p:cNvCxnSpPr>
            <a:cxnSpLocks/>
            <a:endCxn id="12" idx="4"/>
          </p:cNvCxnSpPr>
          <p:nvPr/>
        </p:nvCxnSpPr>
        <p:spPr>
          <a:xfrm flipV="1">
            <a:off x="1714666" y="2215422"/>
            <a:ext cx="163833" cy="2175991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9" name="CaixaDeTexto 38">
                <a:extLst>
                  <a:ext uri="{FF2B5EF4-FFF2-40B4-BE49-F238E27FC236}">
                    <a16:creationId xmlns:a16="http://schemas.microsoft.com/office/drawing/2014/main" id="{072BD8F6-8FC2-4CE8-8462-7CE5E056A7C0}"/>
                  </a:ext>
                </a:extLst>
              </p:cNvPr>
              <p:cNvSpPr txBox="1"/>
              <p:nvPr/>
            </p:nvSpPr>
            <p:spPr>
              <a:xfrm>
                <a:off x="1466181" y="3106236"/>
                <a:ext cx="16350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pt-BR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r</m:t>
                      </m:r>
                    </m:oMath>
                  </m:oMathPara>
                </a14:m>
                <a:endParaRPr lang="pt-BR" sz="2000" b="1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>
          <p:sp>
            <p:nvSpPr>
              <p:cNvPr id="39" name="CaixaDeTexto 38">
                <a:extLst>
                  <a:ext uri="{FF2B5EF4-FFF2-40B4-BE49-F238E27FC236}">
                    <a16:creationId xmlns:a16="http://schemas.microsoft.com/office/drawing/2014/main" id="{072BD8F6-8FC2-4CE8-8462-7CE5E056A7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6181" y="3106236"/>
                <a:ext cx="163506" cy="307777"/>
              </a:xfrm>
              <a:prstGeom prst="rect">
                <a:avLst/>
              </a:prstGeom>
              <a:blipFill>
                <a:blip r:embed="rId3"/>
                <a:stretch>
                  <a:fillRect l="-23077" r="-2307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1" name="CaixaDeTexto 40">
                <a:extLst>
                  <a:ext uri="{FF2B5EF4-FFF2-40B4-BE49-F238E27FC236}">
                    <a16:creationId xmlns:a16="http://schemas.microsoft.com/office/drawing/2014/main" id="{0937A068-3F5A-45C2-A0CD-3FF8499D2346}"/>
                  </a:ext>
                </a:extLst>
              </p:cNvPr>
              <p:cNvSpPr txBox="1"/>
              <p:nvPr/>
            </p:nvSpPr>
            <p:spPr>
              <a:xfrm>
                <a:off x="754020" y="4974198"/>
                <a:ext cx="19191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brk m:alnAt="24"/>
                        </m:rPr>
                        <a:rPr lang="el-GR" sz="2000" i="1">
                          <a:latin typeface="Cambria Math" panose="02040503050406030204" pitchFamily="18" charset="0"/>
                          <a:cs typeface="Calibri Light" panose="020F0302020204030204" pitchFamily="34" charset="0"/>
                        </a:rPr>
                        <m:t>𝜐</m:t>
                      </m:r>
                    </m:oMath>
                  </m:oMathPara>
                </a14:m>
                <a:endParaRPr lang="pt-BR" sz="2000" b="1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>
          <p:sp>
            <p:nvSpPr>
              <p:cNvPr id="41" name="CaixaDeTexto 40">
                <a:extLst>
                  <a:ext uri="{FF2B5EF4-FFF2-40B4-BE49-F238E27FC236}">
                    <a16:creationId xmlns:a16="http://schemas.microsoft.com/office/drawing/2014/main" id="{0937A068-3F5A-45C2-A0CD-3FF8499D23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020" y="4974198"/>
                <a:ext cx="191912" cy="307777"/>
              </a:xfrm>
              <a:prstGeom prst="rect">
                <a:avLst/>
              </a:prstGeom>
              <a:blipFill>
                <a:blip r:embed="rId4"/>
                <a:stretch>
                  <a:fillRect l="-19355" r="-1612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6D7BED2A-4ABD-428D-AD0F-9F932586E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5CF5-DD80-4FB2-8D05-C9155122F025}" type="slidenum">
              <a:rPr lang="pt-BR" smtClean="0"/>
              <a:t>47</a:t>
            </a:fld>
            <a:endParaRPr lang="pt-B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8" name="CaixaDeTexto 47">
                <a:extLst>
                  <a:ext uri="{FF2B5EF4-FFF2-40B4-BE49-F238E27FC236}">
                    <a16:creationId xmlns:a16="http://schemas.microsoft.com/office/drawing/2014/main" id="{C3C93110-541E-4E23-BACE-CFBB168692AD}"/>
                  </a:ext>
                </a:extLst>
              </p:cNvPr>
              <p:cNvSpPr txBox="1"/>
              <p:nvPr/>
            </p:nvSpPr>
            <p:spPr>
              <a:xfrm>
                <a:off x="639528" y="5662779"/>
                <a:ext cx="1412566" cy="9757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𝐦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pt-BR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pt-BR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400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pt-BR" sz="2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BR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400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pt-BR" sz="24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BR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400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pt-BR" sz="2400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pt-BR" sz="2400" dirty="0"/>
              </a:p>
            </p:txBody>
          </p:sp>
        </mc:Choice>
        <mc:Fallback>
          <p:sp>
            <p:nvSpPr>
              <p:cNvPr id="48" name="CaixaDeTexto 47">
                <a:extLst>
                  <a:ext uri="{FF2B5EF4-FFF2-40B4-BE49-F238E27FC236}">
                    <a16:creationId xmlns:a16="http://schemas.microsoft.com/office/drawing/2014/main" id="{C3C93110-541E-4E23-BACE-CFBB168692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528" y="5662779"/>
                <a:ext cx="1412566" cy="97571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CaixaDeTexto 27">
            <a:extLst>
              <a:ext uri="{FF2B5EF4-FFF2-40B4-BE49-F238E27FC236}">
                <a16:creationId xmlns:a16="http://schemas.microsoft.com/office/drawing/2014/main" id="{300ACE77-5B7E-45F4-9727-99D216BE97A4}"/>
              </a:ext>
            </a:extLst>
          </p:cNvPr>
          <p:cNvSpPr txBox="1"/>
          <p:nvPr/>
        </p:nvSpPr>
        <p:spPr>
          <a:xfrm>
            <a:off x="96176" y="197560"/>
            <a:ext cx="34566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/>
              <a:t>Modelo esférico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CaixaDeTexto 30">
                <a:extLst>
                  <a:ext uri="{FF2B5EF4-FFF2-40B4-BE49-F238E27FC236}">
                    <a16:creationId xmlns:a16="http://schemas.microsoft.com/office/drawing/2014/main" id="{C032A0E4-347A-4CE9-8266-F59E3D501C07}"/>
                  </a:ext>
                </a:extLst>
              </p:cNvPr>
              <p:cNvSpPr txBox="1"/>
              <p:nvPr/>
            </p:nvSpPr>
            <p:spPr>
              <a:xfrm>
                <a:off x="2037107" y="1880137"/>
                <a:ext cx="970842" cy="3350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m:rPr>
                              <m:sty m:val="p"/>
                            </m:rPr>
                            <a:rPr lang="pt-BR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pt-BR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ip</m:t>
                          </m:r>
                        </m:sub>
                      </m:sSub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pt-BR" sz="20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𝐦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2000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>
          <p:sp>
            <p:nvSpPr>
              <p:cNvPr id="31" name="CaixaDeTexto 30">
                <a:extLst>
                  <a:ext uri="{FF2B5EF4-FFF2-40B4-BE49-F238E27FC236}">
                    <a16:creationId xmlns:a16="http://schemas.microsoft.com/office/drawing/2014/main" id="{C032A0E4-347A-4CE9-8266-F59E3D501C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7107" y="1880137"/>
                <a:ext cx="970842" cy="335092"/>
              </a:xfrm>
              <a:prstGeom prst="rect">
                <a:avLst/>
              </a:prstGeom>
              <a:blipFill>
                <a:blip r:embed="rId6"/>
                <a:stretch>
                  <a:fillRect l="-5660" r="-9434" b="-2545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Elipse 34">
            <a:extLst>
              <a:ext uri="{FF2B5EF4-FFF2-40B4-BE49-F238E27FC236}">
                <a16:creationId xmlns:a16="http://schemas.microsoft.com/office/drawing/2014/main" id="{BD3DBC32-7F66-4B9B-9EF2-F1E5BF4F148A}"/>
              </a:ext>
            </a:extLst>
          </p:cNvPr>
          <p:cNvSpPr/>
          <p:nvPr/>
        </p:nvSpPr>
        <p:spPr>
          <a:xfrm>
            <a:off x="1644976" y="4291615"/>
            <a:ext cx="125387" cy="11776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E07AAD2F-8597-4899-86D0-588670160FB3}"/>
              </a:ext>
            </a:extLst>
          </p:cNvPr>
          <p:cNvSpPr txBox="1"/>
          <p:nvPr/>
        </p:nvSpPr>
        <p:spPr>
          <a:xfrm>
            <a:off x="1796582" y="6308079"/>
            <a:ext cx="36735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chemeClr val="accent1">
                    <a:lumMod val="75000"/>
                  </a:schemeClr>
                </a:solidFill>
              </a:rPr>
              <a:t>Vetor de dados preditos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3" name="CaixaDeTexto 52">
                <a:extLst>
                  <a:ext uri="{FF2B5EF4-FFF2-40B4-BE49-F238E27FC236}">
                    <a16:creationId xmlns:a16="http://schemas.microsoft.com/office/drawing/2014/main" id="{8E0C2E09-128B-4A7F-92FA-CF0C6D935097}"/>
                  </a:ext>
                </a:extLst>
              </p:cNvPr>
              <p:cNvSpPr txBox="1"/>
              <p:nvPr/>
            </p:nvSpPr>
            <p:spPr>
              <a:xfrm>
                <a:off x="621255" y="3932238"/>
                <a:ext cx="96102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pt-BR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pt-BR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>
          <p:sp>
            <p:nvSpPr>
              <p:cNvPr id="53" name="CaixaDeTexto 52">
                <a:extLst>
                  <a:ext uri="{FF2B5EF4-FFF2-40B4-BE49-F238E27FC236}">
                    <a16:creationId xmlns:a16="http://schemas.microsoft.com/office/drawing/2014/main" id="{8E0C2E09-128B-4A7F-92FA-CF0C6D9350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255" y="3932238"/>
                <a:ext cx="961028" cy="369332"/>
              </a:xfrm>
              <a:prstGeom prst="rect">
                <a:avLst/>
              </a:prstGeom>
              <a:blipFill>
                <a:blip r:embed="rId7"/>
                <a:stretch>
                  <a:fillRect l="-1899" r="-24684" b="-1311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Título 1">
            <a:extLst>
              <a:ext uri="{FF2B5EF4-FFF2-40B4-BE49-F238E27FC236}">
                <a16:creationId xmlns:a16="http://schemas.microsoft.com/office/drawing/2014/main" id="{D4B410F2-9AA3-4C1D-8F8C-D3DA25568A5E}"/>
              </a:ext>
            </a:extLst>
          </p:cNvPr>
          <p:cNvSpPr txBox="1">
            <a:spLocks/>
          </p:cNvSpPr>
          <p:nvPr/>
        </p:nvSpPr>
        <p:spPr>
          <a:xfrm>
            <a:off x="2198944" y="5128086"/>
            <a:ext cx="5107763" cy="87401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000" dirty="0"/>
              <a:t>Uma vez que estimamos a direção em coordenadas Cartesianas, conseguimos calcular a </a:t>
            </a:r>
            <a:r>
              <a:rPr lang="pt-BR" sz="2000" dirty="0">
                <a:solidFill>
                  <a:srgbClr val="0070C0"/>
                </a:solidFill>
              </a:rPr>
              <a:t>inclinação</a:t>
            </a:r>
            <a:r>
              <a:rPr lang="pt-BR" sz="2000" dirty="0"/>
              <a:t>, </a:t>
            </a:r>
            <a:r>
              <a:rPr lang="pt-BR" sz="2000" dirty="0">
                <a:solidFill>
                  <a:srgbClr val="0070C0"/>
                </a:solidFill>
              </a:rPr>
              <a:t>declinação</a:t>
            </a:r>
            <a:r>
              <a:rPr lang="pt-BR" sz="2000" dirty="0"/>
              <a:t> e </a:t>
            </a:r>
            <a:r>
              <a:rPr lang="pt-BR" sz="2000" dirty="0">
                <a:solidFill>
                  <a:srgbClr val="0070C0"/>
                </a:solidFill>
              </a:rPr>
              <a:t>intensidade</a:t>
            </a:r>
            <a:r>
              <a:rPr lang="pt-BR" sz="2000" dirty="0"/>
              <a:t> do corpo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2" name="CaixaDeTexto 61">
                <a:extLst>
                  <a:ext uri="{FF2B5EF4-FFF2-40B4-BE49-F238E27FC236}">
                    <a16:creationId xmlns:a16="http://schemas.microsoft.com/office/drawing/2014/main" id="{DD351C01-7855-42C2-9565-E0A344748B67}"/>
                  </a:ext>
                </a:extLst>
              </p:cNvPr>
              <p:cNvSpPr txBox="1"/>
              <p:nvPr/>
            </p:nvSpPr>
            <p:spPr>
              <a:xfrm>
                <a:off x="3401445" y="1323349"/>
                <a:ext cx="30271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1">
                              <a:latin typeface="Cambria Math" panose="02040503050406030204" pitchFamily="18" charset="0"/>
                            </a:rPr>
                            <m:t>𝐅</m:t>
                          </m:r>
                        </m:e>
                        <m:sub>
                          <m:r>
                            <a:rPr lang="pt-BR" sz="200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pt-BR" sz="2000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>
          <p:sp>
            <p:nvSpPr>
              <p:cNvPr id="62" name="CaixaDeTexto 61">
                <a:extLst>
                  <a:ext uri="{FF2B5EF4-FFF2-40B4-BE49-F238E27FC236}">
                    <a16:creationId xmlns:a16="http://schemas.microsoft.com/office/drawing/2014/main" id="{DD351C01-7855-42C2-9565-E0A344748B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1445" y="1323349"/>
                <a:ext cx="302712" cy="307777"/>
              </a:xfrm>
              <a:prstGeom prst="rect">
                <a:avLst/>
              </a:prstGeom>
              <a:blipFill>
                <a:blip r:embed="rId8"/>
                <a:stretch>
                  <a:fillRect l="-20000" r="-8000" b="-1568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3" name="Conector de Seta Reta 62">
            <a:extLst>
              <a:ext uri="{FF2B5EF4-FFF2-40B4-BE49-F238E27FC236}">
                <a16:creationId xmlns:a16="http://schemas.microsoft.com/office/drawing/2014/main" id="{82028CB2-DF05-4775-9E71-F087BC677596}"/>
              </a:ext>
            </a:extLst>
          </p:cNvPr>
          <p:cNvCxnSpPr>
            <a:cxnSpLocks/>
          </p:cNvCxnSpPr>
          <p:nvPr/>
        </p:nvCxnSpPr>
        <p:spPr>
          <a:xfrm flipH="1" flipV="1">
            <a:off x="3171075" y="1260102"/>
            <a:ext cx="328788" cy="51891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29333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Elipse 31">
            <a:extLst>
              <a:ext uri="{FF2B5EF4-FFF2-40B4-BE49-F238E27FC236}">
                <a16:creationId xmlns:a16="http://schemas.microsoft.com/office/drawing/2014/main" id="{8CE616C3-3462-4F17-B507-ADC93B52895D}"/>
              </a:ext>
            </a:extLst>
          </p:cNvPr>
          <p:cNvSpPr/>
          <p:nvPr/>
        </p:nvSpPr>
        <p:spPr>
          <a:xfrm>
            <a:off x="702585" y="3450411"/>
            <a:ext cx="2140972" cy="1885767"/>
          </a:xfrm>
          <a:prstGeom prst="ellipse">
            <a:avLst/>
          </a:prstGeom>
          <a:gradFill flip="none" rotWithShape="1">
            <a:gsLst>
              <a:gs pos="18000">
                <a:schemeClr val="accent3">
                  <a:lumMod val="67000"/>
                </a:schemeClr>
              </a:gs>
              <a:gs pos="55000">
                <a:schemeClr val="accent3">
                  <a:lumMod val="99000"/>
                  <a:lumOff val="1000"/>
                  <a:alpha val="74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3" name="Conector de Seta Reta 2">
            <a:extLst>
              <a:ext uri="{FF2B5EF4-FFF2-40B4-BE49-F238E27FC236}">
                <a16:creationId xmlns:a16="http://schemas.microsoft.com/office/drawing/2014/main" id="{21924E65-29CD-4BB8-B2CD-AE4C546B1FD1}"/>
              </a:ext>
            </a:extLst>
          </p:cNvPr>
          <p:cNvCxnSpPr/>
          <p:nvPr/>
        </p:nvCxnSpPr>
        <p:spPr>
          <a:xfrm>
            <a:off x="369109" y="2893656"/>
            <a:ext cx="0" cy="2700996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7EC64C03-32B6-470A-ADFF-BAF6710DDD0C}"/>
              </a:ext>
            </a:extLst>
          </p:cNvPr>
          <p:cNvCxnSpPr>
            <a:cxnSpLocks/>
          </p:cNvCxnSpPr>
          <p:nvPr/>
        </p:nvCxnSpPr>
        <p:spPr>
          <a:xfrm>
            <a:off x="369109" y="2893656"/>
            <a:ext cx="3083169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3D135AA6-36EB-4205-8884-4A40A352753C}"/>
              </a:ext>
            </a:extLst>
          </p:cNvPr>
          <p:cNvCxnSpPr>
            <a:cxnSpLocks/>
          </p:cNvCxnSpPr>
          <p:nvPr/>
        </p:nvCxnSpPr>
        <p:spPr>
          <a:xfrm flipV="1">
            <a:off x="369108" y="1183869"/>
            <a:ext cx="1682765" cy="1709787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A6E5F536-F853-4A6F-9BF2-C3B95D088F87}"/>
              </a:ext>
            </a:extLst>
          </p:cNvPr>
          <p:cNvSpPr txBox="1"/>
          <p:nvPr/>
        </p:nvSpPr>
        <p:spPr>
          <a:xfrm>
            <a:off x="1676852" y="875096"/>
            <a:ext cx="2952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/>
              <a:t>x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A713BD34-23E5-4423-93A0-22A32C362597}"/>
              </a:ext>
            </a:extLst>
          </p:cNvPr>
          <p:cNvSpPr txBox="1"/>
          <p:nvPr/>
        </p:nvSpPr>
        <p:spPr>
          <a:xfrm>
            <a:off x="3270394" y="2893208"/>
            <a:ext cx="3000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/>
              <a:t>y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226BF9FB-BBC3-49D1-92F3-4ED00A0A03CE}"/>
              </a:ext>
            </a:extLst>
          </p:cNvPr>
          <p:cNvSpPr txBox="1"/>
          <p:nvPr/>
        </p:nvSpPr>
        <p:spPr>
          <a:xfrm>
            <a:off x="46257" y="5239154"/>
            <a:ext cx="2856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/>
              <a:t>z</a:t>
            </a:r>
          </a:p>
        </p:txBody>
      </p: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493BE61D-53FD-4167-93AF-447DDBF5315D}"/>
              </a:ext>
            </a:extLst>
          </p:cNvPr>
          <p:cNvCxnSpPr>
            <a:cxnSpLocks/>
          </p:cNvCxnSpPr>
          <p:nvPr/>
        </p:nvCxnSpPr>
        <p:spPr>
          <a:xfrm flipV="1">
            <a:off x="1596765" y="4123604"/>
            <a:ext cx="514798" cy="57155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lipse 11">
            <a:extLst>
              <a:ext uri="{FF2B5EF4-FFF2-40B4-BE49-F238E27FC236}">
                <a16:creationId xmlns:a16="http://schemas.microsoft.com/office/drawing/2014/main" id="{1201BCC9-36F8-4C7B-BD66-DB55C7D28A92}"/>
              </a:ext>
            </a:extLst>
          </p:cNvPr>
          <p:cNvSpPr/>
          <p:nvPr/>
        </p:nvSpPr>
        <p:spPr>
          <a:xfrm>
            <a:off x="1815805" y="2097658"/>
            <a:ext cx="125387" cy="11776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CaixaDeTexto 17">
                <a:extLst>
                  <a:ext uri="{FF2B5EF4-FFF2-40B4-BE49-F238E27FC236}">
                    <a16:creationId xmlns:a16="http://schemas.microsoft.com/office/drawing/2014/main" id="{EFCF5364-207B-47BF-9D30-901C116516CE}"/>
                  </a:ext>
                </a:extLst>
              </p:cNvPr>
              <p:cNvSpPr txBox="1"/>
              <p:nvPr/>
            </p:nvSpPr>
            <p:spPr>
              <a:xfrm>
                <a:off x="1892035" y="4391413"/>
                <a:ext cx="29014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𝐦</m:t>
                      </m:r>
                    </m:oMath>
                  </m:oMathPara>
                </a14:m>
                <a:endParaRPr lang="pt-BR" sz="2000" b="1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>
          <p:sp>
            <p:nvSpPr>
              <p:cNvPr id="18" name="CaixaDeTexto 17">
                <a:extLst>
                  <a:ext uri="{FF2B5EF4-FFF2-40B4-BE49-F238E27FC236}">
                    <a16:creationId xmlns:a16="http://schemas.microsoft.com/office/drawing/2014/main" id="{EFCF5364-207B-47BF-9D30-901C116516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2035" y="4391413"/>
                <a:ext cx="290144" cy="307777"/>
              </a:xfrm>
              <a:prstGeom prst="rect">
                <a:avLst/>
              </a:prstGeom>
              <a:blipFill>
                <a:blip r:embed="rId2"/>
                <a:stretch>
                  <a:fillRect l="-12500" r="-1458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Conector reto 36">
            <a:extLst>
              <a:ext uri="{FF2B5EF4-FFF2-40B4-BE49-F238E27FC236}">
                <a16:creationId xmlns:a16="http://schemas.microsoft.com/office/drawing/2014/main" id="{E22C1C81-6114-4FE5-91C1-820C69A55B9F}"/>
              </a:ext>
            </a:extLst>
          </p:cNvPr>
          <p:cNvCxnSpPr>
            <a:cxnSpLocks/>
            <a:endCxn id="12" idx="4"/>
          </p:cNvCxnSpPr>
          <p:nvPr/>
        </p:nvCxnSpPr>
        <p:spPr>
          <a:xfrm flipV="1">
            <a:off x="1714666" y="2215422"/>
            <a:ext cx="163833" cy="2175991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9" name="CaixaDeTexto 38">
                <a:extLst>
                  <a:ext uri="{FF2B5EF4-FFF2-40B4-BE49-F238E27FC236}">
                    <a16:creationId xmlns:a16="http://schemas.microsoft.com/office/drawing/2014/main" id="{072BD8F6-8FC2-4CE8-8462-7CE5E056A7C0}"/>
                  </a:ext>
                </a:extLst>
              </p:cNvPr>
              <p:cNvSpPr txBox="1"/>
              <p:nvPr/>
            </p:nvSpPr>
            <p:spPr>
              <a:xfrm>
                <a:off x="1466181" y="3106236"/>
                <a:ext cx="16350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pt-BR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r</m:t>
                      </m:r>
                    </m:oMath>
                  </m:oMathPara>
                </a14:m>
                <a:endParaRPr lang="pt-BR" sz="2000" b="1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>
          <p:sp>
            <p:nvSpPr>
              <p:cNvPr id="39" name="CaixaDeTexto 38">
                <a:extLst>
                  <a:ext uri="{FF2B5EF4-FFF2-40B4-BE49-F238E27FC236}">
                    <a16:creationId xmlns:a16="http://schemas.microsoft.com/office/drawing/2014/main" id="{072BD8F6-8FC2-4CE8-8462-7CE5E056A7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6181" y="3106236"/>
                <a:ext cx="163506" cy="307777"/>
              </a:xfrm>
              <a:prstGeom prst="rect">
                <a:avLst/>
              </a:prstGeom>
              <a:blipFill>
                <a:blip r:embed="rId3"/>
                <a:stretch>
                  <a:fillRect l="-23077" r="-2307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1" name="CaixaDeTexto 40">
                <a:extLst>
                  <a:ext uri="{FF2B5EF4-FFF2-40B4-BE49-F238E27FC236}">
                    <a16:creationId xmlns:a16="http://schemas.microsoft.com/office/drawing/2014/main" id="{0937A068-3F5A-45C2-A0CD-3FF8499D2346}"/>
                  </a:ext>
                </a:extLst>
              </p:cNvPr>
              <p:cNvSpPr txBox="1"/>
              <p:nvPr/>
            </p:nvSpPr>
            <p:spPr>
              <a:xfrm>
                <a:off x="754020" y="4974198"/>
                <a:ext cx="19191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brk m:alnAt="24"/>
                        </m:rPr>
                        <a:rPr lang="el-GR" sz="2000" i="1">
                          <a:latin typeface="Cambria Math" panose="02040503050406030204" pitchFamily="18" charset="0"/>
                          <a:cs typeface="Calibri Light" panose="020F0302020204030204" pitchFamily="34" charset="0"/>
                        </a:rPr>
                        <m:t>𝜐</m:t>
                      </m:r>
                    </m:oMath>
                  </m:oMathPara>
                </a14:m>
                <a:endParaRPr lang="pt-BR" sz="2000" b="1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>
          <p:sp>
            <p:nvSpPr>
              <p:cNvPr id="41" name="CaixaDeTexto 40">
                <a:extLst>
                  <a:ext uri="{FF2B5EF4-FFF2-40B4-BE49-F238E27FC236}">
                    <a16:creationId xmlns:a16="http://schemas.microsoft.com/office/drawing/2014/main" id="{0937A068-3F5A-45C2-A0CD-3FF8499D23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020" y="4974198"/>
                <a:ext cx="191912" cy="307777"/>
              </a:xfrm>
              <a:prstGeom prst="rect">
                <a:avLst/>
              </a:prstGeom>
              <a:blipFill>
                <a:blip r:embed="rId4"/>
                <a:stretch>
                  <a:fillRect l="-19355" r="-1612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6D7BED2A-4ABD-428D-AD0F-9F932586E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5CF5-DD80-4FB2-8D05-C9155122F025}" type="slidenum">
              <a:rPr lang="pt-BR" smtClean="0"/>
              <a:t>48</a:t>
            </a:fld>
            <a:endParaRPr lang="pt-B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8" name="CaixaDeTexto 47">
                <a:extLst>
                  <a:ext uri="{FF2B5EF4-FFF2-40B4-BE49-F238E27FC236}">
                    <a16:creationId xmlns:a16="http://schemas.microsoft.com/office/drawing/2014/main" id="{C3C93110-541E-4E23-BACE-CFBB168692AD}"/>
                  </a:ext>
                </a:extLst>
              </p:cNvPr>
              <p:cNvSpPr txBox="1"/>
              <p:nvPr/>
            </p:nvSpPr>
            <p:spPr>
              <a:xfrm>
                <a:off x="639528" y="5662779"/>
                <a:ext cx="1412566" cy="9757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𝐦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pt-BR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pt-BR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400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pt-BR" sz="2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BR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400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pt-BR" sz="24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BR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400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pt-BR" sz="2400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pt-BR" sz="2400" dirty="0"/>
              </a:p>
            </p:txBody>
          </p:sp>
        </mc:Choice>
        <mc:Fallback>
          <p:sp>
            <p:nvSpPr>
              <p:cNvPr id="48" name="CaixaDeTexto 47">
                <a:extLst>
                  <a:ext uri="{FF2B5EF4-FFF2-40B4-BE49-F238E27FC236}">
                    <a16:creationId xmlns:a16="http://schemas.microsoft.com/office/drawing/2014/main" id="{C3C93110-541E-4E23-BACE-CFBB168692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528" y="5662779"/>
                <a:ext cx="1412566" cy="97571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CaixaDeTexto 27">
            <a:extLst>
              <a:ext uri="{FF2B5EF4-FFF2-40B4-BE49-F238E27FC236}">
                <a16:creationId xmlns:a16="http://schemas.microsoft.com/office/drawing/2014/main" id="{300ACE77-5B7E-45F4-9727-99D216BE97A4}"/>
              </a:ext>
            </a:extLst>
          </p:cNvPr>
          <p:cNvSpPr txBox="1"/>
          <p:nvPr/>
        </p:nvSpPr>
        <p:spPr>
          <a:xfrm>
            <a:off x="96176" y="197560"/>
            <a:ext cx="34566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/>
              <a:t>Modelo esférico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CaixaDeTexto 30">
                <a:extLst>
                  <a:ext uri="{FF2B5EF4-FFF2-40B4-BE49-F238E27FC236}">
                    <a16:creationId xmlns:a16="http://schemas.microsoft.com/office/drawing/2014/main" id="{C032A0E4-347A-4CE9-8266-F59E3D501C07}"/>
                  </a:ext>
                </a:extLst>
              </p:cNvPr>
              <p:cNvSpPr txBox="1"/>
              <p:nvPr/>
            </p:nvSpPr>
            <p:spPr>
              <a:xfrm>
                <a:off x="2037107" y="1880137"/>
                <a:ext cx="970842" cy="3350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m:rPr>
                              <m:sty m:val="p"/>
                            </m:rPr>
                            <a:rPr lang="pt-BR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pt-BR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ip</m:t>
                          </m:r>
                        </m:sub>
                      </m:sSub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pt-BR" sz="20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𝐦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2000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>
          <p:sp>
            <p:nvSpPr>
              <p:cNvPr id="31" name="CaixaDeTexto 30">
                <a:extLst>
                  <a:ext uri="{FF2B5EF4-FFF2-40B4-BE49-F238E27FC236}">
                    <a16:creationId xmlns:a16="http://schemas.microsoft.com/office/drawing/2014/main" id="{C032A0E4-347A-4CE9-8266-F59E3D501C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7107" y="1880137"/>
                <a:ext cx="970842" cy="335092"/>
              </a:xfrm>
              <a:prstGeom prst="rect">
                <a:avLst/>
              </a:prstGeom>
              <a:blipFill>
                <a:blip r:embed="rId6"/>
                <a:stretch>
                  <a:fillRect l="-5660" r="-9434" b="-2545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Elipse 34">
            <a:extLst>
              <a:ext uri="{FF2B5EF4-FFF2-40B4-BE49-F238E27FC236}">
                <a16:creationId xmlns:a16="http://schemas.microsoft.com/office/drawing/2014/main" id="{BD3DBC32-7F66-4B9B-9EF2-F1E5BF4F148A}"/>
              </a:ext>
            </a:extLst>
          </p:cNvPr>
          <p:cNvSpPr/>
          <p:nvPr/>
        </p:nvSpPr>
        <p:spPr>
          <a:xfrm>
            <a:off x="1644976" y="4291615"/>
            <a:ext cx="125387" cy="11776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6" name="Título 1">
                <a:extLst>
                  <a:ext uri="{FF2B5EF4-FFF2-40B4-BE49-F238E27FC236}">
                    <a16:creationId xmlns:a16="http://schemas.microsoft.com/office/drawing/2014/main" id="{8F5E0505-68CA-4232-BB57-AFA3507F2C4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959813" y="606094"/>
                <a:ext cx="9312446" cy="981467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pt-BR" sz="3200" dirty="0"/>
                  <a:t>A </a:t>
                </a:r>
                <a:r>
                  <a:rPr lang="pt-BR" sz="3200" dirty="0">
                    <a:solidFill>
                      <a:srgbClr val="0070C0"/>
                    </a:solidFill>
                  </a:rPr>
                  <a:t>anomalia de campo total </a:t>
                </a:r>
                <a:r>
                  <a:rPr lang="pt-BR" sz="3200" dirty="0"/>
                  <a:t>gerada por uma esfera de volume </a:t>
                </a:r>
                <a14:m>
                  <m:oMath xmlns:m="http://schemas.openxmlformats.org/officeDocument/2006/math">
                    <m:r>
                      <m:rPr>
                        <m:brk m:alnAt="24"/>
                      </m:rPr>
                      <a:rPr lang="el-GR" sz="320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𝜐</m:t>
                    </m:r>
                  </m:oMath>
                </a14:m>
                <a:r>
                  <a:rPr lang="pt-BR" sz="3200" b="1" dirty="0">
                    <a:latin typeface="Calibri Light" panose="020F0302020204030204" pitchFamily="34" charset="0"/>
                    <a:cs typeface="Calibri Light" panose="020F0302020204030204" pitchFamily="34" charset="0"/>
                  </a:rPr>
                  <a:t> </a:t>
                </a:r>
                <a:r>
                  <a:rPr lang="pt-BR" sz="3200" dirty="0"/>
                  <a:t>na i-</a:t>
                </a:r>
                <a:r>
                  <a:rPr lang="pt-BR" sz="3200" dirty="0" err="1"/>
                  <a:t>ésima</a:t>
                </a:r>
                <a:r>
                  <a:rPr lang="pt-BR" sz="3200" dirty="0"/>
                  <a:t> posição é dada por </a:t>
                </a:r>
              </a:p>
            </p:txBody>
          </p:sp>
        </mc:Choice>
        <mc:Fallback>
          <p:sp>
            <p:nvSpPr>
              <p:cNvPr id="36" name="Título 1">
                <a:extLst>
                  <a:ext uri="{FF2B5EF4-FFF2-40B4-BE49-F238E27FC236}">
                    <a16:creationId xmlns:a16="http://schemas.microsoft.com/office/drawing/2014/main" id="{8F5E0505-68CA-4232-BB57-AFA3507F2C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9813" y="606094"/>
                <a:ext cx="9312446" cy="981467"/>
              </a:xfrm>
              <a:prstGeom prst="rect">
                <a:avLst/>
              </a:prstGeom>
              <a:blipFill>
                <a:blip r:embed="rId7"/>
                <a:stretch>
                  <a:fillRect t="-13043" b="-1987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CaixaDeTexto 42">
            <a:extLst>
              <a:ext uri="{FF2B5EF4-FFF2-40B4-BE49-F238E27FC236}">
                <a16:creationId xmlns:a16="http://schemas.microsoft.com/office/drawing/2014/main" id="{E07AAD2F-8597-4899-86D0-588670160FB3}"/>
              </a:ext>
            </a:extLst>
          </p:cNvPr>
          <p:cNvSpPr txBox="1"/>
          <p:nvPr/>
        </p:nvSpPr>
        <p:spPr>
          <a:xfrm>
            <a:off x="1796582" y="6308079"/>
            <a:ext cx="36735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chemeClr val="accent1">
                    <a:lumMod val="75000"/>
                  </a:schemeClr>
                </a:solidFill>
              </a:rPr>
              <a:t>Vetor de dados preditos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3" name="CaixaDeTexto 52">
                <a:extLst>
                  <a:ext uri="{FF2B5EF4-FFF2-40B4-BE49-F238E27FC236}">
                    <a16:creationId xmlns:a16="http://schemas.microsoft.com/office/drawing/2014/main" id="{8E0C2E09-128B-4A7F-92FA-CF0C6D935097}"/>
                  </a:ext>
                </a:extLst>
              </p:cNvPr>
              <p:cNvSpPr txBox="1"/>
              <p:nvPr/>
            </p:nvSpPr>
            <p:spPr>
              <a:xfrm>
                <a:off x="621255" y="3932238"/>
                <a:ext cx="96102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pt-BR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pt-BR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>
          <p:sp>
            <p:nvSpPr>
              <p:cNvPr id="53" name="CaixaDeTexto 52">
                <a:extLst>
                  <a:ext uri="{FF2B5EF4-FFF2-40B4-BE49-F238E27FC236}">
                    <a16:creationId xmlns:a16="http://schemas.microsoft.com/office/drawing/2014/main" id="{8E0C2E09-128B-4A7F-92FA-CF0C6D9350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255" y="3932238"/>
                <a:ext cx="961028" cy="369332"/>
              </a:xfrm>
              <a:prstGeom prst="rect">
                <a:avLst/>
              </a:prstGeom>
              <a:blipFill>
                <a:blip r:embed="rId8"/>
                <a:stretch>
                  <a:fillRect l="-1899" r="-24684" b="-1311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Título 1">
            <a:extLst>
              <a:ext uri="{FF2B5EF4-FFF2-40B4-BE49-F238E27FC236}">
                <a16:creationId xmlns:a16="http://schemas.microsoft.com/office/drawing/2014/main" id="{D4B410F2-9AA3-4C1D-8F8C-D3DA25568A5E}"/>
              </a:ext>
            </a:extLst>
          </p:cNvPr>
          <p:cNvSpPr txBox="1">
            <a:spLocks/>
          </p:cNvSpPr>
          <p:nvPr/>
        </p:nvSpPr>
        <p:spPr>
          <a:xfrm>
            <a:off x="2198944" y="5128086"/>
            <a:ext cx="5107763" cy="87401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000" dirty="0"/>
              <a:t>Uma vez que estimamos a direção em coordenadas Cartesianas, conseguimos calcular a </a:t>
            </a:r>
            <a:r>
              <a:rPr lang="pt-BR" sz="2000" dirty="0">
                <a:solidFill>
                  <a:srgbClr val="0070C0"/>
                </a:solidFill>
              </a:rPr>
              <a:t>inclinação</a:t>
            </a:r>
            <a:r>
              <a:rPr lang="pt-BR" sz="2000" dirty="0"/>
              <a:t>, </a:t>
            </a:r>
            <a:r>
              <a:rPr lang="pt-BR" sz="2000" dirty="0">
                <a:solidFill>
                  <a:srgbClr val="0070C0"/>
                </a:solidFill>
              </a:rPr>
              <a:t>declinação</a:t>
            </a:r>
            <a:r>
              <a:rPr lang="pt-BR" sz="2000" dirty="0"/>
              <a:t> e </a:t>
            </a:r>
            <a:r>
              <a:rPr lang="pt-BR" sz="2000" dirty="0">
                <a:solidFill>
                  <a:srgbClr val="0070C0"/>
                </a:solidFill>
              </a:rPr>
              <a:t>intensidade</a:t>
            </a:r>
            <a:r>
              <a:rPr lang="pt-BR" sz="2000" dirty="0"/>
              <a:t> do corpo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2" name="CaixaDeTexto 61">
                <a:extLst>
                  <a:ext uri="{FF2B5EF4-FFF2-40B4-BE49-F238E27FC236}">
                    <a16:creationId xmlns:a16="http://schemas.microsoft.com/office/drawing/2014/main" id="{DD351C01-7855-42C2-9565-E0A344748B67}"/>
                  </a:ext>
                </a:extLst>
              </p:cNvPr>
              <p:cNvSpPr txBox="1"/>
              <p:nvPr/>
            </p:nvSpPr>
            <p:spPr>
              <a:xfrm>
                <a:off x="3401445" y="1323349"/>
                <a:ext cx="30271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1">
                              <a:latin typeface="Cambria Math" panose="02040503050406030204" pitchFamily="18" charset="0"/>
                            </a:rPr>
                            <m:t>𝐅</m:t>
                          </m:r>
                        </m:e>
                        <m:sub>
                          <m:r>
                            <a:rPr lang="pt-BR" sz="200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pt-BR" sz="2000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>
          <p:sp>
            <p:nvSpPr>
              <p:cNvPr id="62" name="CaixaDeTexto 61">
                <a:extLst>
                  <a:ext uri="{FF2B5EF4-FFF2-40B4-BE49-F238E27FC236}">
                    <a16:creationId xmlns:a16="http://schemas.microsoft.com/office/drawing/2014/main" id="{DD351C01-7855-42C2-9565-E0A344748B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1445" y="1323349"/>
                <a:ext cx="302712" cy="307777"/>
              </a:xfrm>
              <a:prstGeom prst="rect">
                <a:avLst/>
              </a:prstGeom>
              <a:blipFill>
                <a:blip r:embed="rId9"/>
                <a:stretch>
                  <a:fillRect l="-20000" r="-8000" b="-1568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3" name="Conector de Seta Reta 62">
            <a:extLst>
              <a:ext uri="{FF2B5EF4-FFF2-40B4-BE49-F238E27FC236}">
                <a16:creationId xmlns:a16="http://schemas.microsoft.com/office/drawing/2014/main" id="{82028CB2-DF05-4775-9E71-F087BC677596}"/>
              </a:ext>
            </a:extLst>
          </p:cNvPr>
          <p:cNvCxnSpPr>
            <a:cxnSpLocks/>
          </p:cNvCxnSpPr>
          <p:nvPr/>
        </p:nvCxnSpPr>
        <p:spPr>
          <a:xfrm flipH="1" flipV="1">
            <a:off x="3171075" y="1260102"/>
            <a:ext cx="328788" cy="51891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064737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Elipse 31">
            <a:extLst>
              <a:ext uri="{FF2B5EF4-FFF2-40B4-BE49-F238E27FC236}">
                <a16:creationId xmlns:a16="http://schemas.microsoft.com/office/drawing/2014/main" id="{8CE616C3-3462-4F17-B507-ADC93B52895D}"/>
              </a:ext>
            </a:extLst>
          </p:cNvPr>
          <p:cNvSpPr/>
          <p:nvPr/>
        </p:nvSpPr>
        <p:spPr>
          <a:xfrm>
            <a:off x="702585" y="3450411"/>
            <a:ext cx="2140972" cy="1885767"/>
          </a:xfrm>
          <a:prstGeom prst="ellipse">
            <a:avLst/>
          </a:prstGeom>
          <a:gradFill flip="none" rotWithShape="1">
            <a:gsLst>
              <a:gs pos="18000">
                <a:schemeClr val="accent3">
                  <a:lumMod val="67000"/>
                </a:schemeClr>
              </a:gs>
              <a:gs pos="55000">
                <a:schemeClr val="accent3">
                  <a:lumMod val="99000"/>
                  <a:lumOff val="1000"/>
                  <a:alpha val="74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3" name="Conector de Seta Reta 2">
            <a:extLst>
              <a:ext uri="{FF2B5EF4-FFF2-40B4-BE49-F238E27FC236}">
                <a16:creationId xmlns:a16="http://schemas.microsoft.com/office/drawing/2014/main" id="{21924E65-29CD-4BB8-B2CD-AE4C546B1FD1}"/>
              </a:ext>
            </a:extLst>
          </p:cNvPr>
          <p:cNvCxnSpPr/>
          <p:nvPr/>
        </p:nvCxnSpPr>
        <p:spPr>
          <a:xfrm>
            <a:off x="369109" y="2893656"/>
            <a:ext cx="0" cy="2700996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7EC64C03-32B6-470A-ADFF-BAF6710DDD0C}"/>
              </a:ext>
            </a:extLst>
          </p:cNvPr>
          <p:cNvCxnSpPr>
            <a:cxnSpLocks/>
          </p:cNvCxnSpPr>
          <p:nvPr/>
        </p:nvCxnSpPr>
        <p:spPr>
          <a:xfrm>
            <a:off x="369109" y="2893656"/>
            <a:ext cx="3083169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3D135AA6-36EB-4205-8884-4A40A352753C}"/>
              </a:ext>
            </a:extLst>
          </p:cNvPr>
          <p:cNvCxnSpPr>
            <a:cxnSpLocks/>
          </p:cNvCxnSpPr>
          <p:nvPr/>
        </p:nvCxnSpPr>
        <p:spPr>
          <a:xfrm flipV="1">
            <a:off x="369108" y="1183869"/>
            <a:ext cx="1682765" cy="1709787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A6E5F536-F853-4A6F-9BF2-C3B95D088F87}"/>
              </a:ext>
            </a:extLst>
          </p:cNvPr>
          <p:cNvSpPr txBox="1"/>
          <p:nvPr/>
        </p:nvSpPr>
        <p:spPr>
          <a:xfrm>
            <a:off x="1676852" y="875096"/>
            <a:ext cx="2952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/>
              <a:t>x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A713BD34-23E5-4423-93A0-22A32C362597}"/>
              </a:ext>
            </a:extLst>
          </p:cNvPr>
          <p:cNvSpPr txBox="1"/>
          <p:nvPr/>
        </p:nvSpPr>
        <p:spPr>
          <a:xfrm>
            <a:off x="3270394" y="2893208"/>
            <a:ext cx="3000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/>
              <a:t>y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226BF9FB-BBC3-49D1-92F3-4ED00A0A03CE}"/>
              </a:ext>
            </a:extLst>
          </p:cNvPr>
          <p:cNvSpPr txBox="1"/>
          <p:nvPr/>
        </p:nvSpPr>
        <p:spPr>
          <a:xfrm>
            <a:off x="46257" y="5239154"/>
            <a:ext cx="2856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/>
              <a:t>z</a:t>
            </a:r>
          </a:p>
        </p:txBody>
      </p: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493BE61D-53FD-4167-93AF-447DDBF5315D}"/>
              </a:ext>
            </a:extLst>
          </p:cNvPr>
          <p:cNvCxnSpPr>
            <a:cxnSpLocks/>
          </p:cNvCxnSpPr>
          <p:nvPr/>
        </p:nvCxnSpPr>
        <p:spPr>
          <a:xfrm flipV="1">
            <a:off x="1596765" y="4123604"/>
            <a:ext cx="514798" cy="57155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lipse 11">
            <a:extLst>
              <a:ext uri="{FF2B5EF4-FFF2-40B4-BE49-F238E27FC236}">
                <a16:creationId xmlns:a16="http://schemas.microsoft.com/office/drawing/2014/main" id="{1201BCC9-36F8-4C7B-BD66-DB55C7D28A92}"/>
              </a:ext>
            </a:extLst>
          </p:cNvPr>
          <p:cNvSpPr/>
          <p:nvPr/>
        </p:nvSpPr>
        <p:spPr>
          <a:xfrm>
            <a:off x="1815805" y="2097658"/>
            <a:ext cx="125387" cy="11776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CaixaDeTexto 17">
                <a:extLst>
                  <a:ext uri="{FF2B5EF4-FFF2-40B4-BE49-F238E27FC236}">
                    <a16:creationId xmlns:a16="http://schemas.microsoft.com/office/drawing/2014/main" id="{EFCF5364-207B-47BF-9D30-901C116516CE}"/>
                  </a:ext>
                </a:extLst>
              </p:cNvPr>
              <p:cNvSpPr txBox="1"/>
              <p:nvPr/>
            </p:nvSpPr>
            <p:spPr>
              <a:xfrm>
                <a:off x="1892035" y="4391413"/>
                <a:ext cx="29014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𝐦</m:t>
                      </m:r>
                    </m:oMath>
                  </m:oMathPara>
                </a14:m>
                <a:endParaRPr lang="pt-BR" sz="2000" b="1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>
          <p:sp>
            <p:nvSpPr>
              <p:cNvPr id="18" name="CaixaDeTexto 17">
                <a:extLst>
                  <a:ext uri="{FF2B5EF4-FFF2-40B4-BE49-F238E27FC236}">
                    <a16:creationId xmlns:a16="http://schemas.microsoft.com/office/drawing/2014/main" id="{EFCF5364-207B-47BF-9D30-901C116516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2035" y="4391413"/>
                <a:ext cx="290144" cy="307777"/>
              </a:xfrm>
              <a:prstGeom prst="rect">
                <a:avLst/>
              </a:prstGeom>
              <a:blipFill>
                <a:blip r:embed="rId2"/>
                <a:stretch>
                  <a:fillRect l="-12500" r="-1458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Conector reto 36">
            <a:extLst>
              <a:ext uri="{FF2B5EF4-FFF2-40B4-BE49-F238E27FC236}">
                <a16:creationId xmlns:a16="http://schemas.microsoft.com/office/drawing/2014/main" id="{E22C1C81-6114-4FE5-91C1-820C69A55B9F}"/>
              </a:ext>
            </a:extLst>
          </p:cNvPr>
          <p:cNvCxnSpPr>
            <a:cxnSpLocks/>
            <a:endCxn id="12" idx="4"/>
          </p:cNvCxnSpPr>
          <p:nvPr/>
        </p:nvCxnSpPr>
        <p:spPr>
          <a:xfrm flipV="1">
            <a:off x="1714666" y="2215422"/>
            <a:ext cx="163833" cy="2175991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9" name="CaixaDeTexto 38">
                <a:extLst>
                  <a:ext uri="{FF2B5EF4-FFF2-40B4-BE49-F238E27FC236}">
                    <a16:creationId xmlns:a16="http://schemas.microsoft.com/office/drawing/2014/main" id="{072BD8F6-8FC2-4CE8-8462-7CE5E056A7C0}"/>
                  </a:ext>
                </a:extLst>
              </p:cNvPr>
              <p:cNvSpPr txBox="1"/>
              <p:nvPr/>
            </p:nvSpPr>
            <p:spPr>
              <a:xfrm>
                <a:off x="1466181" y="3106236"/>
                <a:ext cx="16350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pt-BR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r</m:t>
                      </m:r>
                    </m:oMath>
                  </m:oMathPara>
                </a14:m>
                <a:endParaRPr lang="pt-BR" sz="2000" b="1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>
          <p:sp>
            <p:nvSpPr>
              <p:cNvPr id="39" name="CaixaDeTexto 38">
                <a:extLst>
                  <a:ext uri="{FF2B5EF4-FFF2-40B4-BE49-F238E27FC236}">
                    <a16:creationId xmlns:a16="http://schemas.microsoft.com/office/drawing/2014/main" id="{072BD8F6-8FC2-4CE8-8462-7CE5E056A7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6181" y="3106236"/>
                <a:ext cx="163506" cy="307777"/>
              </a:xfrm>
              <a:prstGeom prst="rect">
                <a:avLst/>
              </a:prstGeom>
              <a:blipFill>
                <a:blip r:embed="rId3"/>
                <a:stretch>
                  <a:fillRect l="-23077" r="-2307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1" name="CaixaDeTexto 40">
                <a:extLst>
                  <a:ext uri="{FF2B5EF4-FFF2-40B4-BE49-F238E27FC236}">
                    <a16:creationId xmlns:a16="http://schemas.microsoft.com/office/drawing/2014/main" id="{0937A068-3F5A-45C2-A0CD-3FF8499D2346}"/>
                  </a:ext>
                </a:extLst>
              </p:cNvPr>
              <p:cNvSpPr txBox="1"/>
              <p:nvPr/>
            </p:nvSpPr>
            <p:spPr>
              <a:xfrm>
                <a:off x="754020" y="4974198"/>
                <a:ext cx="19191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brk m:alnAt="24"/>
                        </m:rPr>
                        <a:rPr lang="el-GR" sz="2000" i="1">
                          <a:latin typeface="Cambria Math" panose="02040503050406030204" pitchFamily="18" charset="0"/>
                          <a:cs typeface="Calibri Light" panose="020F0302020204030204" pitchFamily="34" charset="0"/>
                        </a:rPr>
                        <m:t>𝜐</m:t>
                      </m:r>
                    </m:oMath>
                  </m:oMathPara>
                </a14:m>
                <a:endParaRPr lang="pt-BR" sz="2000" b="1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>
          <p:sp>
            <p:nvSpPr>
              <p:cNvPr id="41" name="CaixaDeTexto 40">
                <a:extLst>
                  <a:ext uri="{FF2B5EF4-FFF2-40B4-BE49-F238E27FC236}">
                    <a16:creationId xmlns:a16="http://schemas.microsoft.com/office/drawing/2014/main" id="{0937A068-3F5A-45C2-A0CD-3FF8499D23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020" y="4974198"/>
                <a:ext cx="191912" cy="307777"/>
              </a:xfrm>
              <a:prstGeom prst="rect">
                <a:avLst/>
              </a:prstGeom>
              <a:blipFill>
                <a:blip r:embed="rId4"/>
                <a:stretch>
                  <a:fillRect l="-19355" r="-1612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6D7BED2A-4ABD-428D-AD0F-9F932586E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5CF5-DD80-4FB2-8D05-C9155122F025}" type="slidenum">
              <a:rPr lang="pt-BR" smtClean="0"/>
              <a:t>49</a:t>
            </a:fld>
            <a:endParaRPr lang="pt-B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8" name="CaixaDeTexto 47">
                <a:extLst>
                  <a:ext uri="{FF2B5EF4-FFF2-40B4-BE49-F238E27FC236}">
                    <a16:creationId xmlns:a16="http://schemas.microsoft.com/office/drawing/2014/main" id="{C3C93110-541E-4E23-BACE-CFBB168692AD}"/>
                  </a:ext>
                </a:extLst>
              </p:cNvPr>
              <p:cNvSpPr txBox="1"/>
              <p:nvPr/>
            </p:nvSpPr>
            <p:spPr>
              <a:xfrm>
                <a:off x="639528" y="5662779"/>
                <a:ext cx="1412566" cy="9757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𝐦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pt-BR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pt-BR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400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pt-BR" sz="2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BR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400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pt-BR" sz="24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BR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400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pt-BR" sz="2400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pt-BR" sz="2400" dirty="0"/>
              </a:p>
            </p:txBody>
          </p:sp>
        </mc:Choice>
        <mc:Fallback>
          <p:sp>
            <p:nvSpPr>
              <p:cNvPr id="48" name="CaixaDeTexto 47">
                <a:extLst>
                  <a:ext uri="{FF2B5EF4-FFF2-40B4-BE49-F238E27FC236}">
                    <a16:creationId xmlns:a16="http://schemas.microsoft.com/office/drawing/2014/main" id="{C3C93110-541E-4E23-BACE-CFBB168692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528" y="5662779"/>
                <a:ext cx="1412566" cy="97571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CaixaDeTexto 27">
            <a:extLst>
              <a:ext uri="{FF2B5EF4-FFF2-40B4-BE49-F238E27FC236}">
                <a16:creationId xmlns:a16="http://schemas.microsoft.com/office/drawing/2014/main" id="{300ACE77-5B7E-45F4-9727-99D216BE97A4}"/>
              </a:ext>
            </a:extLst>
          </p:cNvPr>
          <p:cNvSpPr txBox="1"/>
          <p:nvPr/>
        </p:nvSpPr>
        <p:spPr>
          <a:xfrm>
            <a:off x="96176" y="197560"/>
            <a:ext cx="34566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/>
              <a:t>Modelo esférico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CaixaDeTexto 30">
                <a:extLst>
                  <a:ext uri="{FF2B5EF4-FFF2-40B4-BE49-F238E27FC236}">
                    <a16:creationId xmlns:a16="http://schemas.microsoft.com/office/drawing/2014/main" id="{C032A0E4-347A-4CE9-8266-F59E3D501C07}"/>
                  </a:ext>
                </a:extLst>
              </p:cNvPr>
              <p:cNvSpPr txBox="1"/>
              <p:nvPr/>
            </p:nvSpPr>
            <p:spPr>
              <a:xfrm>
                <a:off x="2037107" y="1880137"/>
                <a:ext cx="970842" cy="3350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m:rPr>
                              <m:sty m:val="p"/>
                            </m:rPr>
                            <a:rPr lang="pt-BR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pt-BR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ip</m:t>
                          </m:r>
                        </m:sub>
                      </m:sSub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pt-BR" sz="20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𝐦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2000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>
          <p:sp>
            <p:nvSpPr>
              <p:cNvPr id="31" name="CaixaDeTexto 30">
                <a:extLst>
                  <a:ext uri="{FF2B5EF4-FFF2-40B4-BE49-F238E27FC236}">
                    <a16:creationId xmlns:a16="http://schemas.microsoft.com/office/drawing/2014/main" id="{C032A0E4-347A-4CE9-8266-F59E3D501C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7107" y="1880137"/>
                <a:ext cx="970842" cy="335092"/>
              </a:xfrm>
              <a:prstGeom prst="rect">
                <a:avLst/>
              </a:prstGeom>
              <a:blipFill>
                <a:blip r:embed="rId6"/>
                <a:stretch>
                  <a:fillRect l="-5660" r="-9434" b="-2545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Elipse 34">
            <a:extLst>
              <a:ext uri="{FF2B5EF4-FFF2-40B4-BE49-F238E27FC236}">
                <a16:creationId xmlns:a16="http://schemas.microsoft.com/office/drawing/2014/main" id="{BD3DBC32-7F66-4B9B-9EF2-F1E5BF4F148A}"/>
              </a:ext>
            </a:extLst>
          </p:cNvPr>
          <p:cNvSpPr/>
          <p:nvPr/>
        </p:nvSpPr>
        <p:spPr>
          <a:xfrm>
            <a:off x="1644976" y="4291615"/>
            <a:ext cx="125387" cy="11776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6" name="Título 1">
                <a:extLst>
                  <a:ext uri="{FF2B5EF4-FFF2-40B4-BE49-F238E27FC236}">
                    <a16:creationId xmlns:a16="http://schemas.microsoft.com/office/drawing/2014/main" id="{8F5E0505-68CA-4232-BB57-AFA3507F2C4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959813" y="606094"/>
                <a:ext cx="9312446" cy="981467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pt-BR" sz="3200" dirty="0"/>
                  <a:t>A </a:t>
                </a:r>
                <a:r>
                  <a:rPr lang="pt-BR" sz="3200" dirty="0">
                    <a:solidFill>
                      <a:srgbClr val="0070C0"/>
                    </a:solidFill>
                  </a:rPr>
                  <a:t>anomalia de campo total </a:t>
                </a:r>
                <a:r>
                  <a:rPr lang="pt-BR" sz="3200" dirty="0"/>
                  <a:t>gerada por uma esfera de volume </a:t>
                </a:r>
                <a14:m>
                  <m:oMath xmlns:m="http://schemas.openxmlformats.org/officeDocument/2006/math">
                    <m:r>
                      <m:rPr>
                        <m:brk m:alnAt="24"/>
                      </m:rPr>
                      <a:rPr lang="el-GR" sz="320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𝜐</m:t>
                    </m:r>
                  </m:oMath>
                </a14:m>
                <a:r>
                  <a:rPr lang="pt-BR" sz="3200" b="1" dirty="0">
                    <a:latin typeface="Calibri Light" panose="020F0302020204030204" pitchFamily="34" charset="0"/>
                    <a:cs typeface="Calibri Light" panose="020F0302020204030204" pitchFamily="34" charset="0"/>
                  </a:rPr>
                  <a:t> </a:t>
                </a:r>
                <a:r>
                  <a:rPr lang="pt-BR" sz="3200" dirty="0"/>
                  <a:t>na i-</a:t>
                </a:r>
                <a:r>
                  <a:rPr lang="pt-BR" sz="3200" dirty="0" err="1"/>
                  <a:t>ésima</a:t>
                </a:r>
                <a:r>
                  <a:rPr lang="pt-BR" sz="3200" dirty="0"/>
                  <a:t> posição é dada por </a:t>
                </a:r>
              </a:p>
            </p:txBody>
          </p:sp>
        </mc:Choice>
        <mc:Fallback>
          <p:sp>
            <p:nvSpPr>
              <p:cNvPr id="36" name="Título 1">
                <a:extLst>
                  <a:ext uri="{FF2B5EF4-FFF2-40B4-BE49-F238E27FC236}">
                    <a16:creationId xmlns:a16="http://schemas.microsoft.com/office/drawing/2014/main" id="{8F5E0505-68CA-4232-BB57-AFA3507F2C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9813" y="606094"/>
                <a:ext cx="9312446" cy="981467"/>
              </a:xfrm>
              <a:prstGeom prst="rect">
                <a:avLst/>
              </a:prstGeom>
              <a:blipFill>
                <a:blip r:embed="rId7"/>
                <a:stretch>
                  <a:fillRect t="-13043" b="-1987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8" name="CaixaDeTexto 37">
                <a:extLst>
                  <a:ext uri="{FF2B5EF4-FFF2-40B4-BE49-F238E27FC236}">
                    <a16:creationId xmlns:a16="http://schemas.microsoft.com/office/drawing/2014/main" id="{5BF65E92-19A5-43A1-AF27-037C89C56E5C}"/>
                  </a:ext>
                </a:extLst>
              </p:cNvPr>
              <p:cNvSpPr txBox="1"/>
              <p:nvPr/>
            </p:nvSpPr>
            <p:spPr>
              <a:xfrm>
                <a:off x="5167324" y="1756633"/>
                <a:ext cx="4897423" cy="5822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m:rPr>
                              <m:sty m:val="p"/>
                            </m:rPr>
                            <a:rPr lang="pt-BR" sz="32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pt-BR" sz="32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ip</m:t>
                          </m:r>
                        </m:sub>
                      </m:sSub>
                      <m:r>
                        <a:rPr lang="pt-BR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pt-BR" sz="32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𝐦</m:t>
                      </m:r>
                      <m:r>
                        <a:rPr lang="pt-BR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pt-BR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pt-BR" sz="32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pt-BR" sz="32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</m:t>
                          </m:r>
                        </m:sub>
                      </m:sSub>
                      <m:r>
                        <m:rPr>
                          <m:brk m:alnAt="24"/>
                        </m:rPr>
                        <a:rPr lang="el-GR" sz="3200" i="1">
                          <a:latin typeface="Cambria Math" panose="02040503050406030204" pitchFamily="18" charset="0"/>
                          <a:cs typeface="Calibri Light" panose="020F0302020204030204" pitchFamily="34" charset="0"/>
                        </a:rPr>
                        <m:t>𝜐</m:t>
                      </m:r>
                      <m:sSubSup>
                        <m:sSubSupPr>
                          <m:ctrlPr>
                            <a:rPr lang="pt-BR" sz="3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pt-BR" sz="3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pt-BR" sz="32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F</m:t>
                              </m:r>
                            </m:e>
                          </m:acc>
                        </m:e>
                        <m:sub>
                          <m:r>
                            <a:rPr lang="pt-BR" sz="32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pt-BR" sz="32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</m:t>
                          </m:r>
                        </m:sup>
                      </m:sSubSup>
                      <m:sSub>
                        <m:sSubPr>
                          <m:ctrlPr>
                            <a:rPr lang="pt-BR" sz="3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𝐌</m:t>
                          </m:r>
                        </m:e>
                        <m:sub>
                          <m:r>
                            <a:rPr lang="pt-B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sz="32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𝐦</m:t>
                      </m:r>
                    </m:oMath>
                  </m:oMathPara>
                </a14:m>
                <a:endParaRPr lang="pt-BR" sz="3200" b="1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>
          <p:sp>
            <p:nvSpPr>
              <p:cNvPr id="38" name="CaixaDeTexto 37">
                <a:extLst>
                  <a:ext uri="{FF2B5EF4-FFF2-40B4-BE49-F238E27FC236}">
                    <a16:creationId xmlns:a16="http://schemas.microsoft.com/office/drawing/2014/main" id="{5BF65E92-19A5-43A1-AF27-037C89C56E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7324" y="1756633"/>
                <a:ext cx="4897423" cy="58221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CaixaDeTexto 42">
            <a:extLst>
              <a:ext uri="{FF2B5EF4-FFF2-40B4-BE49-F238E27FC236}">
                <a16:creationId xmlns:a16="http://schemas.microsoft.com/office/drawing/2014/main" id="{E07AAD2F-8597-4899-86D0-588670160FB3}"/>
              </a:ext>
            </a:extLst>
          </p:cNvPr>
          <p:cNvSpPr txBox="1"/>
          <p:nvPr/>
        </p:nvSpPr>
        <p:spPr>
          <a:xfrm>
            <a:off x="1796582" y="6308079"/>
            <a:ext cx="36735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chemeClr val="accent1">
                    <a:lumMod val="75000"/>
                  </a:schemeClr>
                </a:solidFill>
              </a:rPr>
              <a:t>Vetor de dados preditos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3" name="CaixaDeTexto 52">
                <a:extLst>
                  <a:ext uri="{FF2B5EF4-FFF2-40B4-BE49-F238E27FC236}">
                    <a16:creationId xmlns:a16="http://schemas.microsoft.com/office/drawing/2014/main" id="{8E0C2E09-128B-4A7F-92FA-CF0C6D935097}"/>
                  </a:ext>
                </a:extLst>
              </p:cNvPr>
              <p:cNvSpPr txBox="1"/>
              <p:nvPr/>
            </p:nvSpPr>
            <p:spPr>
              <a:xfrm>
                <a:off x="621255" y="3932238"/>
                <a:ext cx="96102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pt-BR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pt-BR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>
          <p:sp>
            <p:nvSpPr>
              <p:cNvPr id="53" name="CaixaDeTexto 52">
                <a:extLst>
                  <a:ext uri="{FF2B5EF4-FFF2-40B4-BE49-F238E27FC236}">
                    <a16:creationId xmlns:a16="http://schemas.microsoft.com/office/drawing/2014/main" id="{8E0C2E09-128B-4A7F-92FA-CF0C6D9350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255" y="3932238"/>
                <a:ext cx="961028" cy="369332"/>
              </a:xfrm>
              <a:prstGeom prst="rect">
                <a:avLst/>
              </a:prstGeom>
              <a:blipFill>
                <a:blip r:embed="rId9"/>
                <a:stretch>
                  <a:fillRect l="-1899" r="-24684" b="-1311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Título 1">
            <a:extLst>
              <a:ext uri="{FF2B5EF4-FFF2-40B4-BE49-F238E27FC236}">
                <a16:creationId xmlns:a16="http://schemas.microsoft.com/office/drawing/2014/main" id="{D4B410F2-9AA3-4C1D-8F8C-D3DA25568A5E}"/>
              </a:ext>
            </a:extLst>
          </p:cNvPr>
          <p:cNvSpPr txBox="1">
            <a:spLocks/>
          </p:cNvSpPr>
          <p:nvPr/>
        </p:nvSpPr>
        <p:spPr>
          <a:xfrm>
            <a:off x="2198944" y="5128086"/>
            <a:ext cx="5107763" cy="87401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000" dirty="0"/>
              <a:t>Uma vez que estimamos a direção em coordenadas Cartesianas, conseguimos calcular a </a:t>
            </a:r>
            <a:r>
              <a:rPr lang="pt-BR" sz="2000" dirty="0">
                <a:solidFill>
                  <a:srgbClr val="0070C0"/>
                </a:solidFill>
              </a:rPr>
              <a:t>inclinação</a:t>
            </a:r>
            <a:r>
              <a:rPr lang="pt-BR" sz="2000" dirty="0"/>
              <a:t>, </a:t>
            </a:r>
            <a:r>
              <a:rPr lang="pt-BR" sz="2000" dirty="0">
                <a:solidFill>
                  <a:srgbClr val="0070C0"/>
                </a:solidFill>
              </a:rPr>
              <a:t>declinação</a:t>
            </a:r>
            <a:r>
              <a:rPr lang="pt-BR" sz="2000" dirty="0"/>
              <a:t> e </a:t>
            </a:r>
            <a:r>
              <a:rPr lang="pt-BR" sz="2000" dirty="0">
                <a:solidFill>
                  <a:srgbClr val="0070C0"/>
                </a:solidFill>
              </a:rPr>
              <a:t>intensidade</a:t>
            </a:r>
            <a:r>
              <a:rPr lang="pt-BR" sz="2000" dirty="0"/>
              <a:t> do corpo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2" name="CaixaDeTexto 61">
                <a:extLst>
                  <a:ext uri="{FF2B5EF4-FFF2-40B4-BE49-F238E27FC236}">
                    <a16:creationId xmlns:a16="http://schemas.microsoft.com/office/drawing/2014/main" id="{DD351C01-7855-42C2-9565-E0A344748B67}"/>
                  </a:ext>
                </a:extLst>
              </p:cNvPr>
              <p:cNvSpPr txBox="1"/>
              <p:nvPr/>
            </p:nvSpPr>
            <p:spPr>
              <a:xfrm>
                <a:off x="3401445" y="1323349"/>
                <a:ext cx="30271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1">
                              <a:latin typeface="Cambria Math" panose="02040503050406030204" pitchFamily="18" charset="0"/>
                            </a:rPr>
                            <m:t>𝐅</m:t>
                          </m:r>
                        </m:e>
                        <m:sub>
                          <m:r>
                            <a:rPr lang="pt-BR" sz="200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pt-BR" sz="2000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>
          <p:sp>
            <p:nvSpPr>
              <p:cNvPr id="62" name="CaixaDeTexto 61">
                <a:extLst>
                  <a:ext uri="{FF2B5EF4-FFF2-40B4-BE49-F238E27FC236}">
                    <a16:creationId xmlns:a16="http://schemas.microsoft.com/office/drawing/2014/main" id="{DD351C01-7855-42C2-9565-E0A344748B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1445" y="1323349"/>
                <a:ext cx="302712" cy="307777"/>
              </a:xfrm>
              <a:prstGeom prst="rect">
                <a:avLst/>
              </a:prstGeom>
              <a:blipFill>
                <a:blip r:embed="rId10"/>
                <a:stretch>
                  <a:fillRect l="-20000" r="-8000" b="-1568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3" name="Conector de Seta Reta 62">
            <a:extLst>
              <a:ext uri="{FF2B5EF4-FFF2-40B4-BE49-F238E27FC236}">
                <a16:creationId xmlns:a16="http://schemas.microsoft.com/office/drawing/2014/main" id="{82028CB2-DF05-4775-9E71-F087BC677596}"/>
              </a:ext>
            </a:extLst>
          </p:cNvPr>
          <p:cNvCxnSpPr>
            <a:cxnSpLocks/>
          </p:cNvCxnSpPr>
          <p:nvPr/>
        </p:nvCxnSpPr>
        <p:spPr>
          <a:xfrm flipH="1" flipV="1">
            <a:off x="3171075" y="1260102"/>
            <a:ext cx="328788" cy="51891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17722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Cubo 44">
            <a:extLst>
              <a:ext uri="{FF2B5EF4-FFF2-40B4-BE49-F238E27FC236}">
                <a16:creationId xmlns:a16="http://schemas.microsoft.com/office/drawing/2014/main" id="{11D09A1D-1009-407B-B3C4-7D5241C128B9}"/>
              </a:ext>
            </a:extLst>
          </p:cNvPr>
          <p:cNvSpPr/>
          <p:nvPr/>
        </p:nvSpPr>
        <p:spPr>
          <a:xfrm>
            <a:off x="3167248" y="3713073"/>
            <a:ext cx="5808828" cy="2834418"/>
          </a:xfrm>
          <a:prstGeom prst="cube">
            <a:avLst/>
          </a:prstGeom>
          <a:solidFill>
            <a:schemeClr val="bg2">
              <a:lumMod val="50000"/>
              <a:alpha val="99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Imagem 4" descr="Desenho de rosto de pessoa visto de perto&#10;&#10;Descrição gerada automaticamente com confiança média">
            <a:extLst>
              <a:ext uri="{FF2B5EF4-FFF2-40B4-BE49-F238E27FC236}">
                <a16:creationId xmlns:a16="http://schemas.microsoft.com/office/drawing/2014/main" id="{898A7377-E09D-4186-86D6-DCC71F77E7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751" y="1031424"/>
            <a:ext cx="2195509" cy="2204507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677519B5-18CE-4155-87EF-0F5DEDFB3CAE}"/>
              </a:ext>
            </a:extLst>
          </p:cNvPr>
          <p:cNvSpPr/>
          <p:nvPr/>
        </p:nvSpPr>
        <p:spPr>
          <a:xfrm>
            <a:off x="1020417" y="2069980"/>
            <a:ext cx="424070" cy="504662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65" name="Conector reto 64">
            <a:extLst>
              <a:ext uri="{FF2B5EF4-FFF2-40B4-BE49-F238E27FC236}">
                <a16:creationId xmlns:a16="http://schemas.microsoft.com/office/drawing/2014/main" id="{BF610075-A5D1-4DF2-94CB-F7DB0C401639}"/>
              </a:ext>
            </a:extLst>
          </p:cNvPr>
          <p:cNvCxnSpPr>
            <a:cxnSpLocks/>
          </p:cNvCxnSpPr>
          <p:nvPr/>
        </p:nvCxnSpPr>
        <p:spPr>
          <a:xfrm>
            <a:off x="1268361" y="2312502"/>
            <a:ext cx="1561808" cy="229283"/>
          </a:xfrm>
          <a:prstGeom prst="line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ítulo 1">
            <a:extLst>
              <a:ext uri="{FF2B5EF4-FFF2-40B4-BE49-F238E27FC236}">
                <a16:creationId xmlns:a16="http://schemas.microsoft.com/office/drawing/2014/main" id="{B0B90771-E6E0-48D3-AEB2-6D3AF0E8A119}"/>
              </a:ext>
            </a:extLst>
          </p:cNvPr>
          <p:cNvSpPr txBox="1">
            <a:spLocks/>
          </p:cNvSpPr>
          <p:nvPr/>
        </p:nvSpPr>
        <p:spPr>
          <a:xfrm>
            <a:off x="10801" y="3391"/>
            <a:ext cx="2819368" cy="51474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dirty="0"/>
              <a:t>Como funciona isso?</a:t>
            </a:r>
          </a:p>
        </p:txBody>
      </p:sp>
      <p:sp>
        <p:nvSpPr>
          <p:cNvPr id="44" name="Cubo 43">
            <a:extLst>
              <a:ext uri="{FF2B5EF4-FFF2-40B4-BE49-F238E27FC236}">
                <a16:creationId xmlns:a16="http://schemas.microsoft.com/office/drawing/2014/main" id="{123355A7-DB69-4771-A420-1949522816B8}"/>
              </a:ext>
            </a:extLst>
          </p:cNvPr>
          <p:cNvSpPr/>
          <p:nvPr/>
        </p:nvSpPr>
        <p:spPr>
          <a:xfrm>
            <a:off x="3167248" y="1683152"/>
            <a:ext cx="5808828" cy="2834418"/>
          </a:xfrm>
          <a:prstGeom prst="cub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42" name="Conector reto 41">
            <a:extLst>
              <a:ext uri="{FF2B5EF4-FFF2-40B4-BE49-F238E27FC236}">
                <a16:creationId xmlns:a16="http://schemas.microsoft.com/office/drawing/2014/main" id="{4F5C6C5C-93FC-4AF7-8CB1-CA4C7BEDB662}"/>
              </a:ext>
            </a:extLst>
          </p:cNvPr>
          <p:cNvCxnSpPr>
            <a:cxnSpLocks/>
          </p:cNvCxnSpPr>
          <p:nvPr/>
        </p:nvCxnSpPr>
        <p:spPr>
          <a:xfrm>
            <a:off x="3167248" y="2434115"/>
            <a:ext cx="0" cy="2834418"/>
          </a:xfrm>
          <a:prstGeom prst="line">
            <a:avLst/>
          </a:prstGeom>
          <a:ln w="444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ector reto 47">
            <a:extLst>
              <a:ext uri="{FF2B5EF4-FFF2-40B4-BE49-F238E27FC236}">
                <a16:creationId xmlns:a16="http://schemas.microsoft.com/office/drawing/2014/main" id="{8568D401-A46C-4D69-8DFA-976496621675}"/>
              </a:ext>
            </a:extLst>
          </p:cNvPr>
          <p:cNvCxnSpPr>
            <a:cxnSpLocks/>
          </p:cNvCxnSpPr>
          <p:nvPr/>
        </p:nvCxnSpPr>
        <p:spPr>
          <a:xfrm>
            <a:off x="3167248" y="2434115"/>
            <a:ext cx="5688587" cy="0"/>
          </a:xfrm>
          <a:prstGeom prst="line">
            <a:avLst/>
          </a:prstGeom>
          <a:ln w="444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Paralelogramo 15">
            <a:extLst>
              <a:ext uri="{FF2B5EF4-FFF2-40B4-BE49-F238E27FC236}">
                <a16:creationId xmlns:a16="http://schemas.microsoft.com/office/drawing/2014/main" id="{7730258B-1D0C-4EE7-A9FB-8A955B5ACB8E}"/>
              </a:ext>
            </a:extLst>
          </p:cNvPr>
          <p:cNvSpPr/>
          <p:nvPr/>
        </p:nvSpPr>
        <p:spPr>
          <a:xfrm>
            <a:off x="3167246" y="1683152"/>
            <a:ext cx="5808827" cy="726976"/>
          </a:xfrm>
          <a:prstGeom prst="parallelogram">
            <a:avLst>
              <a:gd name="adj" fmla="val 100802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49" name="Conector reto 48">
            <a:extLst>
              <a:ext uri="{FF2B5EF4-FFF2-40B4-BE49-F238E27FC236}">
                <a16:creationId xmlns:a16="http://schemas.microsoft.com/office/drawing/2014/main" id="{EFDEAD49-47D3-489E-8FB7-8159008D4766}"/>
              </a:ext>
            </a:extLst>
          </p:cNvPr>
          <p:cNvCxnSpPr>
            <a:cxnSpLocks/>
          </p:cNvCxnSpPr>
          <p:nvPr/>
        </p:nvCxnSpPr>
        <p:spPr>
          <a:xfrm flipV="1">
            <a:off x="3167247" y="1422400"/>
            <a:ext cx="971445" cy="1011716"/>
          </a:xfrm>
          <a:prstGeom prst="line">
            <a:avLst/>
          </a:prstGeom>
          <a:ln w="444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ítulo 1">
            <a:extLst>
              <a:ext uri="{FF2B5EF4-FFF2-40B4-BE49-F238E27FC236}">
                <a16:creationId xmlns:a16="http://schemas.microsoft.com/office/drawing/2014/main" id="{80D9D186-C8B3-4892-B0E7-400ADC3E6824}"/>
              </a:ext>
            </a:extLst>
          </p:cNvPr>
          <p:cNvSpPr txBox="1">
            <a:spLocks/>
          </p:cNvSpPr>
          <p:nvPr/>
        </p:nvSpPr>
        <p:spPr>
          <a:xfrm>
            <a:off x="6804767" y="2706423"/>
            <a:ext cx="1950720" cy="27927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5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dirty="0"/>
              <a:t>Sedimento</a:t>
            </a:r>
          </a:p>
        </p:txBody>
      </p:sp>
      <p:sp>
        <p:nvSpPr>
          <p:cNvPr id="56" name="Título 1">
            <a:extLst>
              <a:ext uri="{FF2B5EF4-FFF2-40B4-BE49-F238E27FC236}">
                <a16:creationId xmlns:a16="http://schemas.microsoft.com/office/drawing/2014/main" id="{371F9BC4-C579-4EF6-8A4C-2784A1FEC430}"/>
              </a:ext>
            </a:extLst>
          </p:cNvPr>
          <p:cNvSpPr txBox="1">
            <a:spLocks/>
          </p:cNvSpPr>
          <p:nvPr/>
        </p:nvSpPr>
        <p:spPr>
          <a:xfrm>
            <a:off x="6687241" y="4633622"/>
            <a:ext cx="1950720" cy="27927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5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dirty="0"/>
              <a:t>Embasamento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CaixaDeTexto 56">
                <a:extLst>
                  <a:ext uri="{FF2B5EF4-FFF2-40B4-BE49-F238E27FC236}">
                    <a16:creationId xmlns:a16="http://schemas.microsoft.com/office/drawing/2014/main" id="{0D281EA0-310B-4D7E-9591-A928F17D30DA}"/>
                  </a:ext>
                </a:extLst>
              </p:cNvPr>
              <p:cNvSpPr txBox="1"/>
              <p:nvPr/>
            </p:nvSpPr>
            <p:spPr>
              <a:xfrm>
                <a:off x="7858126" y="2962110"/>
                <a:ext cx="36779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57" name="CaixaDeTexto 56">
                <a:extLst>
                  <a:ext uri="{FF2B5EF4-FFF2-40B4-BE49-F238E27FC236}">
                    <a16:creationId xmlns:a16="http://schemas.microsoft.com/office/drawing/2014/main" id="{0D281EA0-310B-4D7E-9591-A928F17D30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8126" y="2962110"/>
                <a:ext cx="367793" cy="369332"/>
              </a:xfrm>
              <a:prstGeom prst="rect">
                <a:avLst/>
              </a:prstGeom>
              <a:blipFill>
                <a:blip r:embed="rId3"/>
                <a:stretch>
                  <a:fillRect l="-20000" r="-6667" b="-26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CaixaDeTexto 57">
                <a:extLst>
                  <a:ext uri="{FF2B5EF4-FFF2-40B4-BE49-F238E27FC236}">
                    <a16:creationId xmlns:a16="http://schemas.microsoft.com/office/drawing/2014/main" id="{C7BB9283-34F6-4002-895D-62B89B109C22}"/>
                  </a:ext>
                </a:extLst>
              </p:cNvPr>
              <p:cNvSpPr txBox="1"/>
              <p:nvPr/>
            </p:nvSpPr>
            <p:spPr>
              <a:xfrm>
                <a:off x="7824112" y="4787716"/>
                <a:ext cx="37491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58" name="CaixaDeTexto 57">
                <a:extLst>
                  <a:ext uri="{FF2B5EF4-FFF2-40B4-BE49-F238E27FC236}">
                    <a16:creationId xmlns:a16="http://schemas.microsoft.com/office/drawing/2014/main" id="{C7BB9283-34F6-4002-895D-62B89B109C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4112" y="4787716"/>
                <a:ext cx="374910" cy="369332"/>
              </a:xfrm>
              <a:prstGeom prst="rect">
                <a:avLst/>
              </a:prstGeom>
              <a:blipFill>
                <a:blip r:embed="rId4"/>
                <a:stretch>
                  <a:fillRect l="-19355" r="-4839" b="-2459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CaixaDeTexto 59">
                <a:extLst>
                  <a:ext uri="{FF2B5EF4-FFF2-40B4-BE49-F238E27FC236}">
                    <a16:creationId xmlns:a16="http://schemas.microsoft.com/office/drawing/2014/main" id="{C4250ED8-1282-4C46-86FE-B08414BFEE27}"/>
                  </a:ext>
                </a:extLst>
              </p:cNvPr>
              <p:cNvSpPr txBox="1"/>
              <p:nvPr/>
            </p:nvSpPr>
            <p:spPr>
              <a:xfrm>
                <a:off x="2789179" y="4945616"/>
                <a:ext cx="22326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60" name="CaixaDeTexto 59">
                <a:extLst>
                  <a:ext uri="{FF2B5EF4-FFF2-40B4-BE49-F238E27FC236}">
                    <a16:creationId xmlns:a16="http://schemas.microsoft.com/office/drawing/2014/main" id="{C4250ED8-1282-4C46-86FE-B08414BFEE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9179" y="4945616"/>
                <a:ext cx="223266" cy="369332"/>
              </a:xfrm>
              <a:prstGeom prst="rect">
                <a:avLst/>
              </a:prstGeom>
              <a:blipFill>
                <a:blip r:embed="rId5"/>
                <a:stretch>
                  <a:fillRect l="-19444" r="-16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CaixaDeTexto 61">
                <a:extLst>
                  <a:ext uri="{FF2B5EF4-FFF2-40B4-BE49-F238E27FC236}">
                    <a16:creationId xmlns:a16="http://schemas.microsoft.com/office/drawing/2014/main" id="{18A1062A-7D9F-4F1E-9874-19D7B635207D}"/>
                  </a:ext>
                </a:extLst>
              </p:cNvPr>
              <p:cNvSpPr txBox="1"/>
              <p:nvPr/>
            </p:nvSpPr>
            <p:spPr>
              <a:xfrm>
                <a:off x="3672978" y="1237734"/>
                <a:ext cx="24173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62" name="CaixaDeTexto 61">
                <a:extLst>
                  <a:ext uri="{FF2B5EF4-FFF2-40B4-BE49-F238E27FC236}">
                    <a16:creationId xmlns:a16="http://schemas.microsoft.com/office/drawing/2014/main" id="{18A1062A-7D9F-4F1E-9874-19D7B63520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2978" y="1237734"/>
                <a:ext cx="241733" cy="369332"/>
              </a:xfrm>
              <a:prstGeom prst="rect">
                <a:avLst/>
              </a:prstGeom>
              <a:blipFill>
                <a:blip r:embed="rId6"/>
                <a:stretch>
                  <a:fillRect l="-17949" r="-1538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CaixaDeTexto 70">
                <a:extLst>
                  <a:ext uri="{FF2B5EF4-FFF2-40B4-BE49-F238E27FC236}">
                    <a16:creationId xmlns:a16="http://schemas.microsoft.com/office/drawing/2014/main" id="{8F48D926-00D6-4373-B39D-25156F775E9F}"/>
                  </a:ext>
                </a:extLst>
              </p:cNvPr>
              <p:cNvSpPr txBox="1"/>
              <p:nvPr/>
            </p:nvSpPr>
            <p:spPr>
              <a:xfrm>
                <a:off x="8634621" y="2492407"/>
                <a:ext cx="2457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71" name="CaixaDeTexto 70">
                <a:extLst>
                  <a:ext uri="{FF2B5EF4-FFF2-40B4-BE49-F238E27FC236}">
                    <a16:creationId xmlns:a16="http://schemas.microsoft.com/office/drawing/2014/main" id="{8F48D926-00D6-4373-B39D-25156F775E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4621" y="2492407"/>
                <a:ext cx="245708" cy="369332"/>
              </a:xfrm>
              <a:prstGeom prst="rect">
                <a:avLst/>
              </a:prstGeom>
              <a:blipFill>
                <a:blip r:embed="rId7"/>
                <a:stretch>
                  <a:fillRect l="-29268" r="-26829" b="-26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CaixaDeTexto 74">
                <a:extLst>
                  <a:ext uri="{FF2B5EF4-FFF2-40B4-BE49-F238E27FC236}">
                    <a16:creationId xmlns:a16="http://schemas.microsoft.com/office/drawing/2014/main" id="{1DBE55C1-B1C7-4AE4-8551-81622C74D984}"/>
                  </a:ext>
                </a:extLst>
              </p:cNvPr>
              <p:cNvSpPr txBox="1"/>
              <p:nvPr/>
            </p:nvSpPr>
            <p:spPr>
              <a:xfrm>
                <a:off x="4334793" y="1018744"/>
                <a:ext cx="41844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2400" b="1" i="0" smtClean="0">
                              <a:latin typeface="Cambria Math" panose="02040503050406030204" pitchFamily="18" charset="0"/>
                            </a:rPr>
                            <m:t>𝐝</m:t>
                          </m:r>
                        </m:e>
                        <m:sup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p>
                      </m:sSup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75" name="CaixaDeTexto 74">
                <a:extLst>
                  <a:ext uri="{FF2B5EF4-FFF2-40B4-BE49-F238E27FC236}">
                    <a16:creationId xmlns:a16="http://schemas.microsoft.com/office/drawing/2014/main" id="{1DBE55C1-B1C7-4AE4-8551-81622C74D9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4793" y="1018744"/>
                <a:ext cx="418448" cy="369332"/>
              </a:xfrm>
              <a:prstGeom prst="rect">
                <a:avLst/>
              </a:prstGeom>
              <a:blipFill>
                <a:blip r:embed="rId8"/>
                <a:stretch>
                  <a:fillRect l="-15942" r="-1449" b="-819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rma Livre: Forma 3">
            <a:extLst>
              <a:ext uri="{FF2B5EF4-FFF2-40B4-BE49-F238E27FC236}">
                <a16:creationId xmlns:a16="http://schemas.microsoft.com/office/drawing/2014/main" id="{971C9DB7-E59A-430D-9DF1-BD35DC508A13}"/>
              </a:ext>
            </a:extLst>
          </p:cNvPr>
          <p:cNvSpPr/>
          <p:nvPr/>
        </p:nvSpPr>
        <p:spPr>
          <a:xfrm>
            <a:off x="5061361" y="3019383"/>
            <a:ext cx="1900362" cy="1522171"/>
          </a:xfrm>
          <a:custGeom>
            <a:avLst/>
            <a:gdLst>
              <a:gd name="connsiteX0" fmla="*/ 103750 w 1900362"/>
              <a:gd name="connsiteY0" fmla="*/ 1468806 h 1510180"/>
              <a:gd name="connsiteX1" fmla="*/ 5276 w 1900362"/>
              <a:gd name="connsiteY1" fmla="*/ 1103046 h 1510180"/>
              <a:gd name="connsiteX2" fmla="*/ 244427 w 1900362"/>
              <a:gd name="connsiteY2" fmla="*/ 610677 h 1510180"/>
              <a:gd name="connsiteX3" fmla="*/ 413239 w 1900362"/>
              <a:gd name="connsiteY3" fmla="*/ 33902 h 1510180"/>
              <a:gd name="connsiteX4" fmla="*/ 624255 w 1900362"/>
              <a:gd name="connsiteY4" fmla="*/ 76105 h 1510180"/>
              <a:gd name="connsiteX5" fmla="*/ 1665264 w 1900362"/>
              <a:gd name="connsiteY5" fmla="*/ 146443 h 1510180"/>
              <a:gd name="connsiteX6" fmla="*/ 1876279 w 1900362"/>
              <a:gd name="connsiteY6" fmla="*/ 582542 h 1510180"/>
              <a:gd name="connsiteX7" fmla="*/ 1271369 w 1900362"/>
              <a:gd name="connsiteY7" fmla="*/ 498135 h 1510180"/>
              <a:gd name="connsiteX8" fmla="*/ 764932 w 1900362"/>
              <a:gd name="connsiteY8" fmla="*/ 329323 h 1510180"/>
              <a:gd name="connsiteX9" fmla="*/ 483578 w 1900362"/>
              <a:gd name="connsiteY9" fmla="*/ 779489 h 1510180"/>
              <a:gd name="connsiteX10" fmla="*/ 328833 w 1900362"/>
              <a:gd name="connsiteY10" fmla="*/ 1328129 h 1510180"/>
              <a:gd name="connsiteX11" fmla="*/ 385104 w 1900362"/>
              <a:gd name="connsiteY11" fmla="*/ 1482874 h 1510180"/>
              <a:gd name="connsiteX12" fmla="*/ 103750 w 1900362"/>
              <a:gd name="connsiteY12" fmla="*/ 1468806 h 1510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900362" h="1510180">
                <a:moveTo>
                  <a:pt x="103750" y="1468806"/>
                </a:moveTo>
                <a:cubicBezTo>
                  <a:pt x="40445" y="1405501"/>
                  <a:pt x="-18170" y="1246067"/>
                  <a:pt x="5276" y="1103046"/>
                </a:cubicBezTo>
                <a:cubicBezTo>
                  <a:pt x="28722" y="960025"/>
                  <a:pt x="176433" y="788868"/>
                  <a:pt x="244427" y="610677"/>
                </a:cubicBezTo>
                <a:cubicBezTo>
                  <a:pt x="312421" y="432486"/>
                  <a:pt x="349934" y="122997"/>
                  <a:pt x="413239" y="33902"/>
                </a:cubicBezTo>
                <a:cubicBezTo>
                  <a:pt x="476544" y="-55193"/>
                  <a:pt x="415584" y="57348"/>
                  <a:pt x="624255" y="76105"/>
                </a:cubicBezTo>
                <a:cubicBezTo>
                  <a:pt x="832926" y="94862"/>
                  <a:pt x="1456593" y="62037"/>
                  <a:pt x="1665264" y="146443"/>
                </a:cubicBezTo>
                <a:cubicBezTo>
                  <a:pt x="1873935" y="230849"/>
                  <a:pt x="1941928" y="523927"/>
                  <a:pt x="1876279" y="582542"/>
                </a:cubicBezTo>
                <a:cubicBezTo>
                  <a:pt x="1810630" y="641157"/>
                  <a:pt x="1456594" y="540338"/>
                  <a:pt x="1271369" y="498135"/>
                </a:cubicBezTo>
                <a:cubicBezTo>
                  <a:pt x="1086144" y="455932"/>
                  <a:pt x="896231" y="282431"/>
                  <a:pt x="764932" y="329323"/>
                </a:cubicBezTo>
                <a:cubicBezTo>
                  <a:pt x="633634" y="376215"/>
                  <a:pt x="556261" y="613021"/>
                  <a:pt x="483578" y="779489"/>
                </a:cubicBezTo>
                <a:cubicBezTo>
                  <a:pt x="410895" y="945957"/>
                  <a:pt x="345245" y="1210898"/>
                  <a:pt x="328833" y="1328129"/>
                </a:cubicBezTo>
                <a:cubicBezTo>
                  <a:pt x="312421" y="1445360"/>
                  <a:pt x="424962" y="1454739"/>
                  <a:pt x="385104" y="1482874"/>
                </a:cubicBezTo>
                <a:cubicBezTo>
                  <a:pt x="345246" y="1511009"/>
                  <a:pt x="167055" y="1532111"/>
                  <a:pt x="103750" y="1468806"/>
                </a:cubicBezTo>
                <a:close/>
              </a:path>
            </a:pathLst>
          </a:custGeom>
          <a:blipFill>
            <a:blip r:embed="rId9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E7BD5003-639B-4C20-ACB0-EFFF9F077312}"/>
              </a:ext>
            </a:extLst>
          </p:cNvPr>
          <p:cNvSpPr/>
          <p:nvPr/>
        </p:nvSpPr>
        <p:spPr>
          <a:xfrm>
            <a:off x="5655212" y="1928258"/>
            <a:ext cx="112542" cy="14172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6" name="Elipse 65">
            <a:extLst>
              <a:ext uri="{FF2B5EF4-FFF2-40B4-BE49-F238E27FC236}">
                <a16:creationId xmlns:a16="http://schemas.microsoft.com/office/drawing/2014/main" id="{6AF097A8-8072-4E64-9C7C-D7225FE865D5}"/>
              </a:ext>
            </a:extLst>
          </p:cNvPr>
          <p:cNvSpPr/>
          <p:nvPr/>
        </p:nvSpPr>
        <p:spPr>
          <a:xfrm>
            <a:off x="6027108" y="1728177"/>
            <a:ext cx="112542" cy="14172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8" name="Elipse 67">
            <a:extLst>
              <a:ext uri="{FF2B5EF4-FFF2-40B4-BE49-F238E27FC236}">
                <a16:creationId xmlns:a16="http://schemas.microsoft.com/office/drawing/2014/main" id="{11C59DD2-6A8F-486E-8FEE-1D364F37C789}"/>
              </a:ext>
            </a:extLst>
          </p:cNvPr>
          <p:cNvSpPr/>
          <p:nvPr/>
        </p:nvSpPr>
        <p:spPr>
          <a:xfrm>
            <a:off x="5981860" y="2105441"/>
            <a:ext cx="112542" cy="14172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9" name="Elipse 68">
            <a:extLst>
              <a:ext uri="{FF2B5EF4-FFF2-40B4-BE49-F238E27FC236}">
                <a16:creationId xmlns:a16="http://schemas.microsoft.com/office/drawing/2014/main" id="{24EE1C92-6FB7-4A5E-B765-B04046E73665}"/>
              </a:ext>
            </a:extLst>
          </p:cNvPr>
          <p:cNvSpPr/>
          <p:nvPr/>
        </p:nvSpPr>
        <p:spPr>
          <a:xfrm>
            <a:off x="6642542" y="1869899"/>
            <a:ext cx="112542" cy="14172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0" name="Elipse 69">
            <a:extLst>
              <a:ext uri="{FF2B5EF4-FFF2-40B4-BE49-F238E27FC236}">
                <a16:creationId xmlns:a16="http://schemas.microsoft.com/office/drawing/2014/main" id="{224A9EAA-6AD6-42B0-9927-EE06AF2792FF}"/>
              </a:ext>
            </a:extLst>
          </p:cNvPr>
          <p:cNvSpPr/>
          <p:nvPr/>
        </p:nvSpPr>
        <p:spPr>
          <a:xfrm>
            <a:off x="6483801" y="2146169"/>
            <a:ext cx="112542" cy="14172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2" name="Elipse 71">
            <a:extLst>
              <a:ext uri="{FF2B5EF4-FFF2-40B4-BE49-F238E27FC236}">
                <a16:creationId xmlns:a16="http://schemas.microsoft.com/office/drawing/2014/main" id="{A3DB4353-E7D9-4331-A37D-C555C5FF6D0F}"/>
              </a:ext>
            </a:extLst>
          </p:cNvPr>
          <p:cNvSpPr/>
          <p:nvPr/>
        </p:nvSpPr>
        <p:spPr>
          <a:xfrm>
            <a:off x="7284274" y="1750447"/>
            <a:ext cx="112542" cy="14172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4" name="Elipse 73">
            <a:extLst>
              <a:ext uri="{FF2B5EF4-FFF2-40B4-BE49-F238E27FC236}">
                <a16:creationId xmlns:a16="http://schemas.microsoft.com/office/drawing/2014/main" id="{DECDC427-8C9C-4052-BD00-E71D44E4FF44}"/>
              </a:ext>
            </a:extLst>
          </p:cNvPr>
          <p:cNvSpPr/>
          <p:nvPr/>
        </p:nvSpPr>
        <p:spPr>
          <a:xfrm>
            <a:off x="7338195" y="2114137"/>
            <a:ext cx="112542" cy="14172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6" name="Elipse 75">
            <a:extLst>
              <a:ext uri="{FF2B5EF4-FFF2-40B4-BE49-F238E27FC236}">
                <a16:creationId xmlns:a16="http://schemas.microsoft.com/office/drawing/2014/main" id="{415ED665-5427-4AEF-AC40-F48C364C2E9D}"/>
              </a:ext>
            </a:extLst>
          </p:cNvPr>
          <p:cNvSpPr/>
          <p:nvPr/>
        </p:nvSpPr>
        <p:spPr>
          <a:xfrm>
            <a:off x="7839934" y="1928258"/>
            <a:ext cx="112542" cy="14172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8" name="Elipse 77">
            <a:extLst>
              <a:ext uri="{FF2B5EF4-FFF2-40B4-BE49-F238E27FC236}">
                <a16:creationId xmlns:a16="http://schemas.microsoft.com/office/drawing/2014/main" id="{73F0D97C-3568-4290-8B58-82F0C4C9C345}"/>
              </a:ext>
            </a:extLst>
          </p:cNvPr>
          <p:cNvSpPr/>
          <p:nvPr/>
        </p:nvSpPr>
        <p:spPr>
          <a:xfrm>
            <a:off x="8235289" y="1843763"/>
            <a:ext cx="112542" cy="14172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4" name="Elipse 83">
            <a:extLst>
              <a:ext uri="{FF2B5EF4-FFF2-40B4-BE49-F238E27FC236}">
                <a16:creationId xmlns:a16="http://schemas.microsoft.com/office/drawing/2014/main" id="{E6243553-60EA-4918-9AA2-E857E32D687E}"/>
              </a:ext>
            </a:extLst>
          </p:cNvPr>
          <p:cNvSpPr/>
          <p:nvPr/>
        </p:nvSpPr>
        <p:spPr>
          <a:xfrm>
            <a:off x="5247422" y="2152248"/>
            <a:ext cx="112542" cy="14172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5" name="Elipse 84">
            <a:extLst>
              <a:ext uri="{FF2B5EF4-FFF2-40B4-BE49-F238E27FC236}">
                <a16:creationId xmlns:a16="http://schemas.microsoft.com/office/drawing/2014/main" id="{245A18BD-723B-4B36-B224-E63BECAEDE51}"/>
              </a:ext>
            </a:extLst>
          </p:cNvPr>
          <p:cNvSpPr/>
          <p:nvPr/>
        </p:nvSpPr>
        <p:spPr>
          <a:xfrm>
            <a:off x="4696970" y="2195642"/>
            <a:ext cx="112542" cy="14172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6" name="Elipse 85">
            <a:extLst>
              <a:ext uri="{FF2B5EF4-FFF2-40B4-BE49-F238E27FC236}">
                <a16:creationId xmlns:a16="http://schemas.microsoft.com/office/drawing/2014/main" id="{47E4A7B0-43C4-4AA5-9004-975D5069B2B7}"/>
              </a:ext>
            </a:extLst>
          </p:cNvPr>
          <p:cNvSpPr/>
          <p:nvPr/>
        </p:nvSpPr>
        <p:spPr>
          <a:xfrm>
            <a:off x="4075074" y="2051988"/>
            <a:ext cx="112542" cy="14172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7" name="Elipse 86">
            <a:extLst>
              <a:ext uri="{FF2B5EF4-FFF2-40B4-BE49-F238E27FC236}">
                <a16:creationId xmlns:a16="http://schemas.microsoft.com/office/drawing/2014/main" id="{C4EEB507-DB8E-40F8-828C-10B4D2C10BCF}"/>
              </a:ext>
            </a:extLst>
          </p:cNvPr>
          <p:cNvSpPr/>
          <p:nvPr/>
        </p:nvSpPr>
        <p:spPr>
          <a:xfrm>
            <a:off x="4724153" y="1783954"/>
            <a:ext cx="112542" cy="14172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8" name="Elipse 87">
            <a:extLst>
              <a:ext uri="{FF2B5EF4-FFF2-40B4-BE49-F238E27FC236}">
                <a16:creationId xmlns:a16="http://schemas.microsoft.com/office/drawing/2014/main" id="{502AD4FB-D8C9-4870-8D9A-A738F2C73CD9}"/>
              </a:ext>
            </a:extLst>
          </p:cNvPr>
          <p:cNvSpPr/>
          <p:nvPr/>
        </p:nvSpPr>
        <p:spPr>
          <a:xfrm>
            <a:off x="4202353" y="1750447"/>
            <a:ext cx="112542" cy="14172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9" name="Elipse 88">
            <a:extLst>
              <a:ext uri="{FF2B5EF4-FFF2-40B4-BE49-F238E27FC236}">
                <a16:creationId xmlns:a16="http://schemas.microsoft.com/office/drawing/2014/main" id="{B0750323-6E5B-4579-B537-EA47443A5BE8}"/>
              </a:ext>
            </a:extLst>
          </p:cNvPr>
          <p:cNvSpPr/>
          <p:nvPr/>
        </p:nvSpPr>
        <p:spPr>
          <a:xfrm>
            <a:off x="3611042" y="2192724"/>
            <a:ext cx="112542" cy="14172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0" name="Elipse 89">
            <a:extLst>
              <a:ext uri="{FF2B5EF4-FFF2-40B4-BE49-F238E27FC236}">
                <a16:creationId xmlns:a16="http://schemas.microsoft.com/office/drawing/2014/main" id="{230DB6E2-A18E-4A9D-881C-3B4421207B4D}"/>
              </a:ext>
            </a:extLst>
          </p:cNvPr>
          <p:cNvSpPr/>
          <p:nvPr/>
        </p:nvSpPr>
        <p:spPr>
          <a:xfrm>
            <a:off x="5234953" y="1826777"/>
            <a:ext cx="112542" cy="14172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1" name="Título 1">
            <a:extLst>
              <a:ext uri="{FF2B5EF4-FFF2-40B4-BE49-F238E27FC236}">
                <a16:creationId xmlns:a16="http://schemas.microsoft.com/office/drawing/2014/main" id="{61134DE0-AB44-416D-98CB-82561D9239F2}"/>
              </a:ext>
            </a:extLst>
          </p:cNvPr>
          <p:cNvSpPr txBox="1">
            <a:spLocks/>
          </p:cNvSpPr>
          <p:nvPr/>
        </p:nvSpPr>
        <p:spPr>
          <a:xfrm>
            <a:off x="4991776" y="382521"/>
            <a:ext cx="5280359" cy="81187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400" dirty="0"/>
              <a:t>Um conjunto de dados observados, que podem ser dados de </a:t>
            </a:r>
            <a:r>
              <a:rPr lang="pt-BR" sz="2400" dirty="0">
                <a:solidFill>
                  <a:schemeClr val="accent5">
                    <a:lumMod val="75000"/>
                  </a:schemeClr>
                </a:solidFill>
              </a:rPr>
              <a:t>distúrbio de gravidade </a:t>
            </a:r>
            <a:r>
              <a:rPr lang="pt-BR" sz="2400" dirty="0"/>
              <a:t>ou </a:t>
            </a:r>
            <a:r>
              <a:rPr lang="pt-BR" sz="2400" dirty="0">
                <a:solidFill>
                  <a:schemeClr val="accent5">
                    <a:lumMod val="75000"/>
                  </a:schemeClr>
                </a:solidFill>
              </a:rPr>
              <a:t>anomalias de campo total</a:t>
            </a:r>
          </a:p>
        </p:txBody>
      </p:sp>
      <p:cxnSp>
        <p:nvCxnSpPr>
          <p:cNvPr id="92" name="Conector reto 91">
            <a:extLst>
              <a:ext uri="{FF2B5EF4-FFF2-40B4-BE49-F238E27FC236}">
                <a16:creationId xmlns:a16="http://schemas.microsoft.com/office/drawing/2014/main" id="{C158910C-1E7C-4489-B460-71CE2C1D86C7}"/>
              </a:ext>
            </a:extLst>
          </p:cNvPr>
          <p:cNvCxnSpPr>
            <a:cxnSpLocks/>
          </p:cNvCxnSpPr>
          <p:nvPr/>
        </p:nvCxnSpPr>
        <p:spPr>
          <a:xfrm flipH="1">
            <a:off x="4334790" y="1370507"/>
            <a:ext cx="111232" cy="317180"/>
          </a:xfrm>
          <a:prstGeom prst="line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ítulo 1">
            <a:extLst>
              <a:ext uri="{FF2B5EF4-FFF2-40B4-BE49-F238E27FC236}">
                <a16:creationId xmlns:a16="http://schemas.microsoft.com/office/drawing/2014/main" id="{04FE705F-9921-4C1D-8CAA-F893400B2191}"/>
              </a:ext>
            </a:extLst>
          </p:cNvPr>
          <p:cNvSpPr txBox="1">
            <a:spLocks/>
          </p:cNvSpPr>
          <p:nvPr/>
        </p:nvSpPr>
        <p:spPr>
          <a:xfrm>
            <a:off x="9130879" y="2549178"/>
            <a:ext cx="3005176" cy="24808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2400" dirty="0"/>
              <a:t>A partir destas medições podemos estimar </a:t>
            </a:r>
            <a:r>
              <a:rPr lang="pt-BR" sz="2400" dirty="0">
                <a:solidFill>
                  <a:schemeClr val="accent5">
                    <a:lumMod val="75000"/>
                  </a:schemeClr>
                </a:solidFill>
              </a:rPr>
              <a:t>as propriedades físicas</a:t>
            </a:r>
            <a:r>
              <a:rPr lang="pt-BR" sz="2400" dirty="0"/>
              <a:t> da fonte geológica, ou até mesmo </a:t>
            </a:r>
            <a:r>
              <a:rPr lang="pt-BR" sz="2400" dirty="0">
                <a:solidFill>
                  <a:schemeClr val="accent5">
                    <a:lumMod val="75000"/>
                  </a:schemeClr>
                </a:solidFill>
              </a:rPr>
              <a:t>a sua geometria</a:t>
            </a:r>
            <a:r>
              <a:rPr lang="pt-BR" sz="2400" dirty="0"/>
              <a:t>.</a:t>
            </a:r>
            <a:endParaRPr lang="pt-BR" sz="2400" b="1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802231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Elipse 31">
            <a:extLst>
              <a:ext uri="{FF2B5EF4-FFF2-40B4-BE49-F238E27FC236}">
                <a16:creationId xmlns:a16="http://schemas.microsoft.com/office/drawing/2014/main" id="{8CE616C3-3462-4F17-B507-ADC93B52895D}"/>
              </a:ext>
            </a:extLst>
          </p:cNvPr>
          <p:cNvSpPr/>
          <p:nvPr/>
        </p:nvSpPr>
        <p:spPr>
          <a:xfrm>
            <a:off x="702585" y="3450411"/>
            <a:ext cx="2140972" cy="1885767"/>
          </a:xfrm>
          <a:prstGeom prst="ellipse">
            <a:avLst/>
          </a:prstGeom>
          <a:gradFill flip="none" rotWithShape="1">
            <a:gsLst>
              <a:gs pos="18000">
                <a:schemeClr val="accent3">
                  <a:lumMod val="67000"/>
                </a:schemeClr>
              </a:gs>
              <a:gs pos="55000">
                <a:schemeClr val="accent3">
                  <a:lumMod val="99000"/>
                  <a:lumOff val="1000"/>
                  <a:alpha val="74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3" name="Conector de Seta Reta 2">
            <a:extLst>
              <a:ext uri="{FF2B5EF4-FFF2-40B4-BE49-F238E27FC236}">
                <a16:creationId xmlns:a16="http://schemas.microsoft.com/office/drawing/2014/main" id="{21924E65-29CD-4BB8-B2CD-AE4C546B1FD1}"/>
              </a:ext>
            </a:extLst>
          </p:cNvPr>
          <p:cNvCxnSpPr/>
          <p:nvPr/>
        </p:nvCxnSpPr>
        <p:spPr>
          <a:xfrm>
            <a:off x="369109" y="2893656"/>
            <a:ext cx="0" cy="2700996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7EC64C03-32B6-470A-ADFF-BAF6710DDD0C}"/>
              </a:ext>
            </a:extLst>
          </p:cNvPr>
          <p:cNvCxnSpPr>
            <a:cxnSpLocks/>
          </p:cNvCxnSpPr>
          <p:nvPr/>
        </p:nvCxnSpPr>
        <p:spPr>
          <a:xfrm>
            <a:off x="369109" y="2893656"/>
            <a:ext cx="3083169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3D135AA6-36EB-4205-8884-4A40A352753C}"/>
              </a:ext>
            </a:extLst>
          </p:cNvPr>
          <p:cNvCxnSpPr>
            <a:cxnSpLocks/>
          </p:cNvCxnSpPr>
          <p:nvPr/>
        </p:nvCxnSpPr>
        <p:spPr>
          <a:xfrm flipV="1">
            <a:off x="369108" y="1183869"/>
            <a:ext cx="1682765" cy="1709787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A6E5F536-F853-4A6F-9BF2-C3B95D088F87}"/>
              </a:ext>
            </a:extLst>
          </p:cNvPr>
          <p:cNvSpPr txBox="1"/>
          <p:nvPr/>
        </p:nvSpPr>
        <p:spPr>
          <a:xfrm>
            <a:off x="1676852" y="875096"/>
            <a:ext cx="2952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/>
              <a:t>x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A713BD34-23E5-4423-93A0-22A32C362597}"/>
              </a:ext>
            </a:extLst>
          </p:cNvPr>
          <p:cNvSpPr txBox="1"/>
          <p:nvPr/>
        </p:nvSpPr>
        <p:spPr>
          <a:xfrm>
            <a:off x="3270394" y="2893208"/>
            <a:ext cx="3000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/>
              <a:t>y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226BF9FB-BBC3-49D1-92F3-4ED00A0A03CE}"/>
              </a:ext>
            </a:extLst>
          </p:cNvPr>
          <p:cNvSpPr txBox="1"/>
          <p:nvPr/>
        </p:nvSpPr>
        <p:spPr>
          <a:xfrm>
            <a:off x="46257" y="5239154"/>
            <a:ext cx="2856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/>
              <a:t>z</a:t>
            </a:r>
          </a:p>
        </p:txBody>
      </p: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493BE61D-53FD-4167-93AF-447DDBF5315D}"/>
              </a:ext>
            </a:extLst>
          </p:cNvPr>
          <p:cNvCxnSpPr>
            <a:cxnSpLocks/>
          </p:cNvCxnSpPr>
          <p:nvPr/>
        </p:nvCxnSpPr>
        <p:spPr>
          <a:xfrm flipV="1">
            <a:off x="1596765" y="4123604"/>
            <a:ext cx="514798" cy="57155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lipse 11">
            <a:extLst>
              <a:ext uri="{FF2B5EF4-FFF2-40B4-BE49-F238E27FC236}">
                <a16:creationId xmlns:a16="http://schemas.microsoft.com/office/drawing/2014/main" id="{1201BCC9-36F8-4C7B-BD66-DB55C7D28A92}"/>
              </a:ext>
            </a:extLst>
          </p:cNvPr>
          <p:cNvSpPr/>
          <p:nvPr/>
        </p:nvSpPr>
        <p:spPr>
          <a:xfrm>
            <a:off x="1815805" y="2097658"/>
            <a:ext cx="125387" cy="11776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CaixaDeTexto 17">
                <a:extLst>
                  <a:ext uri="{FF2B5EF4-FFF2-40B4-BE49-F238E27FC236}">
                    <a16:creationId xmlns:a16="http://schemas.microsoft.com/office/drawing/2014/main" id="{EFCF5364-207B-47BF-9D30-901C116516CE}"/>
                  </a:ext>
                </a:extLst>
              </p:cNvPr>
              <p:cNvSpPr txBox="1"/>
              <p:nvPr/>
            </p:nvSpPr>
            <p:spPr>
              <a:xfrm>
                <a:off x="1892035" y="4391413"/>
                <a:ext cx="29014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𝐦</m:t>
                      </m:r>
                    </m:oMath>
                  </m:oMathPara>
                </a14:m>
                <a:endParaRPr lang="pt-BR" sz="2000" b="1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>
          <p:sp>
            <p:nvSpPr>
              <p:cNvPr id="18" name="CaixaDeTexto 17">
                <a:extLst>
                  <a:ext uri="{FF2B5EF4-FFF2-40B4-BE49-F238E27FC236}">
                    <a16:creationId xmlns:a16="http://schemas.microsoft.com/office/drawing/2014/main" id="{EFCF5364-207B-47BF-9D30-901C116516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2035" y="4391413"/>
                <a:ext cx="290144" cy="307777"/>
              </a:xfrm>
              <a:prstGeom prst="rect">
                <a:avLst/>
              </a:prstGeom>
              <a:blipFill>
                <a:blip r:embed="rId2"/>
                <a:stretch>
                  <a:fillRect l="-12500" r="-1458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Conector reto 36">
            <a:extLst>
              <a:ext uri="{FF2B5EF4-FFF2-40B4-BE49-F238E27FC236}">
                <a16:creationId xmlns:a16="http://schemas.microsoft.com/office/drawing/2014/main" id="{E22C1C81-6114-4FE5-91C1-820C69A55B9F}"/>
              </a:ext>
            </a:extLst>
          </p:cNvPr>
          <p:cNvCxnSpPr>
            <a:cxnSpLocks/>
            <a:endCxn id="12" idx="4"/>
          </p:cNvCxnSpPr>
          <p:nvPr/>
        </p:nvCxnSpPr>
        <p:spPr>
          <a:xfrm flipV="1">
            <a:off x="1714666" y="2215422"/>
            <a:ext cx="163833" cy="2175991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9" name="CaixaDeTexto 38">
                <a:extLst>
                  <a:ext uri="{FF2B5EF4-FFF2-40B4-BE49-F238E27FC236}">
                    <a16:creationId xmlns:a16="http://schemas.microsoft.com/office/drawing/2014/main" id="{072BD8F6-8FC2-4CE8-8462-7CE5E056A7C0}"/>
                  </a:ext>
                </a:extLst>
              </p:cNvPr>
              <p:cNvSpPr txBox="1"/>
              <p:nvPr/>
            </p:nvSpPr>
            <p:spPr>
              <a:xfrm>
                <a:off x="1466181" y="3106236"/>
                <a:ext cx="16350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pt-BR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r</m:t>
                      </m:r>
                    </m:oMath>
                  </m:oMathPara>
                </a14:m>
                <a:endParaRPr lang="pt-BR" sz="2000" b="1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>
          <p:sp>
            <p:nvSpPr>
              <p:cNvPr id="39" name="CaixaDeTexto 38">
                <a:extLst>
                  <a:ext uri="{FF2B5EF4-FFF2-40B4-BE49-F238E27FC236}">
                    <a16:creationId xmlns:a16="http://schemas.microsoft.com/office/drawing/2014/main" id="{072BD8F6-8FC2-4CE8-8462-7CE5E056A7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6181" y="3106236"/>
                <a:ext cx="163506" cy="307777"/>
              </a:xfrm>
              <a:prstGeom prst="rect">
                <a:avLst/>
              </a:prstGeom>
              <a:blipFill>
                <a:blip r:embed="rId3"/>
                <a:stretch>
                  <a:fillRect l="-23077" r="-2307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1" name="CaixaDeTexto 40">
                <a:extLst>
                  <a:ext uri="{FF2B5EF4-FFF2-40B4-BE49-F238E27FC236}">
                    <a16:creationId xmlns:a16="http://schemas.microsoft.com/office/drawing/2014/main" id="{0937A068-3F5A-45C2-A0CD-3FF8499D2346}"/>
                  </a:ext>
                </a:extLst>
              </p:cNvPr>
              <p:cNvSpPr txBox="1"/>
              <p:nvPr/>
            </p:nvSpPr>
            <p:spPr>
              <a:xfrm>
                <a:off x="754020" y="4974198"/>
                <a:ext cx="19191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brk m:alnAt="24"/>
                        </m:rPr>
                        <a:rPr lang="el-GR" sz="2000" i="1">
                          <a:latin typeface="Cambria Math" panose="02040503050406030204" pitchFamily="18" charset="0"/>
                          <a:cs typeface="Calibri Light" panose="020F0302020204030204" pitchFamily="34" charset="0"/>
                        </a:rPr>
                        <m:t>𝜐</m:t>
                      </m:r>
                    </m:oMath>
                  </m:oMathPara>
                </a14:m>
                <a:endParaRPr lang="pt-BR" sz="2000" b="1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>
          <p:sp>
            <p:nvSpPr>
              <p:cNvPr id="41" name="CaixaDeTexto 40">
                <a:extLst>
                  <a:ext uri="{FF2B5EF4-FFF2-40B4-BE49-F238E27FC236}">
                    <a16:creationId xmlns:a16="http://schemas.microsoft.com/office/drawing/2014/main" id="{0937A068-3F5A-45C2-A0CD-3FF8499D23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020" y="4974198"/>
                <a:ext cx="191912" cy="307777"/>
              </a:xfrm>
              <a:prstGeom prst="rect">
                <a:avLst/>
              </a:prstGeom>
              <a:blipFill>
                <a:blip r:embed="rId4"/>
                <a:stretch>
                  <a:fillRect l="-19355" r="-1612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6D7BED2A-4ABD-428D-AD0F-9F932586E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5CF5-DD80-4FB2-8D05-C9155122F025}" type="slidenum">
              <a:rPr lang="pt-BR" smtClean="0"/>
              <a:t>50</a:t>
            </a:fld>
            <a:endParaRPr lang="pt-B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8" name="CaixaDeTexto 47">
                <a:extLst>
                  <a:ext uri="{FF2B5EF4-FFF2-40B4-BE49-F238E27FC236}">
                    <a16:creationId xmlns:a16="http://schemas.microsoft.com/office/drawing/2014/main" id="{C3C93110-541E-4E23-BACE-CFBB168692AD}"/>
                  </a:ext>
                </a:extLst>
              </p:cNvPr>
              <p:cNvSpPr txBox="1"/>
              <p:nvPr/>
            </p:nvSpPr>
            <p:spPr>
              <a:xfrm>
                <a:off x="639528" y="5662779"/>
                <a:ext cx="1412566" cy="9757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𝐦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pt-BR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pt-BR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400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pt-BR" sz="2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BR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400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pt-BR" sz="24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BR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400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pt-BR" sz="2400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pt-BR" sz="2400" dirty="0"/>
              </a:p>
            </p:txBody>
          </p:sp>
        </mc:Choice>
        <mc:Fallback>
          <p:sp>
            <p:nvSpPr>
              <p:cNvPr id="48" name="CaixaDeTexto 47">
                <a:extLst>
                  <a:ext uri="{FF2B5EF4-FFF2-40B4-BE49-F238E27FC236}">
                    <a16:creationId xmlns:a16="http://schemas.microsoft.com/office/drawing/2014/main" id="{C3C93110-541E-4E23-BACE-CFBB168692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528" y="5662779"/>
                <a:ext cx="1412566" cy="97571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CaixaDeTexto 27">
            <a:extLst>
              <a:ext uri="{FF2B5EF4-FFF2-40B4-BE49-F238E27FC236}">
                <a16:creationId xmlns:a16="http://schemas.microsoft.com/office/drawing/2014/main" id="{300ACE77-5B7E-45F4-9727-99D216BE97A4}"/>
              </a:ext>
            </a:extLst>
          </p:cNvPr>
          <p:cNvSpPr txBox="1"/>
          <p:nvPr/>
        </p:nvSpPr>
        <p:spPr>
          <a:xfrm>
            <a:off x="96176" y="197560"/>
            <a:ext cx="34566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/>
              <a:t>Modelo esférico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CaixaDeTexto 30">
                <a:extLst>
                  <a:ext uri="{FF2B5EF4-FFF2-40B4-BE49-F238E27FC236}">
                    <a16:creationId xmlns:a16="http://schemas.microsoft.com/office/drawing/2014/main" id="{C032A0E4-347A-4CE9-8266-F59E3D501C07}"/>
                  </a:ext>
                </a:extLst>
              </p:cNvPr>
              <p:cNvSpPr txBox="1"/>
              <p:nvPr/>
            </p:nvSpPr>
            <p:spPr>
              <a:xfrm>
                <a:off x="2037107" y="1880137"/>
                <a:ext cx="970842" cy="3350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m:rPr>
                              <m:sty m:val="p"/>
                            </m:rPr>
                            <a:rPr lang="pt-BR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pt-BR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ip</m:t>
                          </m:r>
                        </m:sub>
                      </m:sSub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pt-BR" sz="20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𝐦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2000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>
          <p:sp>
            <p:nvSpPr>
              <p:cNvPr id="31" name="CaixaDeTexto 30">
                <a:extLst>
                  <a:ext uri="{FF2B5EF4-FFF2-40B4-BE49-F238E27FC236}">
                    <a16:creationId xmlns:a16="http://schemas.microsoft.com/office/drawing/2014/main" id="{C032A0E4-347A-4CE9-8266-F59E3D501C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7107" y="1880137"/>
                <a:ext cx="970842" cy="335092"/>
              </a:xfrm>
              <a:prstGeom prst="rect">
                <a:avLst/>
              </a:prstGeom>
              <a:blipFill>
                <a:blip r:embed="rId6"/>
                <a:stretch>
                  <a:fillRect l="-5660" r="-9434" b="-2545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Elipse 34">
            <a:extLst>
              <a:ext uri="{FF2B5EF4-FFF2-40B4-BE49-F238E27FC236}">
                <a16:creationId xmlns:a16="http://schemas.microsoft.com/office/drawing/2014/main" id="{BD3DBC32-7F66-4B9B-9EF2-F1E5BF4F148A}"/>
              </a:ext>
            </a:extLst>
          </p:cNvPr>
          <p:cNvSpPr/>
          <p:nvPr/>
        </p:nvSpPr>
        <p:spPr>
          <a:xfrm>
            <a:off x="1644976" y="4291615"/>
            <a:ext cx="125387" cy="11776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6" name="Título 1">
                <a:extLst>
                  <a:ext uri="{FF2B5EF4-FFF2-40B4-BE49-F238E27FC236}">
                    <a16:creationId xmlns:a16="http://schemas.microsoft.com/office/drawing/2014/main" id="{8F5E0505-68CA-4232-BB57-AFA3507F2C4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959813" y="606094"/>
                <a:ext cx="9312446" cy="981467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pt-BR" sz="3200" dirty="0"/>
                  <a:t>A </a:t>
                </a:r>
                <a:r>
                  <a:rPr lang="pt-BR" sz="3200" dirty="0">
                    <a:solidFill>
                      <a:srgbClr val="0070C0"/>
                    </a:solidFill>
                  </a:rPr>
                  <a:t>anomalia de campo total </a:t>
                </a:r>
                <a:r>
                  <a:rPr lang="pt-BR" sz="3200" dirty="0"/>
                  <a:t>gerada por uma esfera de volume </a:t>
                </a:r>
                <a14:m>
                  <m:oMath xmlns:m="http://schemas.openxmlformats.org/officeDocument/2006/math">
                    <m:r>
                      <m:rPr>
                        <m:brk m:alnAt="24"/>
                      </m:rPr>
                      <a:rPr lang="el-GR" sz="320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𝜐</m:t>
                    </m:r>
                  </m:oMath>
                </a14:m>
                <a:r>
                  <a:rPr lang="pt-BR" sz="3200" b="1" dirty="0">
                    <a:latin typeface="Calibri Light" panose="020F0302020204030204" pitchFamily="34" charset="0"/>
                    <a:cs typeface="Calibri Light" panose="020F0302020204030204" pitchFamily="34" charset="0"/>
                  </a:rPr>
                  <a:t> </a:t>
                </a:r>
                <a:r>
                  <a:rPr lang="pt-BR" sz="3200" dirty="0"/>
                  <a:t>na i-</a:t>
                </a:r>
                <a:r>
                  <a:rPr lang="pt-BR" sz="3200" dirty="0" err="1"/>
                  <a:t>ésima</a:t>
                </a:r>
                <a:r>
                  <a:rPr lang="pt-BR" sz="3200" dirty="0"/>
                  <a:t> posição é dada por </a:t>
                </a:r>
              </a:p>
            </p:txBody>
          </p:sp>
        </mc:Choice>
        <mc:Fallback>
          <p:sp>
            <p:nvSpPr>
              <p:cNvPr id="36" name="Título 1">
                <a:extLst>
                  <a:ext uri="{FF2B5EF4-FFF2-40B4-BE49-F238E27FC236}">
                    <a16:creationId xmlns:a16="http://schemas.microsoft.com/office/drawing/2014/main" id="{8F5E0505-68CA-4232-BB57-AFA3507F2C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9813" y="606094"/>
                <a:ext cx="9312446" cy="981467"/>
              </a:xfrm>
              <a:prstGeom prst="rect">
                <a:avLst/>
              </a:prstGeom>
              <a:blipFill>
                <a:blip r:embed="rId7"/>
                <a:stretch>
                  <a:fillRect t="-13043" b="-1987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8" name="CaixaDeTexto 37">
                <a:extLst>
                  <a:ext uri="{FF2B5EF4-FFF2-40B4-BE49-F238E27FC236}">
                    <a16:creationId xmlns:a16="http://schemas.microsoft.com/office/drawing/2014/main" id="{5BF65E92-19A5-43A1-AF27-037C89C56E5C}"/>
                  </a:ext>
                </a:extLst>
              </p:cNvPr>
              <p:cNvSpPr txBox="1"/>
              <p:nvPr/>
            </p:nvSpPr>
            <p:spPr>
              <a:xfrm>
                <a:off x="5167324" y="1756633"/>
                <a:ext cx="4897423" cy="5822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m:rPr>
                              <m:sty m:val="p"/>
                            </m:rPr>
                            <a:rPr lang="pt-BR" sz="32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pt-BR" sz="32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ip</m:t>
                          </m:r>
                        </m:sub>
                      </m:sSub>
                      <m:r>
                        <a:rPr lang="pt-BR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pt-BR" sz="32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𝐦</m:t>
                      </m:r>
                      <m:r>
                        <a:rPr lang="pt-BR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pt-BR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pt-BR" sz="32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pt-BR" sz="32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</m:t>
                          </m:r>
                        </m:sub>
                      </m:sSub>
                      <m:r>
                        <m:rPr>
                          <m:brk m:alnAt="24"/>
                        </m:rPr>
                        <a:rPr lang="el-GR" sz="3200" i="1">
                          <a:latin typeface="Cambria Math" panose="02040503050406030204" pitchFamily="18" charset="0"/>
                          <a:cs typeface="Calibri Light" panose="020F0302020204030204" pitchFamily="34" charset="0"/>
                        </a:rPr>
                        <m:t>𝜐</m:t>
                      </m:r>
                      <m:sSubSup>
                        <m:sSubSupPr>
                          <m:ctrlPr>
                            <a:rPr lang="pt-BR" sz="3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pt-BR" sz="3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pt-BR" sz="32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F</m:t>
                              </m:r>
                            </m:e>
                          </m:acc>
                        </m:e>
                        <m:sub>
                          <m:r>
                            <a:rPr lang="pt-BR" sz="32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pt-BR" sz="32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</m:t>
                          </m:r>
                        </m:sup>
                      </m:sSubSup>
                      <m:sSub>
                        <m:sSubPr>
                          <m:ctrlPr>
                            <a:rPr lang="pt-BR" sz="3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𝐌</m:t>
                          </m:r>
                        </m:e>
                        <m:sub>
                          <m:r>
                            <a:rPr lang="pt-B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sz="32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𝐦</m:t>
                      </m:r>
                    </m:oMath>
                  </m:oMathPara>
                </a14:m>
                <a:endParaRPr lang="pt-BR" sz="3200" b="1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>
          <p:sp>
            <p:nvSpPr>
              <p:cNvPr id="38" name="CaixaDeTexto 37">
                <a:extLst>
                  <a:ext uri="{FF2B5EF4-FFF2-40B4-BE49-F238E27FC236}">
                    <a16:creationId xmlns:a16="http://schemas.microsoft.com/office/drawing/2014/main" id="{5BF65E92-19A5-43A1-AF27-037C89C56E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7324" y="1756633"/>
                <a:ext cx="4897423" cy="58221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CaixaDeTexto 42">
            <a:extLst>
              <a:ext uri="{FF2B5EF4-FFF2-40B4-BE49-F238E27FC236}">
                <a16:creationId xmlns:a16="http://schemas.microsoft.com/office/drawing/2014/main" id="{E07AAD2F-8597-4899-86D0-588670160FB3}"/>
              </a:ext>
            </a:extLst>
          </p:cNvPr>
          <p:cNvSpPr txBox="1"/>
          <p:nvPr/>
        </p:nvSpPr>
        <p:spPr>
          <a:xfrm>
            <a:off x="1796582" y="6308079"/>
            <a:ext cx="36735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chemeClr val="accent1">
                    <a:lumMod val="75000"/>
                  </a:schemeClr>
                </a:solidFill>
              </a:rPr>
              <a:t>Vetor de dados preditos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4" name="CaixaDeTexto 43">
                <a:extLst>
                  <a:ext uri="{FF2B5EF4-FFF2-40B4-BE49-F238E27FC236}">
                    <a16:creationId xmlns:a16="http://schemas.microsoft.com/office/drawing/2014/main" id="{E4B6B619-280E-4594-879B-5F6CCD69604E}"/>
                  </a:ext>
                </a:extLst>
              </p:cNvPr>
              <p:cNvSpPr txBox="1"/>
              <p:nvPr/>
            </p:nvSpPr>
            <p:spPr>
              <a:xfrm>
                <a:off x="4189113" y="3423945"/>
                <a:ext cx="2614882" cy="10520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pt-BR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𝑭</m:t>
                              </m:r>
                            </m:e>
                          </m:acc>
                        </m:e>
                        <m:sub>
                          <m:r>
                            <a:rPr lang="pt-BR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pt-BR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pt-BR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pt-BR" sz="2400" i="0" smtClean="0"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pt-BR" sz="2400" i="0" smtClean="0">
                                        <a:latin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sSub>
                                      <m:sSubPr>
                                        <m:ctrlPr>
                                          <a:rPr lang="pt-BR" sz="2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sz="2400" b="0" i="1" smtClean="0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pt-BR" sz="24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  <m:func>
                                      <m:funcPr>
                                        <m:ctrlPr>
                                          <a:rPr lang="pt-BR" sz="2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pt-BR" sz="2400" i="0" smtClean="0">
                                            <a:latin typeface="Cambria Math" panose="02040503050406030204" pitchFamily="18" charset="0"/>
                                          </a:rPr>
                                          <m:t>sin</m:t>
                                        </m:r>
                                      </m:fName>
                                      <m:e>
                                        <m:sSub>
                                          <m:sSubPr>
                                            <m:ctrlPr>
                                              <a:rPr lang="pt-BR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pt-BR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𝐷</m:t>
                                            </m:r>
                                          </m:e>
                                          <m:sub>
                                            <m:r>
                                              <a:rPr lang="pt-BR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sub>
                                        </m:sSub>
                                      </m:e>
                                    </m:func>
                                  </m:e>
                                </m:func>
                              </m:e>
                            </m:mr>
                            <m:mr>
                              <m:e>
                                <m:func>
                                  <m:funcPr>
                                    <m:ctrlPr>
                                      <a:rPr lang="pt-BR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pt-BR" sz="2400"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pt-BR" sz="2400">
                                        <a:latin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sSub>
                                      <m:sSubPr>
                                        <m:ctrlPr>
                                          <a:rPr lang="pt-BR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sz="2400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pt-BR" sz="24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  <m:func>
                                      <m:funcPr>
                                        <m:ctrlPr>
                                          <a:rPr lang="pt-BR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pt-BR" sz="2400">
                                            <a:latin typeface="Cambria Math" panose="02040503050406030204" pitchFamily="18" charset="0"/>
                                          </a:rPr>
                                          <m:t>sin</m:t>
                                        </m:r>
                                      </m:fName>
                                      <m:e>
                                        <m:sSub>
                                          <m:sSubPr>
                                            <m:ctrlPr>
                                              <a:rPr lang="pt-BR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pt-BR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𝐼</m:t>
                                            </m:r>
                                          </m:e>
                                          <m:sub>
                                            <m:r>
                                              <a:rPr lang="pt-BR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sub>
                                        </m:sSub>
                                      </m:e>
                                    </m:func>
                                  </m:e>
                                </m:func>
                              </m:e>
                            </m:mr>
                            <m:mr>
                              <m:e>
                                <m:func>
                                  <m:funcPr>
                                    <m:ctrlPr>
                                      <a:rPr lang="pt-BR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pt-BR" sz="240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sSub>
                                      <m:sSubPr>
                                        <m:ctrlPr>
                                          <a:rPr lang="pt-BR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sz="2400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pt-BR" sz="24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e>
                                </m:func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pt-BR" sz="2400" dirty="0"/>
              </a:p>
            </p:txBody>
          </p:sp>
        </mc:Choice>
        <mc:Fallback>
          <p:sp>
            <p:nvSpPr>
              <p:cNvPr id="44" name="CaixaDeTexto 43">
                <a:extLst>
                  <a:ext uri="{FF2B5EF4-FFF2-40B4-BE49-F238E27FC236}">
                    <a16:creationId xmlns:a16="http://schemas.microsoft.com/office/drawing/2014/main" id="{E4B6B619-280E-4594-879B-5F6CCD6960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9113" y="3423945"/>
                <a:ext cx="2614882" cy="105208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Título 1">
            <a:extLst>
              <a:ext uri="{FF2B5EF4-FFF2-40B4-BE49-F238E27FC236}">
                <a16:creationId xmlns:a16="http://schemas.microsoft.com/office/drawing/2014/main" id="{B23EB7FB-A0A7-411D-967B-8DB9B349B601}"/>
              </a:ext>
            </a:extLst>
          </p:cNvPr>
          <p:cNvSpPr txBox="1">
            <a:spLocks/>
          </p:cNvSpPr>
          <p:nvPr/>
        </p:nvSpPr>
        <p:spPr>
          <a:xfrm>
            <a:off x="3794618" y="2700573"/>
            <a:ext cx="2006432" cy="58269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dirty="0"/>
              <a:t>em que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3" name="CaixaDeTexto 52">
                <a:extLst>
                  <a:ext uri="{FF2B5EF4-FFF2-40B4-BE49-F238E27FC236}">
                    <a16:creationId xmlns:a16="http://schemas.microsoft.com/office/drawing/2014/main" id="{8E0C2E09-128B-4A7F-92FA-CF0C6D935097}"/>
                  </a:ext>
                </a:extLst>
              </p:cNvPr>
              <p:cNvSpPr txBox="1"/>
              <p:nvPr/>
            </p:nvSpPr>
            <p:spPr>
              <a:xfrm>
                <a:off x="621255" y="3932238"/>
                <a:ext cx="96102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pt-BR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pt-BR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>
          <p:sp>
            <p:nvSpPr>
              <p:cNvPr id="53" name="CaixaDeTexto 52">
                <a:extLst>
                  <a:ext uri="{FF2B5EF4-FFF2-40B4-BE49-F238E27FC236}">
                    <a16:creationId xmlns:a16="http://schemas.microsoft.com/office/drawing/2014/main" id="{8E0C2E09-128B-4A7F-92FA-CF0C6D9350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255" y="3932238"/>
                <a:ext cx="961028" cy="369332"/>
              </a:xfrm>
              <a:prstGeom prst="rect">
                <a:avLst/>
              </a:prstGeom>
              <a:blipFill>
                <a:blip r:embed="rId10"/>
                <a:stretch>
                  <a:fillRect l="-1899" r="-24684" b="-1311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CaixaDeTexto 54">
            <a:extLst>
              <a:ext uri="{FF2B5EF4-FFF2-40B4-BE49-F238E27FC236}">
                <a16:creationId xmlns:a16="http://schemas.microsoft.com/office/drawing/2014/main" id="{51CB3838-4F3C-4B03-85F7-C99109490AC8}"/>
              </a:ext>
            </a:extLst>
          </p:cNvPr>
          <p:cNvSpPr txBox="1"/>
          <p:nvPr/>
        </p:nvSpPr>
        <p:spPr>
          <a:xfrm>
            <a:off x="3791441" y="4515337"/>
            <a:ext cx="36735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chemeClr val="accent1">
                    <a:lumMod val="75000"/>
                  </a:schemeClr>
                </a:solidFill>
              </a:rPr>
              <a:t>Direção do campo principal</a:t>
            </a:r>
          </a:p>
        </p:txBody>
      </p:sp>
      <p:sp>
        <p:nvSpPr>
          <p:cNvPr id="60" name="Título 1">
            <a:extLst>
              <a:ext uri="{FF2B5EF4-FFF2-40B4-BE49-F238E27FC236}">
                <a16:creationId xmlns:a16="http://schemas.microsoft.com/office/drawing/2014/main" id="{D4B410F2-9AA3-4C1D-8F8C-D3DA25568A5E}"/>
              </a:ext>
            </a:extLst>
          </p:cNvPr>
          <p:cNvSpPr txBox="1">
            <a:spLocks/>
          </p:cNvSpPr>
          <p:nvPr/>
        </p:nvSpPr>
        <p:spPr>
          <a:xfrm>
            <a:off x="2198944" y="5128086"/>
            <a:ext cx="5107763" cy="87401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000" dirty="0"/>
              <a:t>Uma vez que estimamos a direção em coordenadas Cartesianas, conseguimos calcular a </a:t>
            </a:r>
            <a:r>
              <a:rPr lang="pt-BR" sz="2000" dirty="0">
                <a:solidFill>
                  <a:srgbClr val="0070C0"/>
                </a:solidFill>
              </a:rPr>
              <a:t>inclinação</a:t>
            </a:r>
            <a:r>
              <a:rPr lang="pt-BR" sz="2000" dirty="0"/>
              <a:t>, </a:t>
            </a:r>
            <a:r>
              <a:rPr lang="pt-BR" sz="2000" dirty="0">
                <a:solidFill>
                  <a:srgbClr val="0070C0"/>
                </a:solidFill>
              </a:rPr>
              <a:t>declinação</a:t>
            </a:r>
            <a:r>
              <a:rPr lang="pt-BR" sz="2000" dirty="0"/>
              <a:t> e </a:t>
            </a:r>
            <a:r>
              <a:rPr lang="pt-BR" sz="2000" dirty="0">
                <a:solidFill>
                  <a:srgbClr val="0070C0"/>
                </a:solidFill>
              </a:rPr>
              <a:t>intensidade</a:t>
            </a:r>
            <a:r>
              <a:rPr lang="pt-BR" sz="2000" dirty="0"/>
              <a:t> do corpo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2" name="CaixaDeTexto 61">
                <a:extLst>
                  <a:ext uri="{FF2B5EF4-FFF2-40B4-BE49-F238E27FC236}">
                    <a16:creationId xmlns:a16="http://schemas.microsoft.com/office/drawing/2014/main" id="{DD351C01-7855-42C2-9565-E0A344748B67}"/>
                  </a:ext>
                </a:extLst>
              </p:cNvPr>
              <p:cNvSpPr txBox="1"/>
              <p:nvPr/>
            </p:nvSpPr>
            <p:spPr>
              <a:xfrm>
                <a:off x="3401445" y="1323349"/>
                <a:ext cx="30271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1">
                              <a:latin typeface="Cambria Math" panose="02040503050406030204" pitchFamily="18" charset="0"/>
                            </a:rPr>
                            <m:t>𝐅</m:t>
                          </m:r>
                        </m:e>
                        <m:sub>
                          <m:r>
                            <a:rPr lang="pt-BR" sz="200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pt-BR" sz="2000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>
          <p:sp>
            <p:nvSpPr>
              <p:cNvPr id="62" name="CaixaDeTexto 61">
                <a:extLst>
                  <a:ext uri="{FF2B5EF4-FFF2-40B4-BE49-F238E27FC236}">
                    <a16:creationId xmlns:a16="http://schemas.microsoft.com/office/drawing/2014/main" id="{DD351C01-7855-42C2-9565-E0A344748B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1445" y="1323349"/>
                <a:ext cx="302712" cy="307777"/>
              </a:xfrm>
              <a:prstGeom prst="rect">
                <a:avLst/>
              </a:prstGeom>
              <a:blipFill>
                <a:blip r:embed="rId11"/>
                <a:stretch>
                  <a:fillRect l="-20000" r="-8000" b="-1568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3" name="Conector de Seta Reta 62">
            <a:extLst>
              <a:ext uri="{FF2B5EF4-FFF2-40B4-BE49-F238E27FC236}">
                <a16:creationId xmlns:a16="http://schemas.microsoft.com/office/drawing/2014/main" id="{82028CB2-DF05-4775-9E71-F087BC677596}"/>
              </a:ext>
            </a:extLst>
          </p:cNvPr>
          <p:cNvCxnSpPr>
            <a:cxnSpLocks/>
          </p:cNvCxnSpPr>
          <p:nvPr/>
        </p:nvCxnSpPr>
        <p:spPr>
          <a:xfrm flipH="1" flipV="1">
            <a:off x="3171075" y="1260102"/>
            <a:ext cx="328788" cy="51891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76051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Elipse 31">
            <a:extLst>
              <a:ext uri="{FF2B5EF4-FFF2-40B4-BE49-F238E27FC236}">
                <a16:creationId xmlns:a16="http://schemas.microsoft.com/office/drawing/2014/main" id="{8CE616C3-3462-4F17-B507-ADC93B52895D}"/>
              </a:ext>
            </a:extLst>
          </p:cNvPr>
          <p:cNvSpPr/>
          <p:nvPr/>
        </p:nvSpPr>
        <p:spPr>
          <a:xfrm>
            <a:off x="702585" y="3450411"/>
            <a:ext cx="2140972" cy="1885767"/>
          </a:xfrm>
          <a:prstGeom prst="ellipse">
            <a:avLst/>
          </a:prstGeom>
          <a:gradFill flip="none" rotWithShape="1">
            <a:gsLst>
              <a:gs pos="18000">
                <a:schemeClr val="accent3">
                  <a:lumMod val="67000"/>
                </a:schemeClr>
              </a:gs>
              <a:gs pos="55000">
                <a:schemeClr val="accent3">
                  <a:lumMod val="99000"/>
                  <a:lumOff val="1000"/>
                  <a:alpha val="74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3" name="Conector de Seta Reta 2">
            <a:extLst>
              <a:ext uri="{FF2B5EF4-FFF2-40B4-BE49-F238E27FC236}">
                <a16:creationId xmlns:a16="http://schemas.microsoft.com/office/drawing/2014/main" id="{21924E65-29CD-4BB8-B2CD-AE4C546B1FD1}"/>
              </a:ext>
            </a:extLst>
          </p:cNvPr>
          <p:cNvCxnSpPr/>
          <p:nvPr/>
        </p:nvCxnSpPr>
        <p:spPr>
          <a:xfrm>
            <a:off x="369109" y="2893656"/>
            <a:ext cx="0" cy="2700996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7EC64C03-32B6-470A-ADFF-BAF6710DDD0C}"/>
              </a:ext>
            </a:extLst>
          </p:cNvPr>
          <p:cNvCxnSpPr>
            <a:cxnSpLocks/>
          </p:cNvCxnSpPr>
          <p:nvPr/>
        </p:nvCxnSpPr>
        <p:spPr>
          <a:xfrm>
            <a:off x="369109" y="2893656"/>
            <a:ext cx="3083169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3D135AA6-36EB-4205-8884-4A40A352753C}"/>
              </a:ext>
            </a:extLst>
          </p:cNvPr>
          <p:cNvCxnSpPr>
            <a:cxnSpLocks/>
          </p:cNvCxnSpPr>
          <p:nvPr/>
        </p:nvCxnSpPr>
        <p:spPr>
          <a:xfrm flipV="1">
            <a:off x="369108" y="1183869"/>
            <a:ext cx="1682765" cy="1709787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A6E5F536-F853-4A6F-9BF2-C3B95D088F87}"/>
              </a:ext>
            </a:extLst>
          </p:cNvPr>
          <p:cNvSpPr txBox="1"/>
          <p:nvPr/>
        </p:nvSpPr>
        <p:spPr>
          <a:xfrm>
            <a:off x="1676852" y="875096"/>
            <a:ext cx="2952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/>
              <a:t>x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A713BD34-23E5-4423-93A0-22A32C362597}"/>
              </a:ext>
            </a:extLst>
          </p:cNvPr>
          <p:cNvSpPr txBox="1"/>
          <p:nvPr/>
        </p:nvSpPr>
        <p:spPr>
          <a:xfrm>
            <a:off x="3270394" y="2893208"/>
            <a:ext cx="3000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/>
              <a:t>y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226BF9FB-BBC3-49D1-92F3-4ED00A0A03CE}"/>
              </a:ext>
            </a:extLst>
          </p:cNvPr>
          <p:cNvSpPr txBox="1"/>
          <p:nvPr/>
        </p:nvSpPr>
        <p:spPr>
          <a:xfrm>
            <a:off x="46257" y="5239154"/>
            <a:ext cx="2856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/>
              <a:t>z</a:t>
            </a:r>
          </a:p>
        </p:txBody>
      </p: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493BE61D-53FD-4167-93AF-447DDBF5315D}"/>
              </a:ext>
            </a:extLst>
          </p:cNvPr>
          <p:cNvCxnSpPr>
            <a:cxnSpLocks/>
          </p:cNvCxnSpPr>
          <p:nvPr/>
        </p:nvCxnSpPr>
        <p:spPr>
          <a:xfrm flipV="1">
            <a:off x="1596765" y="4123604"/>
            <a:ext cx="514798" cy="57155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lipse 11">
            <a:extLst>
              <a:ext uri="{FF2B5EF4-FFF2-40B4-BE49-F238E27FC236}">
                <a16:creationId xmlns:a16="http://schemas.microsoft.com/office/drawing/2014/main" id="{1201BCC9-36F8-4C7B-BD66-DB55C7D28A92}"/>
              </a:ext>
            </a:extLst>
          </p:cNvPr>
          <p:cNvSpPr/>
          <p:nvPr/>
        </p:nvSpPr>
        <p:spPr>
          <a:xfrm>
            <a:off x="1815805" y="2097658"/>
            <a:ext cx="125387" cy="11776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CaixaDeTexto 17">
                <a:extLst>
                  <a:ext uri="{FF2B5EF4-FFF2-40B4-BE49-F238E27FC236}">
                    <a16:creationId xmlns:a16="http://schemas.microsoft.com/office/drawing/2014/main" id="{EFCF5364-207B-47BF-9D30-901C116516CE}"/>
                  </a:ext>
                </a:extLst>
              </p:cNvPr>
              <p:cNvSpPr txBox="1"/>
              <p:nvPr/>
            </p:nvSpPr>
            <p:spPr>
              <a:xfrm>
                <a:off x="1892035" y="4391413"/>
                <a:ext cx="29014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𝐦</m:t>
                      </m:r>
                    </m:oMath>
                  </m:oMathPara>
                </a14:m>
                <a:endParaRPr lang="pt-BR" sz="2000" b="1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>
          <p:sp>
            <p:nvSpPr>
              <p:cNvPr id="18" name="CaixaDeTexto 17">
                <a:extLst>
                  <a:ext uri="{FF2B5EF4-FFF2-40B4-BE49-F238E27FC236}">
                    <a16:creationId xmlns:a16="http://schemas.microsoft.com/office/drawing/2014/main" id="{EFCF5364-207B-47BF-9D30-901C116516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2035" y="4391413"/>
                <a:ext cx="290144" cy="307777"/>
              </a:xfrm>
              <a:prstGeom prst="rect">
                <a:avLst/>
              </a:prstGeom>
              <a:blipFill>
                <a:blip r:embed="rId2"/>
                <a:stretch>
                  <a:fillRect l="-12500" r="-1458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Conector reto 36">
            <a:extLst>
              <a:ext uri="{FF2B5EF4-FFF2-40B4-BE49-F238E27FC236}">
                <a16:creationId xmlns:a16="http://schemas.microsoft.com/office/drawing/2014/main" id="{E22C1C81-6114-4FE5-91C1-820C69A55B9F}"/>
              </a:ext>
            </a:extLst>
          </p:cNvPr>
          <p:cNvCxnSpPr>
            <a:cxnSpLocks/>
            <a:endCxn id="12" idx="4"/>
          </p:cNvCxnSpPr>
          <p:nvPr/>
        </p:nvCxnSpPr>
        <p:spPr>
          <a:xfrm flipV="1">
            <a:off x="1714666" y="2215422"/>
            <a:ext cx="163833" cy="2175991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9" name="CaixaDeTexto 38">
                <a:extLst>
                  <a:ext uri="{FF2B5EF4-FFF2-40B4-BE49-F238E27FC236}">
                    <a16:creationId xmlns:a16="http://schemas.microsoft.com/office/drawing/2014/main" id="{072BD8F6-8FC2-4CE8-8462-7CE5E056A7C0}"/>
                  </a:ext>
                </a:extLst>
              </p:cNvPr>
              <p:cNvSpPr txBox="1"/>
              <p:nvPr/>
            </p:nvSpPr>
            <p:spPr>
              <a:xfrm>
                <a:off x="1466181" y="3106236"/>
                <a:ext cx="16350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pt-BR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r</m:t>
                      </m:r>
                    </m:oMath>
                  </m:oMathPara>
                </a14:m>
                <a:endParaRPr lang="pt-BR" sz="2000" b="1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>
          <p:sp>
            <p:nvSpPr>
              <p:cNvPr id="39" name="CaixaDeTexto 38">
                <a:extLst>
                  <a:ext uri="{FF2B5EF4-FFF2-40B4-BE49-F238E27FC236}">
                    <a16:creationId xmlns:a16="http://schemas.microsoft.com/office/drawing/2014/main" id="{072BD8F6-8FC2-4CE8-8462-7CE5E056A7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6181" y="3106236"/>
                <a:ext cx="163506" cy="307777"/>
              </a:xfrm>
              <a:prstGeom prst="rect">
                <a:avLst/>
              </a:prstGeom>
              <a:blipFill>
                <a:blip r:embed="rId3"/>
                <a:stretch>
                  <a:fillRect l="-23077" r="-2307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1" name="CaixaDeTexto 40">
                <a:extLst>
                  <a:ext uri="{FF2B5EF4-FFF2-40B4-BE49-F238E27FC236}">
                    <a16:creationId xmlns:a16="http://schemas.microsoft.com/office/drawing/2014/main" id="{0937A068-3F5A-45C2-A0CD-3FF8499D2346}"/>
                  </a:ext>
                </a:extLst>
              </p:cNvPr>
              <p:cNvSpPr txBox="1"/>
              <p:nvPr/>
            </p:nvSpPr>
            <p:spPr>
              <a:xfrm>
                <a:off x="754020" y="4974198"/>
                <a:ext cx="19191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brk m:alnAt="24"/>
                        </m:rPr>
                        <a:rPr lang="el-GR" sz="2000" i="1">
                          <a:latin typeface="Cambria Math" panose="02040503050406030204" pitchFamily="18" charset="0"/>
                          <a:cs typeface="Calibri Light" panose="020F0302020204030204" pitchFamily="34" charset="0"/>
                        </a:rPr>
                        <m:t>𝜐</m:t>
                      </m:r>
                    </m:oMath>
                  </m:oMathPara>
                </a14:m>
                <a:endParaRPr lang="pt-BR" sz="2000" b="1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>
          <p:sp>
            <p:nvSpPr>
              <p:cNvPr id="41" name="CaixaDeTexto 40">
                <a:extLst>
                  <a:ext uri="{FF2B5EF4-FFF2-40B4-BE49-F238E27FC236}">
                    <a16:creationId xmlns:a16="http://schemas.microsoft.com/office/drawing/2014/main" id="{0937A068-3F5A-45C2-A0CD-3FF8499D23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020" y="4974198"/>
                <a:ext cx="191912" cy="307777"/>
              </a:xfrm>
              <a:prstGeom prst="rect">
                <a:avLst/>
              </a:prstGeom>
              <a:blipFill>
                <a:blip r:embed="rId4"/>
                <a:stretch>
                  <a:fillRect l="-19355" r="-1612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6D7BED2A-4ABD-428D-AD0F-9F932586E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5CF5-DD80-4FB2-8D05-C9155122F025}" type="slidenum">
              <a:rPr lang="pt-BR" smtClean="0"/>
              <a:t>51</a:t>
            </a:fld>
            <a:endParaRPr lang="pt-B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8" name="CaixaDeTexto 47">
                <a:extLst>
                  <a:ext uri="{FF2B5EF4-FFF2-40B4-BE49-F238E27FC236}">
                    <a16:creationId xmlns:a16="http://schemas.microsoft.com/office/drawing/2014/main" id="{C3C93110-541E-4E23-BACE-CFBB168692AD}"/>
                  </a:ext>
                </a:extLst>
              </p:cNvPr>
              <p:cNvSpPr txBox="1"/>
              <p:nvPr/>
            </p:nvSpPr>
            <p:spPr>
              <a:xfrm>
                <a:off x="639528" y="5662779"/>
                <a:ext cx="1412566" cy="9757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𝐦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pt-BR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pt-BR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400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pt-BR" sz="2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BR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400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pt-BR" sz="24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BR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400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pt-BR" sz="2400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pt-BR" sz="2400" dirty="0"/>
              </a:p>
            </p:txBody>
          </p:sp>
        </mc:Choice>
        <mc:Fallback>
          <p:sp>
            <p:nvSpPr>
              <p:cNvPr id="48" name="CaixaDeTexto 47">
                <a:extLst>
                  <a:ext uri="{FF2B5EF4-FFF2-40B4-BE49-F238E27FC236}">
                    <a16:creationId xmlns:a16="http://schemas.microsoft.com/office/drawing/2014/main" id="{C3C93110-541E-4E23-BACE-CFBB168692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528" y="5662779"/>
                <a:ext cx="1412566" cy="97571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CaixaDeTexto 27">
            <a:extLst>
              <a:ext uri="{FF2B5EF4-FFF2-40B4-BE49-F238E27FC236}">
                <a16:creationId xmlns:a16="http://schemas.microsoft.com/office/drawing/2014/main" id="{300ACE77-5B7E-45F4-9727-99D216BE97A4}"/>
              </a:ext>
            </a:extLst>
          </p:cNvPr>
          <p:cNvSpPr txBox="1"/>
          <p:nvPr/>
        </p:nvSpPr>
        <p:spPr>
          <a:xfrm>
            <a:off x="96176" y="197560"/>
            <a:ext cx="34566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/>
              <a:t>Modelo esférico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CaixaDeTexto 30">
                <a:extLst>
                  <a:ext uri="{FF2B5EF4-FFF2-40B4-BE49-F238E27FC236}">
                    <a16:creationId xmlns:a16="http://schemas.microsoft.com/office/drawing/2014/main" id="{C032A0E4-347A-4CE9-8266-F59E3D501C07}"/>
                  </a:ext>
                </a:extLst>
              </p:cNvPr>
              <p:cNvSpPr txBox="1"/>
              <p:nvPr/>
            </p:nvSpPr>
            <p:spPr>
              <a:xfrm>
                <a:off x="2037107" y="1880137"/>
                <a:ext cx="970842" cy="3350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m:rPr>
                              <m:sty m:val="p"/>
                            </m:rPr>
                            <a:rPr lang="pt-BR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pt-BR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ip</m:t>
                          </m:r>
                        </m:sub>
                      </m:sSub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pt-BR" sz="20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𝐦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2000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>
          <p:sp>
            <p:nvSpPr>
              <p:cNvPr id="31" name="CaixaDeTexto 30">
                <a:extLst>
                  <a:ext uri="{FF2B5EF4-FFF2-40B4-BE49-F238E27FC236}">
                    <a16:creationId xmlns:a16="http://schemas.microsoft.com/office/drawing/2014/main" id="{C032A0E4-347A-4CE9-8266-F59E3D501C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7107" y="1880137"/>
                <a:ext cx="970842" cy="335092"/>
              </a:xfrm>
              <a:prstGeom prst="rect">
                <a:avLst/>
              </a:prstGeom>
              <a:blipFill>
                <a:blip r:embed="rId6"/>
                <a:stretch>
                  <a:fillRect l="-5660" r="-9434" b="-2545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Elipse 34">
            <a:extLst>
              <a:ext uri="{FF2B5EF4-FFF2-40B4-BE49-F238E27FC236}">
                <a16:creationId xmlns:a16="http://schemas.microsoft.com/office/drawing/2014/main" id="{BD3DBC32-7F66-4B9B-9EF2-F1E5BF4F148A}"/>
              </a:ext>
            </a:extLst>
          </p:cNvPr>
          <p:cNvSpPr/>
          <p:nvPr/>
        </p:nvSpPr>
        <p:spPr>
          <a:xfrm>
            <a:off x="1644976" y="4291615"/>
            <a:ext cx="125387" cy="11776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6" name="Título 1">
                <a:extLst>
                  <a:ext uri="{FF2B5EF4-FFF2-40B4-BE49-F238E27FC236}">
                    <a16:creationId xmlns:a16="http://schemas.microsoft.com/office/drawing/2014/main" id="{8F5E0505-68CA-4232-BB57-AFA3507F2C4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959813" y="606094"/>
                <a:ext cx="9312446" cy="981467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pt-BR" sz="3200" dirty="0"/>
                  <a:t>A </a:t>
                </a:r>
                <a:r>
                  <a:rPr lang="pt-BR" sz="3200" dirty="0">
                    <a:solidFill>
                      <a:srgbClr val="0070C0"/>
                    </a:solidFill>
                  </a:rPr>
                  <a:t>anomalia de campo total </a:t>
                </a:r>
                <a:r>
                  <a:rPr lang="pt-BR" sz="3200" dirty="0"/>
                  <a:t>gerada por uma esfera de volume </a:t>
                </a:r>
                <a14:m>
                  <m:oMath xmlns:m="http://schemas.openxmlformats.org/officeDocument/2006/math">
                    <m:r>
                      <m:rPr>
                        <m:brk m:alnAt="24"/>
                      </m:rPr>
                      <a:rPr lang="el-GR" sz="320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𝜐</m:t>
                    </m:r>
                  </m:oMath>
                </a14:m>
                <a:r>
                  <a:rPr lang="pt-BR" sz="3200" b="1" dirty="0">
                    <a:latin typeface="Calibri Light" panose="020F0302020204030204" pitchFamily="34" charset="0"/>
                    <a:cs typeface="Calibri Light" panose="020F0302020204030204" pitchFamily="34" charset="0"/>
                  </a:rPr>
                  <a:t> </a:t>
                </a:r>
                <a:r>
                  <a:rPr lang="pt-BR" sz="3200" dirty="0"/>
                  <a:t>na i-</a:t>
                </a:r>
                <a:r>
                  <a:rPr lang="pt-BR" sz="3200" dirty="0" err="1"/>
                  <a:t>ésima</a:t>
                </a:r>
                <a:r>
                  <a:rPr lang="pt-BR" sz="3200" dirty="0"/>
                  <a:t> posição é dada por </a:t>
                </a:r>
              </a:p>
            </p:txBody>
          </p:sp>
        </mc:Choice>
        <mc:Fallback>
          <p:sp>
            <p:nvSpPr>
              <p:cNvPr id="36" name="Título 1">
                <a:extLst>
                  <a:ext uri="{FF2B5EF4-FFF2-40B4-BE49-F238E27FC236}">
                    <a16:creationId xmlns:a16="http://schemas.microsoft.com/office/drawing/2014/main" id="{8F5E0505-68CA-4232-BB57-AFA3507F2C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9813" y="606094"/>
                <a:ext cx="9312446" cy="981467"/>
              </a:xfrm>
              <a:prstGeom prst="rect">
                <a:avLst/>
              </a:prstGeom>
              <a:blipFill>
                <a:blip r:embed="rId7"/>
                <a:stretch>
                  <a:fillRect t="-13043" b="-1987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8" name="CaixaDeTexto 37">
                <a:extLst>
                  <a:ext uri="{FF2B5EF4-FFF2-40B4-BE49-F238E27FC236}">
                    <a16:creationId xmlns:a16="http://schemas.microsoft.com/office/drawing/2014/main" id="{5BF65E92-19A5-43A1-AF27-037C89C56E5C}"/>
                  </a:ext>
                </a:extLst>
              </p:cNvPr>
              <p:cNvSpPr txBox="1"/>
              <p:nvPr/>
            </p:nvSpPr>
            <p:spPr>
              <a:xfrm>
                <a:off x="5167324" y="1756633"/>
                <a:ext cx="4897423" cy="5822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m:rPr>
                              <m:sty m:val="p"/>
                            </m:rPr>
                            <a:rPr lang="pt-BR" sz="32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pt-BR" sz="32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ip</m:t>
                          </m:r>
                        </m:sub>
                      </m:sSub>
                      <m:r>
                        <a:rPr lang="pt-BR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pt-BR" sz="32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𝐦</m:t>
                      </m:r>
                      <m:r>
                        <a:rPr lang="pt-BR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pt-BR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pt-BR" sz="32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pt-BR" sz="32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</m:t>
                          </m:r>
                        </m:sub>
                      </m:sSub>
                      <m:r>
                        <m:rPr>
                          <m:brk m:alnAt="24"/>
                        </m:rPr>
                        <a:rPr lang="el-GR" sz="3200" i="1">
                          <a:latin typeface="Cambria Math" panose="02040503050406030204" pitchFamily="18" charset="0"/>
                          <a:cs typeface="Calibri Light" panose="020F0302020204030204" pitchFamily="34" charset="0"/>
                        </a:rPr>
                        <m:t>𝜐</m:t>
                      </m:r>
                      <m:sSubSup>
                        <m:sSubSupPr>
                          <m:ctrlPr>
                            <a:rPr lang="pt-BR" sz="3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pt-BR" sz="3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pt-BR" sz="32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F</m:t>
                              </m:r>
                            </m:e>
                          </m:acc>
                        </m:e>
                        <m:sub>
                          <m:r>
                            <a:rPr lang="pt-BR" sz="32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pt-BR" sz="32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</m:t>
                          </m:r>
                        </m:sup>
                      </m:sSubSup>
                      <m:sSub>
                        <m:sSubPr>
                          <m:ctrlPr>
                            <a:rPr lang="pt-BR" sz="3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𝐌</m:t>
                          </m:r>
                        </m:e>
                        <m:sub>
                          <m:r>
                            <a:rPr lang="pt-B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sz="32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𝐦</m:t>
                      </m:r>
                    </m:oMath>
                  </m:oMathPara>
                </a14:m>
                <a:endParaRPr lang="pt-BR" sz="3200" b="1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>
          <p:sp>
            <p:nvSpPr>
              <p:cNvPr id="38" name="CaixaDeTexto 37">
                <a:extLst>
                  <a:ext uri="{FF2B5EF4-FFF2-40B4-BE49-F238E27FC236}">
                    <a16:creationId xmlns:a16="http://schemas.microsoft.com/office/drawing/2014/main" id="{5BF65E92-19A5-43A1-AF27-037C89C56E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7324" y="1756633"/>
                <a:ext cx="4897423" cy="58221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CaixaDeTexto 42">
            <a:extLst>
              <a:ext uri="{FF2B5EF4-FFF2-40B4-BE49-F238E27FC236}">
                <a16:creationId xmlns:a16="http://schemas.microsoft.com/office/drawing/2014/main" id="{E07AAD2F-8597-4899-86D0-588670160FB3}"/>
              </a:ext>
            </a:extLst>
          </p:cNvPr>
          <p:cNvSpPr txBox="1"/>
          <p:nvPr/>
        </p:nvSpPr>
        <p:spPr>
          <a:xfrm>
            <a:off x="1796582" y="6308079"/>
            <a:ext cx="36735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chemeClr val="accent1">
                    <a:lumMod val="75000"/>
                  </a:schemeClr>
                </a:solidFill>
              </a:rPr>
              <a:t>Vetor de dados preditos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4" name="CaixaDeTexto 43">
                <a:extLst>
                  <a:ext uri="{FF2B5EF4-FFF2-40B4-BE49-F238E27FC236}">
                    <a16:creationId xmlns:a16="http://schemas.microsoft.com/office/drawing/2014/main" id="{E4B6B619-280E-4594-879B-5F6CCD69604E}"/>
                  </a:ext>
                </a:extLst>
              </p:cNvPr>
              <p:cNvSpPr txBox="1"/>
              <p:nvPr/>
            </p:nvSpPr>
            <p:spPr>
              <a:xfrm>
                <a:off x="4189113" y="3423945"/>
                <a:ext cx="2614882" cy="10520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pt-BR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𝑭</m:t>
                              </m:r>
                            </m:e>
                          </m:acc>
                        </m:e>
                        <m:sub>
                          <m:r>
                            <a:rPr lang="pt-BR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pt-BR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pt-BR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pt-BR" sz="2400" i="0" smtClean="0"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pt-BR" sz="2400" i="0" smtClean="0">
                                        <a:latin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sSub>
                                      <m:sSubPr>
                                        <m:ctrlPr>
                                          <a:rPr lang="pt-BR" sz="2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sz="2400" b="0" i="1" smtClean="0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pt-BR" sz="24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  <m:func>
                                      <m:funcPr>
                                        <m:ctrlPr>
                                          <a:rPr lang="pt-BR" sz="2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pt-BR" sz="2400" i="0" smtClean="0">
                                            <a:latin typeface="Cambria Math" panose="02040503050406030204" pitchFamily="18" charset="0"/>
                                          </a:rPr>
                                          <m:t>sin</m:t>
                                        </m:r>
                                      </m:fName>
                                      <m:e>
                                        <m:sSub>
                                          <m:sSubPr>
                                            <m:ctrlPr>
                                              <a:rPr lang="pt-BR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pt-BR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𝐷</m:t>
                                            </m:r>
                                          </m:e>
                                          <m:sub>
                                            <m:r>
                                              <a:rPr lang="pt-BR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sub>
                                        </m:sSub>
                                      </m:e>
                                    </m:func>
                                  </m:e>
                                </m:func>
                              </m:e>
                            </m:mr>
                            <m:mr>
                              <m:e>
                                <m:func>
                                  <m:funcPr>
                                    <m:ctrlPr>
                                      <a:rPr lang="pt-BR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pt-BR" sz="2400"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pt-BR" sz="2400">
                                        <a:latin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sSub>
                                      <m:sSubPr>
                                        <m:ctrlPr>
                                          <a:rPr lang="pt-BR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sz="2400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pt-BR" sz="24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  <m:func>
                                      <m:funcPr>
                                        <m:ctrlPr>
                                          <a:rPr lang="pt-BR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pt-BR" sz="2400">
                                            <a:latin typeface="Cambria Math" panose="02040503050406030204" pitchFamily="18" charset="0"/>
                                          </a:rPr>
                                          <m:t>sin</m:t>
                                        </m:r>
                                      </m:fName>
                                      <m:e>
                                        <m:sSub>
                                          <m:sSubPr>
                                            <m:ctrlPr>
                                              <a:rPr lang="pt-BR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pt-BR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𝐼</m:t>
                                            </m:r>
                                          </m:e>
                                          <m:sub>
                                            <m:r>
                                              <a:rPr lang="pt-BR" sz="2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sub>
                                        </m:sSub>
                                      </m:e>
                                    </m:func>
                                  </m:e>
                                </m:func>
                              </m:e>
                            </m:mr>
                            <m:mr>
                              <m:e>
                                <m:func>
                                  <m:funcPr>
                                    <m:ctrlPr>
                                      <a:rPr lang="pt-BR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pt-BR" sz="240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sSub>
                                      <m:sSubPr>
                                        <m:ctrlPr>
                                          <a:rPr lang="pt-BR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sz="2400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pt-BR" sz="24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e>
                                </m:func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pt-BR" sz="2400" dirty="0"/>
              </a:p>
            </p:txBody>
          </p:sp>
        </mc:Choice>
        <mc:Fallback>
          <p:sp>
            <p:nvSpPr>
              <p:cNvPr id="44" name="CaixaDeTexto 43">
                <a:extLst>
                  <a:ext uri="{FF2B5EF4-FFF2-40B4-BE49-F238E27FC236}">
                    <a16:creationId xmlns:a16="http://schemas.microsoft.com/office/drawing/2014/main" id="{E4B6B619-280E-4594-879B-5F6CCD6960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9113" y="3423945"/>
                <a:ext cx="2614882" cy="105208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Título 1">
            <a:extLst>
              <a:ext uri="{FF2B5EF4-FFF2-40B4-BE49-F238E27FC236}">
                <a16:creationId xmlns:a16="http://schemas.microsoft.com/office/drawing/2014/main" id="{B23EB7FB-A0A7-411D-967B-8DB9B349B601}"/>
              </a:ext>
            </a:extLst>
          </p:cNvPr>
          <p:cNvSpPr txBox="1">
            <a:spLocks/>
          </p:cNvSpPr>
          <p:nvPr/>
        </p:nvSpPr>
        <p:spPr>
          <a:xfrm>
            <a:off x="3794618" y="2700573"/>
            <a:ext cx="2006432" cy="58269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dirty="0"/>
              <a:t>em que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3" name="CaixaDeTexto 52">
                <a:extLst>
                  <a:ext uri="{FF2B5EF4-FFF2-40B4-BE49-F238E27FC236}">
                    <a16:creationId xmlns:a16="http://schemas.microsoft.com/office/drawing/2014/main" id="{8E0C2E09-128B-4A7F-92FA-CF0C6D935097}"/>
                  </a:ext>
                </a:extLst>
              </p:cNvPr>
              <p:cNvSpPr txBox="1"/>
              <p:nvPr/>
            </p:nvSpPr>
            <p:spPr>
              <a:xfrm>
                <a:off x="621255" y="3932238"/>
                <a:ext cx="96102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pt-BR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pt-BR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>
          <p:sp>
            <p:nvSpPr>
              <p:cNvPr id="53" name="CaixaDeTexto 52">
                <a:extLst>
                  <a:ext uri="{FF2B5EF4-FFF2-40B4-BE49-F238E27FC236}">
                    <a16:creationId xmlns:a16="http://schemas.microsoft.com/office/drawing/2014/main" id="{8E0C2E09-128B-4A7F-92FA-CF0C6D9350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255" y="3932238"/>
                <a:ext cx="961028" cy="369332"/>
              </a:xfrm>
              <a:prstGeom prst="rect">
                <a:avLst/>
              </a:prstGeom>
              <a:blipFill>
                <a:blip r:embed="rId10"/>
                <a:stretch>
                  <a:fillRect l="-1899" r="-24684" b="-1311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CaixaDeTexto 54">
            <a:extLst>
              <a:ext uri="{FF2B5EF4-FFF2-40B4-BE49-F238E27FC236}">
                <a16:creationId xmlns:a16="http://schemas.microsoft.com/office/drawing/2014/main" id="{51CB3838-4F3C-4B03-85F7-C99109490AC8}"/>
              </a:ext>
            </a:extLst>
          </p:cNvPr>
          <p:cNvSpPr txBox="1"/>
          <p:nvPr/>
        </p:nvSpPr>
        <p:spPr>
          <a:xfrm>
            <a:off x="3791441" y="4515337"/>
            <a:ext cx="36735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chemeClr val="accent1">
                    <a:lumMod val="75000"/>
                  </a:schemeClr>
                </a:solidFill>
              </a:rPr>
              <a:t>Direção do campo principal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6" name="Retângulo 55">
                <a:extLst>
                  <a:ext uri="{FF2B5EF4-FFF2-40B4-BE49-F238E27FC236}">
                    <a16:creationId xmlns:a16="http://schemas.microsoft.com/office/drawing/2014/main" id="{E3F32A8F-45D1-4B65-B772-FA3B1821E8A2}"/>
                  </a:ext>
                </a:extLst>
              </p:cNvPr>
              <p:cNvSpPr/>
              <p:nvPr/>
            </p:nvSpPr>
            <p:spPr>
              <a:xfrm>
                <a:off x="7730638" y="2795645"/>
                <a:ext cx="4089901" cy="22731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1">
                              <a:latin typeface="Cambria Math" panose="02040503050406030204" pitchFamily="18" charset="0"/>
                            </a:rPr>
                            <m:t>𝐌</m:t>
                          </m:r>
                        </m:e>
                        <m:sub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sz="2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2400" i="1" dirty="0"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pt-B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</m:e>
                                  <m:sub>
                                    <m:r>
                                      <a:rPr lang="pt-B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pt-BR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f>
                                  <m:fPr>
                                    <m:ctrlPr>
                                      <a:rPr lang="pt-BR" sz="24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 Light" panose="020F0302020204030204" pitchFamily="34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24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 Light" panose="020F0302020204030204" pitchFamily="34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pt-BR" sz="24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 Light" panose="020F0302020204030204" pitchFamily="34" charset="0"/>
                                      </a:rPr>
                                      <m:t>𝑟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pt-BR" sz="2400" dirty="0">
                                        <a:latin typeface="Calibri Light" panose="020F0302020204030204" pitchFamily="34" charset="0"/>
                                        <a:cs typeface="Calibri Light" panose="020F0302020204030204" pitchFamily="34" charset="0"/>
                                      </a:rPr>
                                      <m:t> </m:t>
                                    </m:r>
                                  </m:den>
                                </m:f>
                              </m:e>
                              <m:e>
                                <m:sSub>
                                  <m:sSubPr>
                                    <m:ctrlPr>
                                      <a:rPr lang="pt-B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</m:e>
                                  <m:sub>
                                    <m:r>
                                      <a:rPr lang="pt-B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pt-BR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f>
                                  <m:fPr>
                                    <m:ctrlPr>
                                      <a:rPr lang="pt-BR" sz="24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 Light" panose="020F0302020204030204" pitchFamily="34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24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 Light" panose="020F0302020204030204" pitchFamily="34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pt-BR" sz="24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 Light" panose="020F0302020204030204" pitchFamily="34" charset="0"/>
                                      </a:rPr>
                                      <m:t>𝑟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pt-BR" sz="2400" dirty="0">
                                        <a:latin typeface="Calibri Light" panose="020F0302020204030204" pitchFamily="34" charset="0"/>
                                        <a:cs typeface="Calibri Light" panose="020F0302020204030204" pitchFamily="34" charset="0"/>
                                      </a:rPr>
                                      <m:t> </m:t>
                                    </m:r>
                                  </m:den>
                                </m:f>
                              </m:e>
                              <m:e>
                                <m:sSub>
                                  <m:sSubPr>
                                    <m:ctrlPr>
                                      <a:rPr lang="pt-B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</m:e>
                                  <m:sub>
                                    <m:r>
                                      <a:rPr lang="pt-B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𝑥𝑧</m:t>
                                    </m:r>
                                  </m:sub>
                                </m:sSub>
                                <m:f>
                                  <m:fPr>
                                    <m:ctrlPr>
                                      <a:rPr lang="pt-BR" sz="24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 Light" panose="020F0302020204030204" pitchFamily="34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24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 Light" panose="020F0302020204030204" pitchFamily="34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pt-BR" sz="24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 Light" panose="020F0302020204030204" pitchFamily="34" charset="0"/>
                                      </a:rPr>
                                      <m:t>𝑟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pt-BR" sz="2400" dirty="0">
                                        <a:latin typeface="Calibri Light" panose="020F0302020204030204" pitchFamily="34" charset="0"/>
                                        <a:cs typeface="Calibri Light" panose="020F0302020204030204" pitchFamily="34" charset="0"/>
                                      </a:rPr>
                                      <m:t> 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B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</m:e>
                                  <m:sub>
                                    <m:r>
                                      <a:rPr lang="pt-BR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pt-B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f>
                                  <m:fPr>
                                    <m:ctrlPr>
                                      <a:rPr lang="pt-BR" sz="24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 Light" panose="020F0302020204030204" pitchFamily="34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24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 Light" panose="020F0302020204030204" pitchFamily="34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pt-BR" sz="24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 Light" panose="020F0302020204030204" pitchFamily="34" charset="0"/>
                                      </a:rPr>
                                      <m:t>𝑟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pt-BR" sz="2400" dirty="0">
                                        <a:latin typeface="Calibri Light" panose="020F0302020204030204" pitchFamily="34" charset="0"/>
                                        <a:cs typeface="Calibri Light" panose="020F0302020204030204" pitchFamily="34" charset="0"/>
                                      </a:rPr>
                                      <m:t> </m:t>
                                    </m:r>
                                  </m:den>
                                </m:f>
                              </m:e>
                              <m:e>
                                <m:sSub>
                                  <m:sSubPr>
                                    <m:ctrlPr>
                                      <a:rPr lang="pt-B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</m:e>
                                  <m:sub>
                                    <m:r>
                                      <a:rPr lang="pt-B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pt-BR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f>
                                  <m:fPr>
                                    <m:ctrlPr>
                                      <a:rPr lang="pt-BR" sz="24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 Light" panose="020F0302020204030204" pitchFamily="34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24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 Light" panose="020F0302020204030204" pitchFamily="34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pt-BR" sz="24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 Light" panose="020F0302020204030204" pitchFamily="34" charset="0"/>
                                      </a:rPr>
                                      <m:t>𝑟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pt-BR" sz="2400" dirty="0">
                                        <a:latin typeface="Calibri Light" panose="020F0302020204030204" pitchFamily="34" charset="0"/>
                                        <a:cs typeface="Calibri Light" panose="020F0302020204030204" pitchFamily="34" charset="0"/>
                                      </a:rPr>
                                      <m:t> </m:t>
                                    </m:r>
                                  </m:den>
                                </m:f>
                              </m:e>
                              <m:e>
                                <m:sSub>
                                  <m:sSubPr>
                                    <m:ctrlPr>
                                      <a:rPr lang="pt-B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</m:e>
                                  <m:sub>
                                    <m:r>
                                      <a:rPr lang="pt-B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pt-BR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  <m:f>
                                  <m:fPr>
                                    <m:ctrlPr>
                                      <a:rPr lang="pt-BR" sz="24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 Light" panose="020F0302020204030204" pitchFamily="34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24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 Light" panose="020F0302020204030204" pitchFamily="34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pt-BR" sz="24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 Light" panose="020F0302020204030204" pitchFamily="34" charset="0"/>
                                      </a:rPr>
                                      <m:t>𝑟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pt-BR" sz="2400" dirty="0">
                                        <a:latin typeface="Calibri Light" panose="020F0302020204030204" pitchFamily="34" charset="0"/>
                                        <a:cs typeface="Calibri Light" panose="020F0302020204030204" pitchFamily="34" charset="0"/>
                                      </a:rPr>
                                      <m:t> 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B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</m:e>
                                  <m:sub>
                                    <m:r>
                                      <a:rPr lang="pt-B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𝑧𝑥</m:t>
                                    </m:r>
                                  </m:sub>
                                </m:sSub>
                                <m:f>
                                  <m:fPr>
                                    <m:ctrlPr>
                                      <a:rPr lang="pt-BR" sz="24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 Light" panose="020F0302020204030204" pitchFamily="34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24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 Light" panose="020F0302020204030204" pitchFamily="34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pt-BR" sz="24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 Light" panose="020F0302020204030204" pitchFamily="34" charset="0"/>
                                      </a:rPr>
                                      <m:t>𝑟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pt-BR" sz="2400" dirty="0">
                                        <a:latin typeface="Calibri Light" panose="020F0302020204030204" pitchFamily="34" charset="0"/>
                                        <a:cs typeface="Calibri Light" panose="020F0302020204030204" pitchFamily="34" charset="0"/>
                                      </a:rPr>
                                      <m:t> </m:t>
                                    </m:r>
                                  </m:den>
                                </m:f>
                              </m:e>
                              <m:e>
                                <m:sSub>
                                  <m:sSubPr>
                                    <m:ctrlPr>
                                      <a:rPr lang="pt-B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</m:e>
                                  <m:sub>
                                    <m:r>
                                      <a:rPr lang="pt-B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pt-BR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f>
                                  <m:fPr>
                                    <m:ctrlPr>
                                      <a:rPr lang="pt-BR" sz="24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 Light" panose="020F0302020204030204" pitchFamily="34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24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 Light" panose="020F0302020204030204" pitchFamily="34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pt-BR" sz="24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 Light" panose="020F0302020204030204" pitchFamily="34" charset="0"/>
                                      </a:rPr>
                                      <m:t>𝑟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pt-BR" sz="2400" dirty="0">
                                        <a:latin typeface="Calibri Light" panose="020F0302020204030204" pitchFamily="34" charset="0"/>
                                        <a:cs typeface="Calibri Light" panose="020F0302020204030204" pitchFamily="34" charset="0"/>
                                      </a:rPr>
                                      <m:t> </m:t>
                                    </m:r>
                                  </m:den>
                                </m:f>
                              </m:e>
                              <m:e>
                                <m:sSub>
                                  <m:sSubPr>
                                    <m:ctrlPr>
                                      <a:rPr lang="pt-B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</m:e>
                                  <m:sub>
                                    <m:r>
                                      <a:rPr lang="pt-B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pt-BR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  <m:f>
                                  <m:fPr>
                                    <m:ctrlPr>
                                      <a:rPr lang="pt-BR" sz="24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 Light" panose="020F0302020204030204" pitchFamily="34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24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 Light" panose="020F0302020204030204" pitchFamily="34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pt-BR" sz="24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 Light" panose="020F0302020204030204" pitchFamily="34" charset="0"/>
                                      </a:rPr>
                                      <m:t>𝑟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pt-BR" sz="2400" dirty="0">
                                        <a:latin typeface="Calibri Light" panose="020F0302020204030204" pitchFamily="34" charset="0"/>
                                        <a:cs typeface="Calibri Light" panose="020F0302020204030204" pitchFamily="34" charset="0"/>
                                      </a:rPr>
                                      <m:t> 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pt-BR" sz="2400" dirty="0"/>
              </a:p>
            </p:txBody>
          </p:sp>
        </mc:Choice>
        <mc:Fallback>
          <p:sp>
            <p:nvSpPr>
              <p:cNvPr id="56" name="Retângulo 55">
                <a:extLst>
                  <a:ext uri="{FF2B5EF4-FFF2-40B4-BE49-F238E27FC236}">
                    <a16:creationId xmlns:a16="http://schemas.microsoft.com/office/drawing/2014/main" id="{E3F32A8F-45D1-4B65-B772-FA3B1821E8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0638" y="2795645"/>
                <a:ext cx="4089901" cy="227318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7" name="CaixaDeTexto 56">
                <a:extLst>
                  <a:ext uri="{FF2B5EF4-FFF2-40B4-BE49-F238E27FC236}">
                    <a16:creationId xmlns:a16="http://schemas.microsoft.com/office/drawing/2014/main" id="{2A4D104B-CAD3-476D-9CB7-B4CA50E0C4A8}"/>
                  </a:ext>
                </a:extLst>
              </p:cNvPr>
              <p:cNvSpPr txBox="1"/>
              <p:nvPr/>
            </p:nvSpPr>
            <p:spPr>
              <a:xfrm>
                <a:off x="7737790" y="5158807"/>
                <a:ext cx="4407953" cy="70269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pt-BR" sz="2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pt-BR" sz="2800" b="0" i="0" smtClean="0">
                            <a:latin typeface="Cambria Math" panose="02040503050406030204" pitchFamily="18" charset="0"/>
                          </a:rPr>
                          <m:t>r</m:t>
                        </m:r>
                      </m:den>
                    </m:f>
                  </m:oMath>
                </a14:m>
                <a:r>
                  <a:rPr lang="pt-BR" sz="2800" dirty="0"/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pt-BR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sz="2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pt-BR" sz="2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pt-BR" sz="28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pt-BR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pt-BR" sz="2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sz="2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pt-BR" sz="28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pt-BR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pt-BR" sz="2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sz="2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pt-BR" sz="2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pt-BR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pt-BR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pt-BR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pt-BR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pt-BR" sz="2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sz="28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pt-BR" sz="2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pt-BR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pt-BR" sz="2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sz="2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pt-BR" sz="2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pt-BR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pt-BR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pt-BR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pt-BR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pt-BR" sz="2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sz="28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pt-BR" sz="2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pt-BR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pt-BR" sz="2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sz="2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pt-BR" sz="2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pt-BR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</m:den>
                    </m:f>
                  </m:oMath>
                </a14:m>
                <a:r>
                  <a:rPr lang="pt-BR" sz="3200" dirty="0"/>
                  <a:t> </a:t>
                </a:r>
              </a:p>
            </p:txBody>
          </p:sp>
        </mc:Choice>
        <mc:Fallback>
          <p:sp>
            <p:nvSpPr>
              <p:cNvPr id="57" name="CaixaDeTexto 56">
                <a:extLst>
                  <a:ext uri="{FF2B5EF4-FFF2-40B4-BE49-F238E27FC236}">
                    <a16:creationId xmlns:a16="http://schemas.microsoft.com/office/drawing/2014/main" id="{2A4D104B-CAD3-476D-9CB7-B4CA50E0C4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7790" y="5158807"/>
                <a:ext cx="4407953" cy="702693"/>
              </a:xfrm>
              <a:prstGeom prst="rect">
                <a:avLst/>
              </a:prstGeom>
              <a:blipFill>
                <a:blip r:embed="rId12"/>
                <a:stretch>
                  <a:fillRect l="-1383" t="-1724" b="-517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Título 1">
            <a:extLst>
              <a:ext uri="{FF2B5EF4-FFF2-40B4-BE49-F238E27FC236}">
                <a16:creationId xmlns:a16="http://schemas.microsoft.com/office/drawing/2014/main" id="{997A02BB-9051-4EFA-9A79-F302A56AE0BB}"/>
              </a:ext>
            </a:extLst>
          </p:cNvPr>
          <p:cNvSpPr txBox="1">
            <a:spLocks/>
          </p:cNvSpPr>
          <p:nvPr/>
        </p:nvSpPr>
        <p:spPr>
          <a:xfrm>
            <a:off x="6969856" y="6098428"/>
            <a:ext cx="4044540" cy="65213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000" dirty="0"/>
              <a:t>Depende das coordenadas do centro e da i-</a:t>
            </a:r>
            <a:r>
              <a:rPr lang="pt-BR" sz="2000" dirty="0" err="1"/>
              <a:t>ésima</a:t>
            </a:r>
            <a:r>
              <a:rPr lang="pt-BR" sz="2000" dirty="0"/>
              <a:t> posição de observação</a:t>
            </a:r>
          </a:p>
        </p:txBody>
      </p:sp>
      <p:sp>
        <p:nvSpPr>
          <p:cNvPr id="60" name="Título 1">
            <a:extLst>
              <a:ext uri="{FF2B5EF4-FFF2-40B4-BE49-F238E27FC236}">
                <a16:creationId xmlns:a16="http://schemas.microsoft.com/office/drawing/2014/main" id="{D4B410F2-9AA3-4C1D-8F8C-D3DA25568A5E}"/>
              </a:ext>
            </a:extLst>
          </p:cNvPr>
          <p:cNvSpPr txBox="1">
            <a:spLocks/>
          </p:cNvSpPr>
          <p:nvPr/>
        </p:nvSpPr>
        <p:spPr>
          <a:xfrm>
            <a:off x="2198944" y="5128086"/>
            <a:ext cx="5107763" cy="87401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000" dirty="0"/>
              <a:t>Uma vez que estimamos a direção em coordenadas Cartesianas, conseguimos calcular a </a:t>
            </a:r>
            <a:r>
              <a:rPr lang="pt-BR" sz="2000" dirty="0">
                <a:solidFill>
                  <a:srgbClr val="0070C0"/>
                </a:solidFill>
              </a:rPr>
              <a:t>inclinação</a:t>
            </a:r>
            <a:r>
              <a:rPr lang="pt-BR" sz="2000" dirty="0"/>
              <a:t>, </a:t>
            </a:r>
            <a:r>
              <a:rPr lang="pt-BR" sz="2000" dirty="0">
                <a:solidFill>
                  <a:srgbClr val="0070C0"/>
                </a:solidFill>
              </a:rPr>
              <a:t>declinação</a:t>
            </a:r>
            <a:r>
              <a:rPr lang="pt-BR" sz="2000" dirty="0"/>
              <a:t> e </a:t>
            </a:r>
            <a:r>
              <a:rPr lang="pt-BR" sz="2000" dirty="0">
                <a:solidFill>
                  <a:srgbClr val="0070C0"/>
                </a:solidFill>
              </a:rPr>
              <a:t>intensidade</a:t>
            </a:r>
            <a:r>
              <a:rPr lang="pt-BR" sz="2000" dirty="0"/>
              <a:t> do corpo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2" name="CaixaDeTexto 61">
                <a:extLst>
                  <a:ext uri="{FF2B5EF4-FFF2-40B4-BE49-F238E27FC236}">
                    <a16:creationId xmlns:a16="http://schemas.microsoft.com/office/drawing/2014/main" id="{DD351C01-7855-42C2-9565-E0A344748B67}"/>
                  </a:ext>
                </a:extLst>
              </p:cNvPr>
              <p:cNvSpPr txBox="1"/>
              <p:nvPr/>
            </p:nvSpPr>
            <p:spPr>
              <a:xfrm>
                <a:off x="3401445" y="1323349"/>
                <a:ext cx="30271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1">
                              <a:latin typeface="Cambria Math" panose="02040503050406030204" pitchFamily="18" charset="0"/>
                            </a:rPr>
                            <m:t>𝐅</m:t>
                          </m:r>
                        </m:e>
                        <m:sub>
                          <m:r>
                            <a:rPr lang="pt-BR" sz="200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pt-BR" sz="2000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>
          <p:sp>
            <p:nvSpPr>
              <p:cNvPr id="62" name="CaixaDeTexto 61">
                <a:extLst>
                  <a:ext uri="{FF2B5EF4-FFF2-40B4-BE49-F238E27FC236}">
                    <a16:creationId xmlns:a16="http://schemas.microsoft.com/office/drawing/2014/main" id="{DD351C01-7855-42C2-9565-E0A344748B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1445" y="1323349"/>
                <a:ext cx="302712" cy="307777"/>
              </a:xfrm>
              <a:prstGeom prst="rect">
                <a:avLst/>
              </a:prstGeom>
              <a:blipFill>
                <a:blip r:embed="rId13"/>
                <a:stretch>
                  <a:fillRect l="-20000" r="-8000" b="-1568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3" name="Conector de Seta Reta 62">
            <a:extLst>
              <a:ext uri="{FF2B5EF4-FFF2-40B4-BE49-F238E27FC236}">
                <a16:creationId xmlns:a16="http://schemas.microsoft.com/office/drawing/2014/main" id="{82028CB2-DF05-4775-9E71-F087BC677596}"/>
              </a:ext>
            </a:extLst>
          </p:cNvPr>
          <p:cNvCxnSpPr>
            <a:cxnSpLocks/>
          </p:cNvCxnSpPr>
          <p:nvPr/>
        </p:nvCxnSpPr>
        <p:spPr>
          <a:xfrm flipH="1" flipV="1">
            <a:off x="3171075" y="1260102"/>
            <a:ext cx="328788" cy="51891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071846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de Seta Reta 2">
            <a:extLst>
              <a:ext uri="{FF2B5EF4-FFF2-40B4-BE49-F238E27FC236}">
                <a16:creationId xmlns:a16="http://schemas.microsoft.com/office/drawing/2014/main" id="{21924E65-29CD-4BB8-B2CD-AE4C546B1FD1}"/>
              </a:ext>
            </a:extLst>
          </p:cNvPr>
          <p:cNvCxnSpPr/>
          <p:nvPr/>
        </p:nvCxnSpPr>
        <p:spPr>
          <a:xfrm>
            <a:off x="369109" y="2893656"/>
            <a:ext cx="0" cy="2700996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7EC64C03-32B6-470A-ADFF-BAF6710DDD0C}"/>
              </a:ext>
            </a:extLst>
          </p:cNvPr>
          <p:cNvCxnSpPr>
            <a:cxnSpLocks/>
          </p:cNvCxnSpPr>
          <p:nvPr/>
        </p:nvCxnSpPr>
        <p:spPr>
          <a:xfrm>
            <a:off x="369109" y="2893656"/>
            <a:ext cx="3083169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3D135AA6-36EB-4205-8884-4A40A352753C}"/>
              </a:ext>
            </a:extLst>
          </p:cNvPr>
          <p:cNvCxnSpPr>
            <a:cxnSpLocks/>
          </p:cNvCxnSpPr>
          <p:nvPr/>
        </p:nvCxnSpPr>
        <p:spPr>
          <a:xfrm flipV="1">
            <a:off x="369108" y="1183869"/>
            <a:ext cx="1682765" cy="1709787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A6E5F536-F853-4A6F-9BF2-C3B95D088F87}"/>
              </a:ext>
            </a:extLst>
          </p:cNvPr>
          <p:cNvSpPr txBox="1"/>
          <p:nvPr/>
        </p:nvSpPr>
        <p:spPr>
          <a:xfrm>
            <a:off x="1676852" y="875096"/>
            <a:ext cx="2952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/>
              <a:t>x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A713BD34-23E5-4423-93A0-22A32C362597}"/>
              </a:ext>
            </a:extLst>
          </p:cNvPr>
          <p:cNvSpPr txBox="1"/>
          <p:nvPr/>
        </p:nvSpPr>
        <p:spPr>
          <a:xfrm>
            <a:off x="3270394" y="2893208"/>
            <a:ext cx="3000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/>
              <a:t>y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226BF9FB-BBC3-49D1-92F3-4ED00A0A03CE}"/>
              </a:ext>
            </a:extLst>
          </p:cNvPr>
          <p:cNvSpPr txBox="1"/>
          <p:nvPr/>
        </p:nvSpPr>
        <p:spPr>
          <a:xfrm>
            <a:off x="46257" y="5239154"/>
            <a:ext cx="2856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/>
              <a:t>z</a:t>
            </a:r>
          </a:p>
        </p:txBody>
      </p:sp>
      <p:sp>
        <p:nvSpPr>
          <p:cNvPr id="9" name="Forma Livre: Forma 8">
            <a:extLst>
              <a:ext uri="{FF2B5EF4-FFF2-40B4-BE49-F238E27FC236}">
                <a16:creationId xmlns:a16="http://schemas.microsoft.com/office/drawing/2014/main" id="{45B35E83-B5D8-4521-86F6-8AF7C3BC4105}"/>
              </a:ext>
            </a:extLst>
          </p:cNvPr>
          <p:cNvSpPr/>
          <p:nvPr/>
        </p:nvSpPr>
        <p:spPr>
          <a:xfrm>
            <a:off x="656998" y="3257116"/>
            <a:ext cx="2507390" cy="1557357"/>
          </a:xfrm>
          <a:custGeom>
            <a:avLst/>
            <a:gdLst>
              <a:gd name="connsiteX0" fmla="*/ 0 w 1661160"/>
              <a:gd name="connsiteY0" fmla="*/ 511360 h 907600"/>
              <a:gd name="connsiteX1" fmla="*/ 0 w 1661160"/>
              <a:gd name="connsiteY1" fmla="*/ 511360 h 907600"/>
              <a:gd name="connsiteX2" fmla="*/ 53340 w 1661160"/>
              <a:gd name="connsiteY2" fmla="*/ 442780 h 907600"/>
              <a:gd name="connsiteX3" fmla="*/ 83820 w 1661160"/>
              <a:gd name="connsiteY3" fmla="*/ 404680 h 907600"/>
              <a:gd name="connsiteX4" fmla="*/ 99060 w 1661160"/>
              <a:gd name="connsiteY4" fmla="*/ 381820 h 907600"/>
              <a:gd name="connsiteX5" fmla="*/ 160020 w 1661160"/>
              <a:gd name="connsiteY5" fmla="*/ 320860 h 907600"/>
              <a:gd name="connsiteX6" fmla="*/ 175260 w 1661160"/>
              <a:gd name="connsiteY6" fmla="*/ 298000 h 907600"/>
              <a:gd name="connsiteX7" fmla="*/ 205740 w 1661160"/>
              <a:gd name="connsiteY7" fmla="*/ 275140 h 907600"/>
              <a:gd name="connsiteX8" fmla="*/ 220980 w 1661160"/>
              <a:gd name="connsiteY8" fmla="*/ 252280 h 907600"/>
              <a:gd name="connsiteX9" fmla="*/ 243840 w 1661160"/>
              <a:gd name="connsiteY9" fmla="*/ 237040 h 907600"/>
              <a:gd name="connsiteX10" fmla="*/ 312420 w 1661160"/>
              <a:gd name="connsiteY10" fmla="*/ 160840 h 907600"/>
              <a:gd name="connsiteX11" fmla="*/ 350520 w 1661160"/>
              <a:gd name="connsiteY11" fmla="*/ 137980 h 907600"/>
              <a:gd name="connsiteX12" fmla="*/ 441960 w 1661160"/>
              <a:gd name="connsiteY12" fmla="*/ 84640 h 907600"/>
              <a:gd name="connsiteX13" fmla="*/ 541020 w 1661160"/>
              <a:gd name="connsiteY13" fmla="*/ 54160 h 907600"/>
              <a:gd name="connsiteX14" fmla="*/ 670560 w 1661160"/>
              <a:gd name="connsiteY14" fmla="*/ 16060 h 907600"/>
              <a:gd name="connsiteX15" fmla="*/ 784860 w 1661160"/>
              <a:gd name="connsiteY15" fmla="*/ 8440 h 907600"/>
              <a:gd name="connsiteX16" fmla="*/ 838200 w 1661160"/>
              <a:gd name="connsiteY16" fmla="*/ 820 h 907600"/>
              <a:gd name="connsiteX17" fmla="*/ 1264920 w 1661160"/>
              <a:gd name="connsiteY17" fmla="*/ 16060 h 907600"/>
              <a:gd name="connsiteX18" fmla="*/ 1325880 w 1661160"/>
              <a:gd name="connsiteY18" fmla="*/ 38920 h 907600"/>
              <a:gd name="connsiteX19" fmla="*/ 1386840 w 1661160"/>
              <a:gd name="connsiteY19" fmla="*/ 77020 h 907600"/>
              <a:gd name="connsiteX20" fmla="*/ 1417320 w 1661160"/>
              <a:gd name="connsiteY20" fmla="*/ 92260 h 907600"/>
              <a:gd name="connsiteX21" fmla="*/ 1447800 w 1661160"/>
              <a:gd name="connsiteY21" fmla="*/ 122740 h 907600"/>
              <a:gd name="connsiteX22" fmla="*/ 1478280 w 1661160"/>
              <a:gd name="connsiteY22" fmla="*/ 137980 h 907600"/>
              <a:gd name="connsiteX23" fmla="*/ 1524000 w 1661160"/>
              <a:gd name="connsiteY23" fmla="*/ 183700 h 907600"/>
              <a:gd name="connsiteX24" fmla="*/ 1539240 w 1661160"/>
              <a:gd name="connsiteY24" fmla="*/ 206560 h 907600"/>
              <a:gd name="connsiteX25" fmla="*/ 1562100 w 1661160"/>
              <a:gd name="connsiteY25" fmla="*/ 221800 h 907600"/>
              <a:gd name="connsiteX26" fmla="*/ 1569720 w 1661160"/>
              <a:gd name="connsiteY26" fmla="*/ 244660 h 907600"/>
              <a:gd name="connsiteX27" fmla="*/ 1607820 w 1661160"/>
              <a:gd name="connsiteY27" fmla="*/ 298000 h 907600"/>
              <a:gd name="connsiteX28" fmla="*/ 1623060 w 1661160"/>
              <a:gd name="connsiteY28" fmla="*/ 328480 h 907600"/>
              <a:gd name="connsiteX29" fmla="*/ 1638300 w 1661160"/>
              <a:gd name="connsiteY29" fmla="*/ 351340 h 907600"/>
              <a:gd name="connsiteX30" fmla="*/ 1645920 w 1661160"/>
              <a:gd name="connsiteY30" fmla="*/ 374200 h 907600"/>
              <a:gd name="connsiteX31" fmla="*/ 1661160 w 1661160"/>
              <a:gd name="connsiteY31" fmla="*/ 435160 h 907600"/>
              <a:gd name="connsiteX32" fmla="*/ 1653540 w 1661160"/>
              <a:gd name="connsiteY32" fmla="*/ 579940 h 907600"/>
              <a:gd name="connsiteX33" fmla="*/ 1638300 w 1661160"/>
              <a:gd name="connsiteY33" fmla="*/ 610420 h 907600"/>
              <a:gd name="connsiteX34" fmla="*/ 1615440 w 1661160"/>
              <a:gd name="connsiteY34" fmla="*/ 663760 h 907600"/>
              <a:gd name="connsiteX35" fmla="*/ 1592580 w 1661160"/>
              <a:gd name="connsiteY35" fmla="*/ 686620 h 907600"/>
              <a:gd name="connsiteX36" fmla="*/ 1554480 w 1661160"/>
              <a:gd name="connsiteY36" fmla="*/ 732340 h 907600"/>
              <a:gd name="connsiteX37" fmla="*/ 1524000 w 1661160"/>
              <a:gd name="connsiteY37" fmla="*/ 747580 h 907600"/>
              <a:gd name="connsiteX38" fmla="*/ 1501140 w 1661160"/>
              <a:gd name="connsiteY38" fmla="*/ 770440 h 907600"/>
              <a:gd name="connsiteX39" fmla="*/ 1478280 w 1661160"/>
              <a:gd name="connsiteY39" fmla="*/ 778060 h 907600"/>
              <a:gd name="connsiteX40" fmla="*/ 1432560 w 1661160"/>
              <a:gd name="connsiteY40" fmla="*/ 808540 h 907600"/>
              <a:gd name="connsiteX41" fmla="*/ 1363980 w 1661160"/>
              <a:gd name="connsiteY41" fmla="*/ 831400 h 907600"/>
              <a:gd name="connsiteX42" fmla="*/ 1341120 w 1661160"/>
              <a:gd name="connsiteY42" fmla="*/ 839020 h 907600"/>
              <a:gd name="connsiteX43" fmla="*/ 1295400 w 1661160"/>
              <a:gd name="connsiteY43" fmla="*/ 846640 h 907600"/>
              <a:gd name="connsiteX44" fmla="*/ 1272540 w 1661160"/>
              <a:gd name="connsiteY44" fmla="*/ 861880 h 907600"/>
              <a:gd name="connsiteX45" fmla="*/ 1211580 w 1661160"/>
              <a:gd name="connsiteY45" fmla="*/ 869500 h 907600"/>
              <a:gd name="connsiteX46" fmla="*/ 1158240 w 1661160"/>
              <a:gd name="connsiteY46" fmla="*/ 877120 h 907600"/>
              <a:gd name="connsiteX47" fmla="*/ 952500 w 1661160"/>
              <a:gd name="connsiteY47" fmla="*/ 892360 h 907600"/>
              <a:gd name="connsiteX48" fmla="*/ 838200 w 1661160"/>
              <a:gd name="connsiteY48" fmla="*/ 907600 h 907600"/>
              <a:gd name="connsiteX49" fmla="*/ 426720 w 1661160"/>
              <a:gd name="connsiteY49" fmla="*/ 899980 h 907600"/>
              <a:gd name="connsiteX50" fmla="*/ 396240 w 1661160"/>
              <a:gd name="connsiteY50" fmla="*/ 877120 h 907600"/>
              <a:gd name="connsiteX51" fmla="*/ 373380 w 1661160"/>
              <a:gd name="connsiteY51" fmla="*/ 869500 h 907600"/>
              <a:gd name="connsiteX52" fmla="*/ 327660 w 1661160"/>
              <a:gd name="connsiteY52" fmla="*/ 839020 h 907600"/>
              <a:gd name="connsiteX53" fmla="*/ 304800 w 1661160"/>
              <a:gd name="connsiteY53" fmla="*/ 831400 h 907600"/>
              <a:gd name="connsiteX54" fmla="*/ 281940 w 1661160"/>
              <a:gd name="connsiteY54" fmla="*/ 816160 h 907600"/>
              <a:gd name="connsiteX55" fmla="*/ 236220 w 1661160"/>
              <a:gd name="connsiteY55" fmla="*/ 800920 h 907600"/>
              <a:gd name="connsiteX56" fmla="*/ 213360 w 1661160"/>
              <a:gd name="connsiteY56" fmla="*/ 793300 h 907600"/>
              <a:gd name="connsiteX57" fmla="*/ 182880 w 1661160"/>
              <a:gd name="connsiteY57" fmla="*/ 770440 h 907600"/>
              <a:gd name="connsiteX58" fmla="*/ 160020 w 1661160"/>
              <a:gd name="connsiteY58" fmla="*/ 762820 h 907600"/>
              <a:gd name="connsiteX59" fmla="*/ 137160 w 1661160"/>
              <a:gd name="connsiteY59" fmla="*/ 739960 h 907600"/>
              <a:gd name="connsiteX60" fmla="*/ 114300 w 1661160"/>
              <a:gd name="connsiteY60" fmla="*/ 724720 h 907600"/>
              <a:gd name="connsiteX61" fmla="*/ 83820 w 1661160"/>
              <a:gd name="connsiteY61" fmla="*/ 679000 h 907600"/>
              <a:gd name="connsiteX62" fmla="*/ 68580 w 1661160"/>
              <a:gd name="connsiteY62" fmla="*/ 656140 h 907600"/>
              <a:gd name="connsiteX63" fmla="*/ 30480 w 1661160"/>
              <a:gd name="connsiteY63" fmla="*/ 587560 h 907600"/>
              <a:gd name="connsiteX64" fmla="*/ 7620 w 1661160"/>
              <a:gd name="connsiteY64" fmla="*/ 572320 h 907600"/>
              <a:gd name="connsiteX65" fmla="*/ 0 w 1661160"/>
              <a:gd name="connsiteY65" fmla="*/ 511360 h 90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1661160" h="907600">
                <a:moveTo>
                  <a:pt x="0" y="511360"/>
                </a:moveTo>
                <a:lnTo>
                  <a:pt x="0" y="511360"/>
                </a:lnTo>
                <a:cubicBezTo>
                  <a:pt x="17780" y="488500"/>
                  <a:pt x="37276" y="466877"/>
                  <a:pt x="53340" y="442780"/>
                </a:cubicBezTo>
                <a:cubicBezTo>
                  <a:pt x="82785" y="398613"/>
                  <a:pt x="32695" y="438764"/>
                  <a:pt x="83820" y="404680"/>
                </a:cubicBezTo>
                <a:cubicBezTo>
                  <a:pt x="88900" y="397060"/>
                  <a:pt x="92900" y="388596"/>
                  <a:pt x="99060" y="381820"/>
                </a:cubicBezTo>
                <a:cubicBezTo>
                  <a:pt x="118390" y="360556"/>
                  <a:pt x="144080" y="344770"/>
                  <a:pt x="160020" y="320860"/>
                </a:cubicBezTo>
                <a:cubicBezTo>
                  <a:pt x="165100" y="313240"/>
                  <a:pt x="168784" y="304476"/>
                  <a:pt x="175260" y="298000"/>
                </a:cubicBezTo>
                <a:cubicBezTo>
                  <a:pt x="184240" y="289020"/>
                  <a:pt x="196760" y="284120"/>
                  <a:pt x="205740" y="275140"/>
                </a:cubicBezTo>
                <a:cubicBezTo>
                  <a:pt x="212216" y="268664"/>
                  <a:pt x="214504" y="258756"/>
                  <a:pt x="220980" y="252280"/>
                </a:cubicBezTo>
                <a:cubicBezTo>
                  <a:pt x="227456" y="245804"/>
                  <a:pt x="237364" y="243516"/>
                  <a:pt x="243840" y="237040"/>
                </a:cubicBezTo>
                <a:cubicBezTo>
                  <a:pt x="277225" y="203655"/>
                  <a:pt x="261803" y="191210"/>
                  <a:pt x="312420" y="160840"/>
                </a:cubicBezTo>
                <a:lnTo>
                  <a:pt x="350520" y="137980"/>
                </a:lnTo>
                <a:cubicBezTo>
                  <a:pt x="378605" y="120697"/>
                  <a:pt x="410198" y="97874"/>
                  <a:pt x="441960" y="84640"/>
                </a:cubicBezTo>
                <a:cubicBezTo>
                  <a:pt x="556918" y="36741"/>
                  <a:pt x="456651" y="78265"/>
                  <a:pt x="541020" y="54160"/>
                </a:cubicBezTo>
                <a:cubicBezTo>
                  <a:pt x="581886" y="42484"/>
                  <a:pt x="627585" y="21665"/>
                  <a:pt x="670560" y="16060"/>
                </a:cubicBezTo>
                <a:cubicBezTo>
                  <a:pt x="708424" y="11121"/>
                  <a:pt x="746760" y="10980"/>
                  <a:pt x="784860" y="8440"/>
                </a:cubicBezTo>
                <a:cubicBezTo>
                  <a:pt x="802640" y="5900"/>
                  <a:pt x="820239" y="820"/>
                  <a:pt x="838200" y="820"/>
                </a:cubicBezTo>
                <a:cubicBezTo>
                  <a:pt x="1160061" y="820"/>
                  <a:pt x="1093765" y="-5334"/>
                  <a:pt x="1264920" y="16060"/>
                </a:cubicBezTo>
                <a:cubicBezTo>
                  <a:pt x="1311873" y="47362"/>
                  <a:pt x="1259968" y="16949"/>
                  <a:pt x="1325880" y="38920"/>
                </a:cubicBezTo>
                <a:cubicBezTo>
                  <a:pt x="1358978" y="49953"/>
                  <a:pt x="1357045" y="58398"/>
                  <a:pt x="1386840" y="77020"/>
                </a:cubicBezTo>
                <a:cubicBezTo>
                  <a:pt x="1396473" y="83040"/>
                  <a:pt x="1408233" y="85444"/>
                  <a:pt x="1417320" y="92260"/>
                </a:cubicBezTo>
                <a:cubicBezTo>
                  <a:pt x="1428815" y="100881"/>
                  <a:pt x="1436305" y="114119"/>
                  <a:pt x="1447800" y="122740"/>
                </a:cubicBezTo>
                <a:cubicBezTo>
                  <a:pt x="1456887" y="129556"/>
                  <a:pt x="1469410" y="130884"/>
                  <a:pt x="1478280" y="137980"/>
                </a:cubicBezTo>
                <a:cubicBezTo>
                  <a:pt x="1495110" y="151444"/>
                  <a:pt x="1512045" y="165767"/>
                  <a:pt x="1524000" y="183700"/>
                </a:cubicBezTo>
                <a:cubicBezTo>
                  <a:pt x="1529080" y="191320"/>
                  <a:pt x="1532764" y="200084"/>
                  <a:pt x="1539240" y="206560"/>
                </a:cubicBezTo>
                <a:cubicBezTo>
                  <a:pt x="1545716" y="213036"/>
                  <a:pt x="1554480" y="216720"/>
                  <a:pt x="1562100" y="221800"/>
                </a:cubicBezTo>
                <a:cubicBezTo>
                  <a:pt x="1564640" y="229420"/>
                  <a:pt x="1566128" y="237476"/>
                  <a:pt x="1569720" y="244660"/>
                </a:cubicBezTo>
                <a:cubicBezTo>
                  <a:pt x="1577780" y="260780"/>
                  <a:pt x="1599191" y="284194"/>
                  <a:pt x="1607820" y="298000"/>
                </a:cubicBezTo>
                <a:cubicBezTo>
                  <a:pt x="1613840" y="307633"/>
                  <a:pt x="1617424" y="318617"/>
                  <a:pt x="1623060" y="328480"/>
                </a:cubicBezTo>
                <a:cubicBezTo>
                  <a:pt x="1627604" y="336431"/>
                  <a:pt x="1634204" y="343149"/>
                  <a:pt x="1638300" y="351340"/>
                </a:cubicBezTo>
                <a:cubicBezTo>
                  <a:pt x="1641892" y="358524"/>
                  <a:pt x="1643807" y="366451"/>
                  <a:pt x="1645920" y="374200"/>
                </a:cubicBezTo>
                <a:cubicBezTo>
                  <a:pt x="1651431" y="394407"/>
                  <a:pt x="1661160" y="435160"/>
                  <a:pt x="1661160" y="435160"/>
                </a:cubicBezTo>
                <a:cubicBezTo>
                  <a:pt x="1658620" y="483420"/>
                  <a:pt x="1659791" y="532019"/>
                  <a:pt x="1653540" y="579940"/>
                </a:cubicBezTo>
                <a:cubicBezTo>
                  <a:pt x="1652071" y="591204"/>
                  <a:pt x="1642775" y="599979"/>
                  <a:pt x="1638300" y="610420"/>
                </a:cubicBezTo>
                <a:cubicBezTo>
                  <a:pt x="1627640" y="635294"/>
                  <a:pt x="1633492" y="638488"/>
                  <a:pt x="1615440" y="663760"/>
                </a:cubicBezTo>
                <a:cubicBezTo>
                  <a:pt x="1609176" y="672529"/>
                  <a:pt x="1599479" y="678341"/>
                  <a:pt x="1592580" y="686620"/>
                </a:cubicBezTo>
                <a:cubicBezTo>
                  <a:pt x="1572922" y="710209"/>
                  <a:pt x="1581980" y="712697"/>
                  <a:pt x="1554480" y="732340"/>
                </a:cubicBezTo>
                <a:cubicBezTo>
                  <a:pt x="1545237" y="738942"/>
                  <a:pt x="1533243" y="740978"/>
                  <a:pt x="1524000" y="747580"/>
                </a:cubicBezTo>
                <a:cubicBezTo>
                  <a:pt x="1515231" y="753844"/>
                  <a:pt x="1510106" y="764462"/>
                  <a:pt x="1501140" y="770440"/>
                </a:cubicBezTo>
                <a:cubicBezTo>
                  <a:pt x="1494457" y="774895"/>
                  <a:pt x="1485301" y="774159"/>
                  <a:pt x="1478280" y="778060"/>
                </a:cubicBezTo>
                <a:cubicBezTo>
                  <a:pt x="1462269" y="786955"/>
                  <a:pt x="1449936" y="802748"/>
                  <a:pt x="1432560" y="808540"/>
                </a:cubicBezTo>
                <a:lnTo>
                  <a:pt x="1363980" y="831400"/>
                </a:lnTo>
                <a:cubicBezTo>
                  <a:pt x="1356360" y="833940"/>
                  <a:pt x="1349043" y="837700"/>
                  <a:pt x="1341120" y="839020"/>
                </a:cubicBezTo>
                <a:lnTo>
                  <a:pt x="1295400" y="846640"/>
                </a:lnTo>
                <a:cubicBezTo>
                  <a:pt x="1287780" y="851720"/>
                  <a:pt x="1281375" y="859470"/>
                  <a:pt x="1272540" y="861880"/>
                </a:cubicBezTo>
                <a:cubicBezTo>
                  <a:pt x="1252783" y="867268"/>
                  <a:pt x="1231878" y="866794"/>
                  <a:pt x="1211580" y="869500"/>
                </a:cubicBezTo>
                <a:cubicBezTo>
                  <a:pt x="1193777" y="871874"/>
                  <a:pt x="1176131" y="875541"/>
                  <a:pt x="1158240" y="877120"/>
                </a:cubicBezTo>
                <a:cubicBezTo>
                  <a:pt x="1089738" y="883164"/>
                  <a:pt x="1020577" y="882635"/>
                  <a:pt x="952500" y="892360"/>
                </a:cubicBezTo>
                <a:cubicBezTo>
                  <a:pt x="878888" y="902876"/>
                  <a:pt x="916982" y="897752"/>
                  <a:pt x="838200" y="907600"/>
                </a:cubicBezTo>
                <a:cubicBezTo>
                  <a:pt x="701040" y="905060"/>
                  <a:pt x="563578" y="909419"/>
                  <a:pt x="426720" y="899980"/>
                </a:cubicBezTo>
                <a:cubicBezTo>
                  <a:pt x="414050" y="899106"/>
                  <a:pt x="407267" y="883421"/>
                  <a:pt x="396240" y="877120"/>
                </a:cubicBezTo>
                <a:cubicBezTo>
                  <a:pt x="389266" y="873135"/>
                  <a:pt x="380401" y="873401"/>
                  <a:pt x="373380" y="869500"/>
                </a:cubicBezTo>
                <a:cubicBezTo>
                  <a:pt x="357369" y="860605"/>
                  <a:pt x="343671" y="847915"/>
                  <a:pt x="327660" y="839020"/>
                </a:cubicBezTo>
                <a:cubicBezTo>
                  <a:pt x="320639" y="835119"/>
                  <a:pt x="311984" y="834992"/>
                  <a:pt x="304800" y="831400"/>
                </a:cubicBezTo>
                <a:cubicBezTo>
                  <a:pt x="296609" y="827304"/>
                  <a:pt x="290309" y="819879"/>
                  <a:pt x="281940" y="816160"/>
                </a:cubicBezTo>
                <a:cubicBezTo>
                  <a:pt x="267260" y="809636"/>
                  <a:pt x="251460" y="806000"/>
                  <a:pt x="236220" y="800920"/>
                </a:cubicBezTo>
                <a:lnTo>
                  <a:pt x="213360" y="793300"/>
                </a:lnTo>
                <a:cubicBezTo>
                  <a:pt x="203200" y="785680"/>
                  <a:pt x="193907" y="776741"/>
                  <a:pt x="182880" y="770440"/>
                </a:cubicBezTo>
                <a:cubicBezTo>
                  <a:pt x="175906" y="766455"/>
                  <a:pt x="166703" y="767275"/>
                  <a:pt x="160020" y="762820"/>
                </a:cubicBezTo>
                <a:cubicBezTo>
                  <a:pt x="151054" y="756842"/>
                  <a:pt x="145439" y="746859"/>
                  <a:pt x="137160" y="739960"/>
                </a:cubicBezTo>
                <a:cubicBezTo>
                  <a:pt x="130125" y="734097"/>
                  <a:pt x="121920" y="729800"/>
                  <a:pt x="114300" y="724720"/>
                </a:cubicBezTo>
                <a:lnTo>
                  <a:pt x="83820" y="679000"/>
                </a:lnTo>
                <a:cubicBezTo>
                  <a:pt x="78740" y="671380"/>
                  <a:pt x="71476" y="664828"/>
                  <a:pt x="68580" y="656140"/>
                </a:cubicBezTo>
                <a:cubicBezTo>
                  <a:pt x="60639" y="632318"/>
                  <a:pt x="52939" y="602532"/>
                  <a:pt x="30480" y="587560"/>
                </a:cubicBezTo>
                <a:lnTo>
                  <a:pt x="7620" y="572320"/>
                </a:lnTo>
                <a:cubicBezTo>
                  <a:pt x="-3213" y="539821"/>
                  <a:pt x="1270" y="521520"/>
                  <a:pt x="0" y="51136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1201BCC9-36F8-4C7B-BD66-DB55C7D28A92}"/>
              </a:ext>
            </a:extLst>
          </p:cNvPr>
          <p:cNvSpPr/>
          <p:nvPr/>
        </p:nvSpPr>
        <p:spPr>
          <a:xfrm>
            <a:off x="1911719" y="2097658"/>
            <a:ext cx="45719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ixaDeTexto 12">
                <a:extLst>
                  <a:ext uri="{FF2B5EF4-FFF2-40B4-BE49-F238E27FC236}">
                    <a16:creationId xmlns:a16="http://schemas.microsoft.com/office/drawing/2014/main" id="{53EC1E8A-26D3-45D5-BAD6-D5476EF46E87}"/>
                  </a:ext>
                </a:extLst>
              </p:cNvPr>
              <p:cNvSpPr txBox="1"/>
              <p:nvPr/>
            </p:nvSpPr>
            <p:spPr>
              <a:xfrm>
                <a:off x="2015595" y="1854938"/>
                <a:ext cx="44986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pt-BR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pt-BR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</m:oMath>
                  </m:oMathPara>
                </a14:m>
                <a:endParaRPr lang="pt-BR" sz="2000" b="1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13" name="CaixaDeTexto 12">
                <a:extLst>
                  <a:ext uri="{FF2B5EF4-FFF2-40B4-BE49-F238E27FC236}">
                    <a16:creationId xmlns:a16="http://schemas.microsoft.com/office/drawing/2014/main" id="{53EC1E8A-26D3-45D5-BAD6-D5476EF46E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5595" y="1854938"/>
                <a:ext cx="449867" cy="307777"/>
              </a:xfrm>
              <a:prstGeom prst="rect">
                <a:avLst/>
              </a:prstGeom>
              <a:blipFill>
                <a:blip r:embed="rId2"/>
                <a:stretch>
                  <a:fillRect l="-13699" r="-8219" b="-1568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CaixaDeTexto 25">
            <a:extLst>
              <a:ext uri="{FF2B5EF4-FFF2-40B4-BE49-F238E27FC236}">
                <a16:creationId xmlns:a16="http://schemas.microsoft.com/office/drawing/2014/main" id="{723D543C-6491-4A8C-A5E4-2ACD38E7A072}"/>
              </a:ext>
            </a:extLst>
          </p:cNvPr>
          <p:cNvSpPr txBox="1"/>
          <p:nvPr/>
        </p:nvSpPr>
        <p:spPr>
          <a:xfrm>
            <a:off x="189085" y="298872"/>
            <a:ext cx="29228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Fonte magnética 3D</a:t>
            </a: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6D7BED2A-4ABD-428D-AD0F-9F932586E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5CF5-DD80-4FB2-8D05-C9155122F025}" type="slidenum">
              <a:rPr lang="pt-BR" smtClean="0"/>
              <a:t>52</a:t>
            </a:fld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CaixaDeTexto 31">
                <a:extLst>
                  <a:ext uri="{FF2B5EF4-FFF2-40B4-BE49-F238E27FC236}">
                    <a16:creationId xmlns:a16="http://schemas.microsoft.com/office/drawing/2014/main" id="{7F418C2F-34A6-41F5-ABD2-49FDE4D45344}"/>
                  </a:ext>
                </a:extLst>
              </p:cNvPr>
              <p:cNvSpPr txBox="1"/>
              <p:nvPr/>
            </p:nvSpPr>
            <p:spPr>
              <a:xfrm>
                <a:off x="3302702" y="1182872"/>
                <a:ext cx="30271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1">
                              <a:latin typeface="Cambria Math" panose="02040503050406030204" pitchFamily="18" charset="0"/>
                            </a:rPr>
                            <m:t>𝐅</m:t>
                          </m:r>
                        </m:e>
                        <m:sub>
                          <m:r>
                            <a:rPr lang="pt-BR" sz="200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pt-BR" sz="2000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32" name="CaixaDeTexto 31">
                <a:extLst>
                  <a:ext uri="{FF2B5EF4-FFF2-40B4-BE49-F238E27FC236}">
                    <a16:creationId xmlns:a16="http://schemas.microsoft.com/office/drawing/2014/main" id="{7F418C2F-34A6-41F5-ABD2-49FDE4D453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2702" y="1182872"/>
                <a:ext cx="302712" cy="307777"/>
              </a:xfrm>
              <a:prstGeom prst="rect">
                <a:avLst/>
              </a:prstGeom>
              <a:blipFill>
                <a:blip r:embed="rId3"/>
                <a:stretch>
                  <a:fillRect l="-20408" r="-10204" b="-1568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Conector de Seta Reta 34">
            <a:extLst>
              <a:ext uri="{FF2B5EF4-FFF2-40B4-BE49-F238E27FC236}">
                <a16:creationId xmlns:a16="http://schemas.microsoft.com/office/drawing/2014/main" id="{9F72691C-F854-402A-9842-6AE0DF44CB9D}"/>
              </a:ext>
            </a:extLst>
          </p:cNvPr>
          <p:cNvCxnSpPr>
            <a:cxnSpLocks/>
          </p:cNvCxnSpPr>
          <p:nvPr/>
        </p:nvCxnSpPr>
        <p:spPr>
          <a:xfrm flipH="1" flipV="1">
            <a:off x="3072332" y="1119625"/>
            <a:ext cx="328788" cy="51891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Elipse 37">
            <a:extLst>
              <a:ext uri="{FF2B5EF4-FFF2-40B4-BE49-F238E27FC236}">
                <a16:creationId xmlns:a16="http://schemas.microsoft.com/office/drawing/2014/main" id="{2BE7FF7C-69E0-408C-97EA-9339FB3A4D39}"/>
              </a:ext>
            </a:extLst>
          </p:cNvPr>
          <p:cNvSpPr/>
          <p:nvPr/>
        </p:nvSpPr>
        <p:spPr>
          <a:xfrm>
            <a:off x="1164771" y="2356127"/>
            <a:ext cx="45719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Elipse 39">
            <a:extLst>
              <a:ext uri="{FF2B5EF4-FFF2-40B4-BE49-F238E27FC236}">
                <a16:creationId xmlns:a16="http://schemas.microsoft.com/office/drawing/2014/main" id="{DEC34B2B-F920-4611-BE68-9E464BCB86FA}"/>
              </a:ext>
            </a:extLst>
          </p:cNvPr>
          <p:cNvSpPr/>
          <p:nvPr/>
        </p:nvSpPr>
        <p:spPr>
          <a:xfrm>
            <a:off x="1604790" y="2447464"/>
            <a:ext cx="45719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" name="Elipse 41">
            <a:extLst>
              <a:ext uri="{FF2B5EF4-FFF2-40B4-BE49-F238E27FC236}">
                <a16:creationId xmlns:a16="http://schemas.microsoft.com/office/drawing/2014/main" id="{754A2F88-A1DD-4230-9A4A-3FD534C99DC4}"/>
              </a:ext>
            </a:extLst>
          </p:cNvPr>
          <p:cNvSpPr/>
          <p:nvPr/>
        </p:nvSpPr>
        <p:spPr>
          <a:xfrm>
            <a:off x="2112475" y="2459607"/>
            <a:ext cx="45719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5" name="Elipse 44">
            <a:extLst>
              <a:ext uri="{FF2B5EF4-FFF2-40B4-BE49-F238E27FC236}">
                <a16:creationId xmlns:a16="http://schemas.microsoft.com/office/drawing/2014/main" id="{AD789B88-63E3-4D23-9013-BCD17401C9B5}"/>
              </a:ext>
            </a:extLst>
          </p:cNvPr>
          <p:cNvSpPr/>
          <p:nvPr/>
        </p:nvSpPr>
        <p:spPr>
          <a:xfrm>
            <a:off x="1083907" y="2636271"/>
            <a:ext cx="45719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6" name="Elipse 45">
            <a:extLst>
              <a:ext uri="{FF2B5EF4-FFF2-40B4-BE49-F238E27FC236}">
                <a16:creationId xmlns:a16="http://schemas.microsoft.com/office/drawing/2014/main" id="{8DC99BF7-0BC0-4DE4-B381-C2B65BD716FB}"/>
              </a:ext>
            </a:extLst>
          </p:cNvPr>
          <p:cNvSpPr/>
          <p:nvPr/>
        </p:nvSpPr>
        <p:spPr>
          <a:xfrm>
            <a:off x="1627649" y="1947342"/>
            <a:ext cx="45719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7" name="Elipse 46">
            <a:extLst>
              <a:ext uri="{FF2B5EF4-FFF2-40B4-BE49-F238E27FC236}">
                <a16:creationId xmlns:a16="http://schemas.microsoft.com/office/drawing/2014/main" id="{E2616410-6C94-4D75-8D61-7784C338148B}"/>
              </a:ext>
            </a:extLst>
          </p:cNvPr>
          <p:cNvSpPr/>
          <p:nvPr/>
        </p:nvSpPr>
        <p:spPr>
          <a:xfrm>
            <a:off x="2840472" y="2471801"/>
            <a:ext cx="45719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8" name="Elipse 47">
            <a:extLst>
              <a:ext uri="{FF2B5EF4-FFF2-40B4-BE49-F238E27FC236}">
                <a16:creationId xmlns:a16="http://schemas.microsoft.com/office/drawing/2014/main" id="{B1F11215-92FA-4446-940A-A0ED0C463BC0}"/>
              </a:ext>
            </a:extLst>
          </p:cNvPr>
          <p:cNvSpPr/>
          <p:nvPr/>
        </p:nvSpPr>
        <p:spPr>
          <a:xfrm>
            <a:off x="2377594" y="2666207"/>
            <a:ext cx="45719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9" name="Elipse 48">
            <a:extLst>
              <a:ext uri="{FF2B5EF4-FFF2-40B4-BE49-F238E27FC236}">
                <a16:creationId xmlns:a16="http://schemas.microsoft.com/office/drawing/2014/main" id="{15B7EBF9-EE95-4527-BBF9-9BB3005BBC0A}"/>
              </a:ext>
            </a:extLst>
          </p:cNvPr>
          <p:cNvSpPr/>
          <p:nvPr/>
        </p:nvSpPr>
        <p:spPr>
          <a:xfrm>
            <a:off x="2085441" y="1539600"/>
            <a:ext cx="45719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0" name="Elipse 49">
            <a:extLst>
              <a:ext uri="{FF2B5EF4-FFF2-40B4-BE49-F238E27FC236}">
                <a16:creationId xmlns:a16="http://schemas.microsoft.com/office/drawing/2014/main" id="{93805F8B-C20E-432C-A85A-069AAAB3B7B1}"/>
              </a:ext>
            </a:extLst>
          </p:cNvPr>
          <p:cNvSpPr/>
          <p:nvPr/>
        </p:nvSpPr>
        <p:spPr>
          <a:xfrm>
            <a:off x="2615414" y="1547590"/>
            <a:ext cx="45719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1" name="Elipse 50">
            <a:extLst>
              <a:ext uri="{FF2B5EF4-FFF2-40B4-BE49-F238E27FC236}">
                <a16:creationId xmlns:a16="http://schemas.microsoft.com/office/drawing/2014/main" id="{E3B3D95A-E2C4-4A6A-B2FF-F94A7DA7E6DB}"/>
              </a:ext>
            </a:extLst>
          </p:cNvPr>
          <p:cNvSpPr/>
          <p:nvPr/>
        </p:nvSpPr>
        <p:spPr>
          <a:xfrm>
            <a:off x="2794753" y="1856416"/>
            <a:ext cx="45719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8" name="Elipse 57">
            <a:extLst>
              <a:ext uri="{FF2B5EF4-FFF2-40B4-BE49-F238E27FC236}">
                <a16:creationId xmlns:a16="http://schemas.microsoft.com/office/drawing/2014/main" id="{45743412-EE38-4182-A0F8-63EE41EFFEA1}"/>
              </a:ext>
            </a:extLst>
          </p:cNvPr>
          <p:cNvSpPr/>
          <p:nvPr/>
        </p:nvSpPr>
        <p:spPr>
          <a:xfrm>
            <a:off x="9124358" y="3548206"/>
            <a:ext cx="2140972" cy="1885767"/>
          </a:xfrm>
          <a:prstGeom prst="ellipse">
            <a:avLst/>
          </a:prstGeom>
          <a:gradFill flip="none" rotWithShape="1">
            <a:gsLst>
              <a:gs pos="18000">
                <a:schemeClr val="accent3">
                  <a:lumMod val="67000"/>
                </a:schemeClr>
              </a:gs>
              <a:gs pos="55000">
                <a:schemeClr val="accent3">
                  <a:lumMod val="99000"/>
                  <a:lumOff val="1000"/>
                  <a:alpha val="74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60" name="Conector de Seta Reta 59">
            <a:extLst>
              <a:ext uri="{FF2B5EF4-FFF2-40B4-BE49-F238E27FC236}">
                <a16:creationId xmlns:a16="http://schemas.microsoft.com/office/drawing/2014/main" id="{69C2FE43-CDEC-4D22-A2AB-D1786ED1DC9E}"/>
              </a:ext>
            </a:extLst>
          </p:cNvPr>
          <p:cNvCxnSpPr/>
          <p:nvPr/>
        </p:nvCxnSpPr>
        <p:spPr>
          <a:xfrm>
            <a:off x="8790882" y="2991451"/>
            <a:ext cx="0" cy="2700996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ector de Seta Reta 60">
            <a:extLst>
              <a:ext uri="{FF2B5EF4-FFF2-40B4-BE49-F238E27FC236}">
                <a16:creationId xmlns:a16="http://schemas.microsoft.com/office/drawing/2014/main" id="{8FEB4FCF-AA7F-4AC9-A6F3-0EF8B8F4AA3B}"/>
              </a:ext>
            </a:extLst>
          </p:cNvPr>
          <p:cNvCxnSpPr>
            <a:cxnSpLocks/>
          </p:cNvCxnSpPr>
          <p:nvPr/>
        </p:nvCxnSpPr>
        <p:spPr>
          <a:xfrm>
            <a:off x="8790882" y="2991451"/>
            <a:ext cx="3083169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ector de Seta Reta 61">
            <a:extLst>
              <a:ext uri="{FF2B5EF4-FFF2-40B4-BE49-F238E27FC236}">
                <a16:creationId xmlns:a16="http://schemas.microsoft.com/office/drawing/2014/main" id="{40B6B9BF-0564-41AD-B66B-AA48B07B6F64}"/>
              </a:ext>
            </a:extLst>
          </p:cNvPr>
          <p:cNvCxnSpPr>
            <a:cxnSpLocks/>
          </p:cNvCxnSpPr>
          <p:nvPr/>
        </p:nvCxnSpPr>
        <p:spPr>
          <a:xfrm flipV="1">
            <a:off x="8790881" y="1281664"/>
            <a:ext cx="1682765" cy="1709787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CaixaDeTexto 62">
            <a:extLst>
              <a:ext uri="{FF2B5EF4-FFF2-40B4-BE49-F238E27FC236}">
                <a16:creationId xmlns:a16="http://schemas.microsoft.com/office/drawing/2014/main" id="{16456977-2FE5-4A6C-9C2B-648B522742F8}"/>
              </a:ext>
            </a:extLst>
          </p:cNvPr>
          <p:cNvSpPr txBox="1"/>
          <p:nvPr/>
        </p:nvSpPr>
        <p:spPr>
          <a:xfrm>
            <a:off x="10098625" y="972891"/>
            <a:ext cx="2952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/>
              <a:t>x</a:t>
            </a:r>
          </a:p>
        </p:txBody>
      </p:sp>
      <p:sp>
        <p:nvSpPr>
          <p:cNvPr id="64" name="CaixaDeTexto 63">
            <a:extLst>
              <a:ext uri="{FF2B5EF4-FFF2-40B4-BE49-F238E27FC236}">
                <a16:creationId xmlns:a16="http://schemas.microsoft.com/office/drawing/2014/main" id="{036AC19F-BD20-4BD6-8223-5C6AF18EAE6D}"/>
              </a:ext>
            </a:extLst>
          </p:cNvPr>
          <p:cNvSpPr txBox="1"/>
          <p:nvPr/>
        </p:nvSpPr>
        <p:spPr>
          <a:xfrm>
            <a:off x="11692167" y="2991003"/>
            <a:ext cx="3000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/>
              <a:t>y</a:t>
            </a:r>
          </a:p>
        </p:txBody>
      </p:sp>
      <p:sp>
        <p:nvSpPr>
          <p:cNvPr id="65" name="CaixaDeTexto 64">
            <a:extLst>
              <a:ext uri="{FF2B5EF4-FFF2-40B4-BE49-F238E27FC236}">
                <a16:creationId xmlns:a16="http://schemas.microsoft.com/office/drawing/2014/main" id="{26D83C6F-6BA8-47B6-9566-393375FA6144}"/>
              </a:ext>
            </a:extLst>
          </p:cNvPr>
          <p:cNvSpPr txBox="1"/>
          <p:nvPr/>
        </p:nvSpPr>
        <p:spPr>
          <a:xfrm>
            <a:off x="8468030" y="5336949"/>
            <a:ext cx="2856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/>
              <a:t>z</a:t>
            </a:r>
          </a:p>
        </p:txBody>
      </p:sp>
      <p:cxnSp>
        <p:nvCxnSpPr>
          <p:cNvPr id="73" name="Conector de Seta Reta 72">
            <a:extLst>
              <a:ext uri="{FF2B5EF4-FFF2-40B4-BE49-F238E27FC236}">
                <a16:creationId xmlns:a16="http://schemas.microsoft.com/office/drawing/2014/main" id="{065BC73F-113A-4D9B-8B19-BA7107C8E6F2}"/>
              </a:ext>
            </a:extLst>
          </p:cNvPr>
          <p:cNvCxnSpPr>
            <a:cxnSpLocks/>
          </p:cNvCxnSpPr>
          <p:nvPr/>
        </p:nvCxnSpPr>
        <p:spPr>
          <a:xfrm flipV="1">
            <a:off x="10018538" y="4221399"/>
            <a:ext cx="514798" cy="57155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Elipse 86">
            <a:extLst>
              <a:ext uri="{FF2B5EF4-FFF2-40B4-BE49-F238E27FC236}">
                <a16:creationId xmlns:a16="http://schemas.microsoft.com/office/drawing/2014/main" id="{EE69B671-9B8C-4159-9288-CBD53B67DCD3}"/>
              </a:ext>
            </a:extLst>
          </p:cNvPr>
          <p:cNvSpPr/>
          <p:nvPr/>
        </p:nvSpPr>
        <p:spPr>
          <a:xfrm>
            <a:off x="10237578" y="2195453"/>
            <a:ext cx="125387" cy="11776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CaixaDeTexto 87">
                <a:extLst>
                  <a:ext uri="{FF2B5EF4-FFF2-40B4-BE49-F238E27FC236}">
                    <a16:creationId xmlns:a16="http://schemas.microsoft.com/office/drawing/2014/main" id="{B26B8684-B894-4C79-8429-491503160C99}"/>
                  </a:ext>
                </a:extLst>
              </p:cNvPr>
              <p:cNvSpPr txBox="1"/>
              <p:nvPr/>
            </p:nvSpPr>
            <p:spPr>
              <a:xfrm>
                <a:off x="10313808" y="4489208"/>
                <a:ext cx="29014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𝐦</m:t>
                      </m:r>
                    </m:oMath>
                  </m:oMathPara>
                </a14:m>
                <a:endParaRPr lang="pt-BR" sz="2000" b="1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88" name="CaixaDeTexto 87">
                <a:extLst>
                  <a:ext uri="{FF2B5EF4-FFF2-40B4-BE49-F238E27FC236}">
                    <a16:creationId xmlns:a16="http://schemas.microsoft.com/office/drawing/2014/main" id="{B26B8684-B894-4C79-8429-491503160C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13808" y="4489208"/>
                <a:ext cx="290144" cy="307777"/>
              </a:xfrm>
              <a:prstGeom prst="rect">
                <a:avLst/>
              </a:prstGeom>
              <a:blipFill>
                <a:blip r:embed="rId4"/>
                <a:stretch>
                  <a:fillRect l="-14894" r="-1489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9" name="Conector reto 88">
            <a:extLst>
              <a:ext uri="{FF2B5EF4-FFF2-40B4-BE49-F238E27FC236}">
                <a16:creationId xmlns:a16="http://schemas.microsoft.com/office/drawing/2014/main" id="{BC6B75AB-3B57-4B63-8B5E-D3C652D57B85}"/>
              </a:ext>
            </a:extLst>
          </p:cNvPr>
          <p:cNvCxnSpPr>
            <a:cxnSpLocks/>
            <a:endCxn id="87" idx="4"/>
          </p:cNvCxnSpPr>
          <p:nvPr/>
        </p:nvCxnSpPr>
        <p:spPr>
          <a:xfrm flipV="1">
            <a:off x="10136439" y="2313217"/>
            <a:ext cx="163833" cy="2175991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CaixaDeTexto 89">
                <a:extLst>
                  <a:ext uri="{FF2B5EF4-FFF2-40B4-BE49-F238E27FC236}">
                    <a16:creationId xmlns:a16="http://schemas.microsoft.com/office/drawing/2014/main" id="{78AA4E54-7664-4BDF-B21C-E6F52D49DB96}"/>
                  </a:ext>
                </a:extLst>
              </p:cNvPr>
              <p:cNvSpPr txBox="1"/>
              <p:nvPr/>
            </p:nvSpPr>
            <p:spPr>
              <a:xfrm>
                <a:off x="9887954" y="3204031"/>
                <a:ext cx="16350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pt-BR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r</m:t>
                      </m:r>
                    </m:oMath>
                  </m:oMathPara>
                </a14:m>
                <a:endParaRPr lang="pt-BR" sz="2000" b="1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90" name="CaixaDeTexto 89">
                <a:extLst>
                  <a:ext uri="{FF2B5EF4-FFF2-40B4-BE49-F238E27FC236}">
                    <a16:creationId xmlns:a16="http://schemas.microsoft.com/office/drawing/2014/main" id="{78AA4E54-7664-4BDF-B21C-E6F52D49DB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87954" y="3204031"/>
                <a:ext cx="163506" cy="307777"/>
              </a:xfrm>
              <a:prstGeom prst="rect">
                <a:avLst/>
              </a:prstGeom>
              <a:blipFill>
                <a:blip r:embed="rId5"/>
                <a:stretch>
                  <a:fillRect l="-18519" r="-2222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CaixaDeTexto 90">
                <a:extLst>
                  <a:ext uri="{FF2B5EF4-FFF2-40B4-BE49-F238E27FC236}">
                    <a16:creationId xmlns:a16="http://schemas.microsoft.com/office/drawing/2014/main" id="{57397BB9-C54B-4A3F-A112-B994114A55CF}"/>
                  </a:ext>
                </a:extLst>
              </p:cNvPr>
              <p:cNvSpPr txBox="1"/>
              <p:nvPr/>
            </p:nvSpPr>
            <p:spPr>
              <a:xfrm>
                <a:off x="9175793" y="5071993"/>
                <a:ext cx="19191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brk m:alnAt="24"/>
                        </m:rPr>
                        <a:rPr lang="el-GR" sz="2000" i="1">
                          <a:latin typeface="Cambria Math" panose="02040503050406030204" pitchFamily="18" charset="0"/>
                          <a:cs typeface="Calibri Light" panose="020F0302020204030204" pitchFamily="34" charset="0"/>
                        </a:rPr>
                        <m:t>𝜐</m:t>
                      </m:r>
                    </m:oMath>
                  </m:oMathPara>
                </a14:m>
                <a:endParaRPr lang="pt-BR" sz="2000" b="1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91" name="CaixaDeTexto 90">
                <a:extLst>
                  <a:ext uri="{FF2B5EF4-FFF2-40B4-BE49-F238E27FC236}">
                    <a16:creationId xmlns:a16="http://schemas.microsoft.com/office/drawing/2014/main" id="{57397BB9-C54B-4A3F-A112-B994114A55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5793" y="5071993"/>
                <a:ext cx="191912" cy="307777"/>
              </a:xfrm>
              <a:prstGeom prst="rect">
                <a:avLst/>
              </a:prstGeom>
              <a:blipFill>
                <a:blip r:embed="rId6"/>
                <a:stretch>
                  <a:fillRect l="-15625" r="-1562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" name="CaixaDeTexto 91">
            <a:extLst>
              <a:ext uri="{FF2B5EF4-FFF2-40B4-BE49-F238E27FC236}">
                <a16:creationId xmlns:a16="http://schemas.microsoft.com/office/drawing/2014/main" id="{FA437B7E-B1CA-4F0F-B66B-B7B9F18124E0}"/>
              </a:ext>
            </a:extLst>
          </p:cNvPr>
          <p:cNvSpPr txBox="1"/>
          <p:nvPr/>
        </p:nvSpPr>
        <p:spPr>
          <a:xfrm>
            <a:off x="8517949" y="295355"/>
            <a:ext cx="34566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/>
              <a:t>Modelo esférico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CaixaDeTexto 92">
                <a:extLst>
                  <a:ext uri="{FF2B5EF4-FFF2-40B4-BE49-F238E27FC236}">
                    <a16:creationId xmlns:a16="http://schemas.microsoft.com/office/drawing/2014/main" id="{FDF1FDB5-8E1F-450C-9A70-E5A53958E920}"/>
                  </a:ext>
                </a:extLst>
              </p:cNvPr>
              <p:cNvSpPr txBox="1"/>
              <p:nvPr/>
            </p:nvSpPr>
            <p:spPr>
              <a:xfrm>
                <a:off x="10458880" y="1977932"/>
                <a:ext cx="970842" cy="3350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m:rPr>
                              <m:sty m:val="p"/>
                            </m:rPr>
                            <a:rPr lang="pt-BR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pt-BR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ip</m:t>
                          </m:r>
                        </m:sub>
                      </m:sSub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pt-BR" sz="20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𝐦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2000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93" name="CaixaDeTexto 92">
                <a:extLst>
                  <a:ext uri="{FF2B5EF4-FFF2-40B4-BE49-F238E27FC236}">
                    <a16:creationId xmlns:a16="http://schemas.microsoft.com/office/drawing/2014/main" id="{FDF1FDB5-8E1F-450C-9A70-E5A53958E9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58880" y="1977932"/>
                <a:ext cx="970842" cy="335092"/>
              </a:xfrm>
              <a:prstGeom prst="rect">
                <a:avLst/>
              </a:prstGeom>
              <a:blipFill>
                <a:blip r:embed="rId7"/>
                <a:stretch>
                  <a:fillRect l="-6289" r="-9434" b="-2545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4" name="Elipse 93">
            <a:extLst>
              <a:ext uri="{FF2B5EF4-FFF2-40B4-BE49-F238E27FC236}">
                <a16:creationId xmlns:a16="http://schemas.microsoft.com/office/drawing/2014/main" id="{838F011F-FE31-4FC9-8D71-C8486C01108B}"/>
              </a:ext>
            </a:extLst>
          </p:cNvPr>
          <p:cNvSpPr/>
          <p:nvPr/>
        </p:nvSpPr>
        <p:spPr>
          <a:xfrm>
            <a:off x="10066749" y="4389410"/>
            <a:ext cx="125387" cy="11776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CaixaDeTexto 94">
                <a:extLst>
                  <a:ext uri="{FF2B5EF4-FFF2-40B4-BE49-F238E27FC236}">
                    <a16:creationId xmlns:a16="http://schemas.microsoft.com/office/drawing/2014/main" id="{C8E618CA-DEE3-48EF-87B1-71FFEF1C05B8}"/>
                  </a:ext>
                </a:extLst>
              </p:cNvPr>
              <p:cNvSpPr txBox="1"/>
              <p:nvPr/>
            </p:nvSpPr>
            <p:spPr>
              <a:xfrm>
                <a:off x="9043028" y="4030033"/>
                <a:ext cx="96102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pt-BR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pt-BR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95" name="CaixaDeTexto 94">
                <a:extLst>
                  <a:ext uri="{FF2B5EF4-FFF2-40B4-BE49-F238E27FC236}">
                    <a16:creationId xmlns:a16="http://schemas.microsoft.com/office/drawing/2014/main" id="{C8E618CA-DEE3-48EF-87B1-71FFEF1C05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3028" y="4030033"/>
                <a:ext cx="961028" cy="369332"/>
              </a:xfrm>
              <a:prstGeom prst="rect">
                <a:avLst/>
              </a:prstGeom>
              <a:blipFill>
                <a:blip r:embed="rId8"/>
                <a:stretch>
                  <a:fillRect l="-1899" r="-24684" b="-1311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CaixaDeTexto 43">
                <a:extLst>
                  <a:ext uri="{FF2B5EF4-FFF2-40B4-BE49-F238E27FC236}">
                    <a16:creationId xmlns:a16="http://schemas.microsoft.com/office/drawing/2014/main" id="{1CC30DB4-FBC8-4107-B2C2-6B1C11327874}"/>
                  </a:ext>
                </a:extLst>
              </p:cNvPr>
              <p:cNvSpPr txBox="1"/>
              <p:nvPr/>
            </p:nvSpPr>
            <p:spPr>
              <a:xfrm>
                <a:off x="1517804" y="5604222"/>
                <a:ext cx="61645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sz="2400" i="1" smtClean="0"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</m:ctrlPr>
                        </m:sSupPr>
                        <m:e>
                          <m:r>
                            <a:rPr lang="pt-BR" sz="24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 Light" panose="020F0302020204030204" pitchFamily="34" charset="0"/>
                            </a:rPr>
                            <m:t>∆</m:t>
                          </m:r>
                          <m:r>
                            <a:rPr lang="pt-BR" sz="24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 Light" panose="020F0302020204030204" pitchFamily="34" charset="0"/>
                            </a:rPr>
                            <m:t>𝐓</m:t>
                          </m:r>
                        </m:e>
                        <m:sup>
                          <m:r>
                            <a:rPr lang="pt-BR" sz="2400" b="0" i="1" smtClean="0"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  <m:t>𝑜</m:t>
                          </m:r>
                        </m:sup>
                      </m:sSup>
                    </m:oMath>
                  </m:oMathPara>
                </a14:m>
                <a:endParaRPr lang="pt-BR" sz="2400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44" name="CaixaDeTexto 43">
                <a:extLst>
                  <a:ext uri="{FF2B5EF4-FFF2-40B4-BE49-F238E27FC236}">
                    <a16:creationId xmlns:a16="http://schemas.microsoft.com/office/drawing/2014/main" id="{1CC30DB4-FBC8-4107-B2C2-6B1C113278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7804" y="5604222"/>
                <a:ext cx="616451" cy="369332"/>
              </a:xfrm>
              <a:prstGeom prst="rect">
                <a:avLst/>
              </a:prstGeom>
              <a:blipFill>
                <a:blip r:embed="rId10"/>
                <a:stretch>
                  <a:fillRect l="-11881" r="-990" b="-655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CaixaDeTexto 51">
            <a:extLst>
              <a:ext uri="{FF2B5EF4-FFF2-40B4-BE49-F238E27FC236}">
                <a16:creationId xmlns:a16="http://schemas.microsoft.com/office/drawing/2014/main" id="{CF810761-62DF-4C6A-9E3C-AF4AFE194F6E}"/>
              </a:ext>
            </a:extLst>
          </p:cNvPr>
          <p:cNvSpPr txBox="1"/>
          <p:nvPr/>
        </p:nvSpPr>
        <p:spPr>
          <a:xfrm>
            <a:off x="290721" y="5891232"/>
            <a:ext cx="29228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chemeClr val="accent5">
                    <a:lumMod val="75000"/>
                  </a:schemeClr>
                </a:solidFill>
              </a:rPr>
              <a:t>Vetor de dados observados</a:t>
            </a:r>
          </a:p>
        </p:txBody>
      </p: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FF7857C8-88DC-43CB-A1C0-0ABCC3E108D0}"/>
              </a:ext>
            </a:extLst>
          </p:cNvPr>
          <p:cNvSpPr txBox="1"/>
          <p:nvPr/>
        </p:nvSpPr>
        <p:spPr>
          <a:xfrm>
            <a:off x="9034857" y="6027003"/>
            <a:ext cx="23189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chemeClr val="accent5">
                    <a:lumMod val="75000"/>
                  </a:schemeClr>
                </a:solidFill>
              </a:rPr>
              <a:t>Vetor de dados preditos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CaixaDeTexto 53">
                <a:extLst>
                  <a:ext uri="{FF2B5EF4-FFF2-40B4-BE49-F238E27FC236}">
                    <a16:creationId xmlns:a16="http://schemas.microsoft.com/office/drawing/2014/main" id="{B843EA7C-C93F-4893-A96A-516C5F157905}"/>
                  </a:ext>
                </a:extLst>
              </p:cNvPr>
              <p:cNvSpPr txBox="1"/>
              <p:nvPr/>
            </p:nvSpPr>
            <p:spPr>
              <a:xfrm>
                <a:off x="9847251" y="5704943"/>
                <a:ext cx="80631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pt-BR" sz="2400" b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∆</m:t>
                    </m:r>
                    <m:r>
                      <a:rPr lang="pt-BR" sz="2400" b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𝐓</m:t>
                    </m:r>
                  </m:oMath>
                </a14:m>
                <a:r>
                  <a:rPr lang="pt-BR" sz="2400" dirty="0">
                    <a:latin typeface="Calibri Light" panose="020F0302020204030204" pitchFamily="34" charset="0"/>
                    <a:cs typeface="Calibri Light" panose="020F0302020204030204" pitchFamily="34" charset="0"/>
                  </a:rPr>
                  <a:t>(</a:t>
                </a:r>
                <a:r>
                  <a:rPr lang="pt-BR" sz="2400" b="1" dirty="0">
                    <a:latin typeface="Calibri Light" panose="020F0302020204030204" pitchFamily="34" charset="0"/>
                    <a:cs typeface="Calibri Light" panose="020F0302020204030204" pitchFamily="34" charset="0"/>
                  </a:rPr>
                  <a:t>m</a:t>
                </a:r>
                <a:r>
                  <a:rPr lang="pt-BR" sz="2400" dirty="0">
                    <a:latin typeface="Calibri Light" panose="020F0302020204030204" pitchFamily="34" charset="0"/>
                    <a:cs typeface="Calibri Light" panose="020F0302020204030204" pitchFamily="34" charset="0"/>
                  </a:rPr>
                  <a:t>)</a:t>
                </a:r>
              </a:p>
            </p:txBody>
          </p:sp>
        </mc:Choice>
        <mc:Fallback xmlns="">
          <p:sp>
            <p:nvSpPr>
              <p:cNvPr id="54" name="CaixaDeTexto 53">
                <a:extLst>
                  <a:ext uri="{FF2B5EF4-FFF2-40B4-BE49-F238E27FC236}">
                    <a16:creationId xmlns:a16="http://schemas.microsoft.com/office/drawing/2014/main" id="{B843EA7C-C93F-4893-A96A-516C5F1579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47251" y="5704943"/>
                <a:ext cx="806311" cy="369332"/>
              </a:xfrm>
              <a:prstGeom prst="rect">
                <a:avLst/>
              </a:prstGeom>
              <a:blipFill>
                <a:blip r:embed="rId11"/>
                <a:stretch>
                  <a:fillRect l="-12782" t="-26667" r="-24060" b="-50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CaixaDeTexto 65">
                <a:extLst>
                  <a:ext uri="{FF2B5EF4-FFF2-40B4-BE49-F238E27FC236}">
                    <a16:creationId xmlns:a16="http://schemas.microsoft.com/office/drawing/2014/main" id="{A82D2341-1C36-4311-8E23-65574432E464}"/>
                  </a:ext>
                </a:extLst>
              </p:cNvPr>
              <p:cNvSpPr txBox="1"/>
              <p:nvPr/>
            </p:nvSpPr>
            <p:spPr>
              <a:xfrm>
                <a:off x="11722695" y="1265886"/>
                <a:ext cx="30271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1">
                              <a:latin typeface="Cambria Math" panose="02040503050406030204" pitchFamily="18" charset="0"/>
                            </a:rPr>
                            <m:t>𝐅</m:t>
                          </m:r>
                        </m:e>
                        <m:sub>
                          <m:r>
                            <a:rPr lang="pt-BR" sz="200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pt-BR" sz="2000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66" name="CaixaDeTexto 65">
                <a:extLst>
                  <a:ext uri="{FF2B5EF4-FFF2-40B4-BE49-F238E27FC236}">
                    <a16:creationId xmlns:a16="http://schemas.microsoft.com/office/drawing/2014/main" id="{A82D2341-1C36-4311-8E23-65574432E4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22695" y="1265886"/>
                <a:ext cx="302712" cy="307777"/>
              </a:xfrm>
              <a:prstGeom prst="rect">
                <a:avLst/>
              </a:prstGeom>
              <a:blipFill>
                <a:blip r:embed="rId12"/>
                <a:stretch>
                  <a:fillRect l="-18000" r="-10000" b="-16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7" name="Conector de Seta Reta 66">
            <a:extLst>
              <a:ext uri="{FF2B5EF4-FFF2-40B4-BE49-F238E27FC236}">
                <a16:creationId xmlns:a16="http://schemas.microsoft.com/office/drawing/2014/main" id="{33ABED98-7A64-43B0-B62D-68F5587DE333}"/>
              </a:ext>
            </a:extLst>
          </p:cNvPr>
          <p:cNvCxnSpPr>
            <a:cxnSpLocks/>
          </p:cNvCxnSpPr>
          <p:nvPr/>
        </p:nvCxnSpPr>
        <p:spPr>
          <a:xfrm flipH="1" flipV="1">
            <a:off x="11492325" y="1202639"/>
            <a:ext cx="328788" cy="51891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298418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de Seta Reta 2">
            <a:extLst>
              <a:ext uri="{FF2B5EF4-FFF2-40B4-BE49-F238E27FC236}">
                <a16:creationId xmlns:a16="http://schemas.microsoft.com/office/drawing/2014/main" id="{21924E65-29CD-4BB8-B2CD-AE4C546B1FD1}"/>
              </a:ext>
            </a:extLst>
          </p:cNvPr>
          <p:cNvCxnSpPr/>
          <p:nvPr/>
        </p:nvCxnSpPr>
        <p:spPr>
          <a:xfrm>
            <a:off x="369109" y="2893656"/>
            <a:ext cx="0" cy="2700996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7EC64C03-32B6-470A-ADFF-BAF6710DDD0C}"/>
              </a:ext>
            </a:extLst>
          </p:cNvPr>
          <p:cNvCxnSpPr>
            <a:cxnSpLocks/>
          </p:cNvCxnSpPr>
          <p:nvPr/>
        </p:nvCxnSpPr>
        <p:spPr>
          <a:xfrm>
            <a:off x="369109" y="2893656"/>
            <a:ext cx="3083169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3D135AA6-36EB-4205-8884-4A40A352753C}"/>
              </a:ext>
            </a:extLst>
          </p:cNvPr>
          <p:cNvCxnSpPr>
            <a:cxnSpLocks/>
          </p:cNvCxnSpPr>
          <p:nvPr/>
        </p:nvCxnSpPr>
        <p:spPr>
          <a:xfrm flipV="1">
            <a:off x="369108" y="1183869"/>
            <a:ext cx="1682765" cy="1709787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A6E5F536-F853-4A6F-9BF2-C3B95D088F87}"/>
              </a:ext>
            </a:extLst>
          </p:cNvPr>
          <p:cNvSpPr txBox="1"/>
          <p:nvPr/>
        </p:nvSpPr>
        <p:spPr>
          <a:xfrm>
            <a:off x="1676852" y="875096"/>
            <a:ext cx="2952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/>
              <a:t>x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A713BD34-23E5-4423-93A0-22A32C362597}"/>
              </a:ext>
            </a:extLst>
          </p:cNvPr>
          <p:cNvSpPr txBox="1"/>
          <p:nvPr/>
        </p:nvSpPr>
        <p:spPr>
          <a:xfrm>
            <a:off x="3270394" y="2893208"/>
            <a:ext cx="3000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/>
              <a:t>y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226BF9FB-BBC3-49D1-92F3-4ED00A0A03CE}"/>
              </a:ext>
            </a:extLst>
          </p:cNvPr>
          <p:cNvSpPr txBox="1"/>
          <p:nvPr/>
        </p:nvSpPr>
        <p:spPr>
          <a:xfrm>
            <a:off x="46257" y="5239154"/>
            <a:ext cx="2856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/>
              <a:t>z</a:t>
            </a:r>
          </a:p>
        </p:txBody>
      </p:sp>
      <p:sp>
        <p:nvSpPr>
          <p:cNvPr id="9" name="Forma Livre: Forma 8">
            <a:extLst>
              <a:ext uri="{FF2B5EF4-FFF2-40B4-BE49-F238E27FC236}">
                <a16:creationId xmlns:a16="http://schemas.microsoft.com/office/drawing/2014/main" id="{45B35E83-B5D8-4521-86F6-8AF7C3BC4105}"/>
              </a:ext>
            </a:extLst>
          </p:cNvPr>
          <p:cNvSpPr/>
          <p:nvPr/>
        </p:nvSpPr>
        <p:spPr>
          <a:xfrm>
            <a:off x="656998" y="3257116"/>
            <a:ext cx="2507390" cy="1557357"/>
          </a:xfrm>
          <a:custGeom>
            <a:avLst/>
            <a:gdLst>
              <a:gd name="connsiteX0" fmla="*/ 0 w 1661160"/>
              <a:gd name="connsiteY0" fmla="*/ 511360 h 907600"/>
              <a:gd name="connsiteX1" fmla="*/ 0 w 1661160"/>
              <a:gd name="connsiteY1" fmla="*/ 511360 h 907600"/>
              <a:gd name="connsiteX2" fmla="*/ 53340 w 1661160"/>
              <a:gd name="connsiteY2" fmla="*/ 442780 h 907600"/>
              <a:gd name="connsiteX3" fmla="*/ 83820 w 1661160"/>
              <a:gd name="connsiteY3" fmla="*/ 404680 h 907600"/>
              <a:gd name="connsiteX4" fmla="*/ 99060 w 1661160"/>
              <a:gd name="connsiteY4" fmla="*/ 381820 h 907600"/>
              <a:gd name="connsiteX5" fmla="*/ 160020 w 1661160"/>
              <a:gd name="connsiteY5" fmla="*/ 320860 h 907600"/>
              <a:gd name="connsiteX6" fmla="*/ 175260 w 1661160"/>
              <a:gd name="connsiteY6" fmla="*/ 298000 h 907600"/>
              <a:gd name="connsiteX7" fmla="*/ 205740 w 1661160"/>
              <a:gd name="connsiteY7" fmla="*/ 275140 h 907600"/>
              <a:gd name="connsiteX8" fmla="*/ 220980 w 1661160"/>
              <a:gd name="connsiteY8" fmla="*/ 252280 h 907600"/>
              <a:gd name="connsiteX9" fmla="*/ 243840 w 1661160"/>
              <a:gd name="connsiteY9" fmla="*/ 237040 h 907600"/>
              <a:gd name="connsiteX10" fmla="*/ 312420 w 1661160"/>
              <a:gd name="connsiteY10" fmla="*/ 160840 h 907600"/>
              <a:gd name="connsiteX11" fmla="*/ 350520 w 1661160"/>
              <a:gd name="connsiteY11" fmla="*/ 137980 h 907600"/>
              <a:gd name="connsiteX12" fmla="*/ 441960 w 1661160"/>
              <a:gd name="connsiteY12" fmla="*/ 84640 h 907600"/>
              <a:gd name="connsiteX13" fmla="*/ 541020 w 1661160"/>
              <a:gd name="connsiteY13" fmla="*/ 54160 h 907600"/>
              <a:gd name="connsiteX14" fmla="*/ 670560 w 1661160"/>
              <a:gd name="connsiteY14" fmla="*/ 16060 h 907600"/>
              <a:gd name="connsiteX15" fmla="*/ 784860 w 1661160"/>
              <a:gd name="connsiteY15" fmla="*/ 8440 h 907600"/>
              <a:gd name="connsiteX16" fmla="*/ 838200 w 1661160"/>
              <a:gd name="connsiteY16" fmla="*/ 820 h 907600"/>
              <a:gd name="connsiteX17" fmla="*/ 1264920 w 1661160"/>
              <a:gd name="connsiteY17" fmla="*/ 16060 h 907600"/>
              <a:gd name="connsiteX18" fmla="*/ 1325880 w 1661160"/>
              <a:gd name="connsiteY18" fmla="*/ 38920 h 907600"/>
              <a:gd name="connsiteX19" fmla="*/ 1386840 w 1661160"/>
              <a:gd name="connsiteY19" fmla="*/ 77020 h 907600"/>
              <a:gd name="connsiteX20" fmla="*/ 1417320 w 1661160"/>
              <a:gd name="connsiteY20" fmla="*/ 92260 h 907600"/>
              <a:gd name="connsiteX21" fmla="*/ 1447800 w 1661160"/>
              <a:gd name="connsiteY21" fmla="*/ 122740 h 907600"/>
              <a:gd name="connsiteX22" fmla="*/ 1478280 w 1661160"/>
              <a:gd name="connsiteY22" fmla="*/ 137980 h 907600"/>
              <a:gd name="connsiteX23" fmla="*/ 1524000 w 1661160"/>
              <a:gd name="connsiteY23" fmla="*/ 183700 h 907600"/>
              <a:gd name="connsiteX24" fmla="*/ 1539240 w 1661160"/>
              <a:gd name="connsiteY24" fmla="*/ 206560 h 907600"/>
              <a:gd name="connsiteX25" fmla="*/ 1562100 w 1661160"/>
              <a:gd name="connsiteY25" fmla="*/ 221800 h 907600"/>
              <a:gd name="connsiteX26" fmla="*/ 1569720 w 1661160"/>
              <a:gd name="connsiteY26" fmla="*/ 244660 h 907600"/>
              <a:gd name="connsiteX27" fmla="*/ 1607820 w 1661160"/>
              <a:gd name="connsiteY27" fmla="*/ 298000 h 907600"/>
              <a:gd name="connsiteX28" fmla="*/ 1623060 w 1661160"/>
              <a:gd name="connsiteY28" fmla="*/ 328480 h 907600"/>
              <a:gd name="connsiteX29" fmla="*/ 1638300 w 1661160"/>
              <a:gd name="connsiteY29" fmla="*/ 351340 h 907600"/>
              <a:gd name="connsiteX30" fmla="*/ 1645920 w 1661160"/>
              <a:gd name="connsiteY30" fmla="*/ 374200 h 907600"/>
              <a:gd name="connsiteX31" fmla="*/ 1661160 w 1661160"/>
              <a:gd name="connsiteY31" fmla="*/ 435160 h 907600"/>
              <a:gd name="connsiteX32" fmla="*/ 1653540 w 1661160"/>
              <a:gd name="connsiteY32" fmla="*/ 579940 h 907600"/>
              <a:gd name="connsiteX33" fmla="*/ 1638300 w 1661160"/>
              <a:gd name="connsiteY33" fmla="*/ 610420 h 907600"/>
              <a:gd name="connsiteX34" fmla="*/ 1615440 w 1661160"/>
              <a:gd name="connsiteY34" fmla="*/ 663760 h 907600"/>
              <a:gd name="connsiteX35" fmla="*/ 1592580 w 1661160"/>
              <a:gd name="connsiteY35" fmla="*/ 686620 h 907600"/>
              <a:gd name="connsiteX36" fmla="*/ 1554480 w 1661160"/>
              <a:gd name="connsiteY36" fmla="*/ 732340 h 907600"/>
              <a:gd name="connsiteX37" fmla="*/ 1524000 w 1661160"/>
              <a:gd name="connsiteY37" fmla="*/ 747580 h 907600"/>
              <a:gd name="connsiteX38" fmla="*/ 1501140 w 1661160"/>
              <a:gd name="connsiteY38" fmla="*/ 770440 h 907600"/>
              <a:gd name="connsiteX39" fmla="*/ 1478280 w 1661160"/>
              <a:gd name="connsiteY39" fmla="*/ 778060 h 907600"/>
              <a:gd name="connsiteX40" fmla="*/ 1432560 w 1661160"/>
              <a:gd name="connsiteY40" fmla="*/ 808540 h 907600"/>
              <a:gd name="connsiteX41" fmla="*/ 1363980 w 1661160"/>
              <a:gd name="connsiteY41" fmla="*/ 831400 h 907600"/>
              <a:gd name="connsiteX42" fmla="*/ 1341120 w 1661160"/>
              <a:gd name="connsiteY42" fmla="*/ 839020 h 907600"/>
              <a:gd name="connsiteX43" fmla="*/ 1295400 w 1661160"/>
              <a:gd name="connsiteY43" fmla="*/ 846640 h 907600"/>
              <a:gd name="connsiteX44" fmla="*/ 1272540 w 1661160"/>
              <a:gd name="connsiteY44" fmla="*/ 861880 h 907600"/>
              <a:gd name="connsiteX45" fmla="*/ 1211580 w 1661160"/>
              <a:gd name="connsiteY45" fmla="*/ 869500 h 907600"/>
              <a:gd name="connsiteX46" fmla="*/ 1158240 w 1661160"/>
              <a:gd name="connsiteY46" fmla="*/ 877120 h 907600"/>
              <a:gd name="connsiteX47" fmla="*/ 952500 w 1661160"/>
              <a:gd name="connsiteY47" fmla="*/ 892360 h 907600"/>
              <a:gd name="connsiteX48" fmla="*/ 838200 w 1661160"/>
              <a:gd name="connsiteY48" fmla="*/ 907600 h 907600"/>
              <a:gd name="connsiteX49" fmla="*/ 426720 w 1661160"/>
              <a:gd name="connsiteY49" fmla="*/ 899980 h 907600"/>
              <a:gd name="connsiteX50" fmla="*/ 396240 w 1661160"/>
              <a:gd name="connsiteY50" fmla="*/ 877120 h 907600"/>
              <a:gd name="connsiteX51" fmla="*/ 373380 w 1661160"/>
              <a:gd name="connsiteY51" fmla="*/ 869500 h 907600"/>
              <a:gd name="connsiteX52" fmla="*/ 327660 w 1661160"/>
              <a:gd name="connsiteY52" fmla="*/ 839020 h 907600"/>
              <a:gd name="connsiteX53" fmla="*/ 304800 w 1661160"/>
              <a:gd name="connsiteY53" fmla="*/ 831400 h 907600"/>
              <a:gd name="connsiteX54" fmla="*/ 281940 w 1661160"/>
              <a:gd name="connsiteY54" fmla="*/ 816160 h 907600"/>
              <a:gd name="connsiteX55" fmla="*/ 236220 w 1661160"/>
              <a:gd name="connsiteY55" fmla="*/ 800920 h 907600"/>
              <a:gd name="connsiteX56" fmla="*/ 213360 w 1661160"/>
              <a:gd name="connsiteY56" fmla="*/ 793300 h 907600"/>
              <a:gd name="connsiteX57" fmla="*/ 182880 w 1661160"/>
              <a:gd name="connsiteY57" fmla="*/ 770440 h 907600"/>
              <a:gd name="connsiteX58" fmla="*/ 160020 w 1661160"/>
              <a:gd name="connsiteY58" fmla="*/ 762820 h 907600"/>
              <a:gd name="connsiteX59" fmla="*/ 137160 w 1661160"/>
              <a:gd name="connsiteY59" fmla="*/ 739960 h 907600"/>
              <a:gd name="connsiteX60" fmla="*/ 114300 w 1661160"/>
              <a:gd name="connsiteY60" fmla="*/ 724720 h 907600"/>
              <a:gd name="connsiteX61" fmla="*/ 83820 w 1661160"/>
              <a:gd name="connsiteY61" fmla="*/ 679000 h 907600"/>
              <a:gd name="connsiteX62" fmla="*/ 68580 w 1661160"/>
              <a:gd name="connsiteY62" fmla="*/ 656140 h 907600"/>
              <a:gd name="connsiteX63" fmla="*/ 30480 w 1661160"/>
              <a:gd name="connsiteY63" fmla="*/ 587560 h 907600"/>
              <a:gd name="connsiteX64" fmla="*/ 7620 w 1661160"/>
              <a:gd name="connsiteY64" fmla="*/ 572320 h 907600"/>
              <a:gd name="connsiteX65" fmla="*/ 0 w 1661160"/>
              <a:gd name="connsiteY65" fmla="*/ 511360 h 90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1661160" h="907600">
                <a:moveTo>
                  <a:pt x="0" y="511360"/>
                </a:moveTo>
                <a:lnTo>
                  <a:pt x="0" y="511360"/>
                </a:lnTo>
                <a:cubicBezTo>
                  <a:pt x="17780" y="488500"/>
                  <a:pt x="37276" y="466877"/>
                  <a:pt x="53340" y="442780"/>
                </a:cubicBezTo>
                <a:cubicBezTo>
                  <a:pt x="82785" y="398613"/>
                  <a:pt x="32695" y="438764"/>
                  <a:pt x="83820" y="404680"/>
                </a:cubicBezTo>
                <a:cubicBezTo>
                  <a:pt x="88900" y="397060"/>
                  <a:pt x="92900" y="388596"/>
                  <a:pt x="99060" y="381820"/>
                </a:cubicBezTo>
                <a:cubicBezTo>
                  <a:pt x="118390" y="360556"/>
                  <a:pt x="144080" y="344770"/>
                  <a:pt x="160020" y="320860"/>
                </a:cubicBezTo>
                <a:cubicBezTo>
                  <a:pt x="165100" y="313240"/>
                  <a:pt x="168784" y="304476"/>
                  <a:pt x="175260" y="298000"/>
                </a:cubicBezTo>
                <a:cubicBezTo>
                  <a:pt x="184240" y="289020"/>
                  <a:pt x="196760" y="284120"/>
                  <a:pt x="205740" y="275140"/>
                </a:cubicBezTo>
                <a:cubicBezTo>
                  <a:pt x="212216" y="268664"/>
                  <a:pt x="214504" y="258756"/>
                  <a:pt x="220980" y="252280"/>
                </a:cubicBezTo>
                <a:cubicBezTo>
                  <a:pt x="227456" y="245804"/>
                  <a:pt x="237364" y="243516"/>
                  <a:pt x="243840" y="237040"/>
                </a:cubicBezTo>
                <a:cubicBezTo>
                  <a:pt x="277225" y="203655"/>
                  <a:pt x="261803" y="191210"/>
                  <a:pt x="312420" y="160840"/>
                </a:cubicBezTo>
                <a:lnTo>
                  <a:pt x="350520" y="137980"/>
                </a:lnTo>
                <a:cubicBezTo>
                  <a:pt x="378605" y="120697"/>
                  <a:pt x="410198" y="97874"/>
                  <a:pt x="441960" y="84640"/>
                </a:cubicBezTo>
                <a:cubicBezTo>
                  <a:pt x="556918" y="36741"/>
                  <a:pt x="456651" y="78265"/>
                  <a:pt x="541020" y="54160"/>
                </a:cubicBezTo>
                <a:cubicBezTo>
                  <a:pt x="581886" y="42484"/>
                  <a:pt x="627585" y="21665"/>
                  <a:pt x="670560" y="16060"/>
                </a:cubicBezTo>
                <a:cubicBezTo>
                  <a:pt x="708424" y="11121"/>
                  <a:pt x="746760" y="10980"/>
                  <a:pt x="784860" y="8440"/>
                </a:cubicBezTo>
                <a:cubicBezTo>
                  <a:pt x="802640" y="5900"/>
                  <a:pt x="820239" y="820"/>
                  <a:pt x="838200" y="820"/>
                </a:cubicBezTo>
                <a:cubicBezTo>
                  <a:pt x="1160061" y="820"/>
                  <a:pt x="1093765" y="-5334"/>
                  <a:pt x="1264920" y="16060"/>
                </a:cubicBezTo>
                <a:cubicBezTo>
                  <a:pt x="1311873" y="47362"/>
                  <a:pt x="1259968" y="16949"/>
                  <a:pt x="1325880" y="38920"/>
                </a:cubicBezTo>
                <a:cubicBezTo>
                  <a:pt x="1358978" y="49953"/>
                  <a:pt x="1357045" y="58398"/>
                  <a:pt x="1386840" y="77020"/>
                </a:cubicBezTo>
                <a:cubicBezTo>
                  <a:pt x="1396473" y="83040"/>
                  <a:pt x="1408233" y="85444"/>
                  <a:pt x="1417320" y="92260"/>
                </a:cubicBezTo>
                <a:cubicBezTo>
                  <a:pt x="1428815" y="100881"/>
                  <a:pt x="1436305" y="114119"/>
                  <a:pt x="1447800" y="122740"/>
                </a:cubicBezTo>
                <a:cubicBezTo>
                  <a:pt x="1456887" y="129556"/>
                  <a:pt x="1469410" y="130884"/>
                  <a:pt x="1478280" y="137980"/>
                </a:cubicBezTo>
                <a:cubicBezTo>
                  <a:pt x="1495110" y="151444"/>
                  <a:pt x="1512045" y="165767"/>
                  <a:pt x="1524000" y="183700"/>
                </a:cubicBezTo>
                <a:cubicBezTo>
                  <a:pt x="1529080" y="191320"/>
                  <a:pt x="1532764" y="200084"/>
                  <a:pt x="1539240" y="206560"/>
                </a:cubicBezTo>
                <a:cubicBezTo>
                  <a:pt x="1545716" y="213036"/>
                  <a:pt x="1554480" y="216720"/>
                  <a:pt x="1562100" y="221800"/>
                </a:cubicBezTo>
                <a:cubicBezTo>
                  <a:pt x="1564640" y="229420"/>
                  <a:pt x="1566128" y="237476"/>
                  <a:pt x="1569720" y="244660"/>
                </a:cubicBezTo>
                <a:cubicBezTo>
                  <a:pt x="1577780" y="260780"/>
                  <a:pt x="1599191" y="284194"/>
                  <a:pt x="1607820" y="298000"/>
                </a:cubicBezTo>
                <a:cubicBezTo>
                  <a:pt x="1613840" y="307633"/>
                  <a:pt x="1617424" y="318617"/>
                  <a:pt x="1623060" y="328480"/>
                </a:cubicBezTo>
                <a:cubicBezTo>
                  <a:pt x="1627604" y="336431"/>
                  <a:pt x="1634204" y="343149"/>
                  <a:pt x="1638300" y="351340"/>
                </a:cubicBezTo>
                <a:cubicBezTo>
                  <a:pt x="1641892" y="358524"/>
                  <a:pt x="1643807" y="366451"/>
                  <a:pt x="1645920" y="374200"/>
                </a:cubicBezTo>
                <a:cubicBezTo>
                  <a:pt x="1651431" y="394407"/>
                  <a:pt x="1661160" y="435160"/>
                  <a:pt x="1661160" y="435160"/>
                </a:cubicBezTo>
                <a:cubicBezTo>
                  <a:pt x="1658620" y="483420"/>
                  <a:pt x="1659791" y="532019"/>
                  <a:pt x="1653540" y="579940"/>
                </a:cubicBezTo>
                <a:cubicBezTo>
                  <a:pt x="1652071" y="591204"/>
                  <a:pt x="1642775" y="599979"/>
                  <a:pt x="1638300" y="610420"/>
                </a:cubicBezTo>
                <a:cubicBezTo>
                  <a:pt x="1627640" y="635294"/>
                  <a:pt x="1633492" y="638488"/>
                  <a:pt x="1615440" y="663760"/>
                </a:cubicBezTo>
                <a:cubicBezTo>
                  <a:pt x="1609176" y="672529"/>
                  <a:pt x="1599479" y="678341"/>
                  <a:pt x="1592580" y="686620"/>
                </a:cubicBezTo>
                <a:cubicBezTo>
                  <a:pt x="1572922" y="710209"/>
                  <a:pt x="1581980" y="712697"/>
                  <a:pt x="1554480" y="732340"/>
                </a:cubicBezTo>
                <a:cubicBezTo>
                  <a:pt x="1545237" y="738942"/>
                  <a:pt x="1533243" y="740978"/>
                  <a:pt x="1524000" y="747580"/>
                </a:cubicBezTo>
                <a:cubicBezTo>
                  <a:pt x="1515231" y="753844"/>
                  <a:pt x="1510106" y="764462"/>
                  <a:pt x="1501140" y="770440"/>
                </a:cubicBezTo>
                <a:cubicBezTo>
                  <a:pt x="1494457" y="774895"/>
                  <a:pt x="1485301" y="774159"/>
                  <a:pt x="1478280" y="778060"/>
                </a:cubicBezTo>
                <a:cubicBezTo>
                  <a:pt x="1462269" y="786955"/>
                  <a:pt x="1449936" y="802748"/>
                  <a:pt x="1432560" y="808540"/>
                </a:cubicBezTo>
                <a:lnTo>
                  <a:pt x="1363980" y="831400"/>
                </a:lnTo>
                <a:cubicBezTo>
                  <a:pt x="1356360" y="833940"/>
                  <a:pt x="1349043" y="837700"/>
                  <a:pt x="1341120" y="839020"/>
                </a:cubicBezTo>
                <a:lnTo>
                  <a:pt x="1295400" y="846640"/>
                </a:lnTo>
                <a:cubicBezTo>
                  <a:pt x="1287780" y="851720"/>
                  <a:pt x="1281375" y="859470"/>
                  <a:pt x="1272540" y="861880"/>
                </a:cubicBezTo>
                <a:cubicBezTo>
                  <a:pt x="1252783" y="867268"/>
                  <a:pt x="1231878" y="866794"/>
                  <a:pt x="1211580" y="869500"/>
                </a:cubicBezTo>
                <a:cubicBezTo>
                  <a:pt x="1193777" y="871874"/>
                  <a:pt x="1176131" y="875541"/>
                  <a:pt x="1158240" y="877120"/>
                </a:cubicBezTo>
                <a:cubicBezTo>
                  <a:pt x="1089738" y="883164"/>
                  <a:pt x="1020577" y="882635"/>
                  <a:pt x="952500" y="892360"/>
                </a:cubicBezTo>
                <a:cubicBezTo>
                  <a:pt x="878888" y="902876"/>
                  <a:pt x="916982" y="897752"/>
                  <a:pt x="838200" y="907600"/>
                </a:cubicBezTo>
                <a:cubicBezTo>
                  <a:pt x="701040" y="905060"/>
                  <a:pt x="563578" y="909419"/>
                  <a:pt x="426720" y="899980"/>
                </a:cubicBezTo>
                <a:cubicBezTo>
                  <a:pt x="414050" y="899106"/>
                  <a:pt x="407267" y="883421"/>
                  <a:pt x="396240" y="877120"/>
                </a:cubicBezTo>
                <a:cubicBezTo>
                  <a:pt x="389266" y="873135"/>
                  <a:pt x="380401" y="873401"/>
                  <a:pt x="373380" y="869500"/>
                </a:cubicBezTo>
                <a:cubicBezTo>
                  <a:pt x="357369" y="860605"/>
                  <a:pt x="343671" y="847915"/>
                  <a:pt x="327660" y="839020"/>
                </a:cubicBezTo>
                <a:cubicBezTo>
                  <a:pt x="320639" y="835119"/>
                  <a:pt x="311984" y="834992"/>
                  <a:pt x="304800" y="831400"/>
                </a:cubicBezTo>
                <a:cubicBezTo>
                  <a:pt x="296609" y="827304"/>
                  <a:pt x="290309" y="819879"/>
                  <a:pt x="281940" y="816160"/>
                </a:cubicBezTo>
                <a:cubicBezTo>
                  <a:pt x="267260" y="809636"/>
                  <a:pt x="251460" y="806000"/>
                  <a:pt x="236220" y="800920"/>
                </a:cubicBezTo>
                <a:lnTo>
                  <a:pt x="213360" y="793300"/>
                </a:lnTo>
                <a:cubicBezTo>
                  <a:pt x="203200" y="785680"/>
                  <a:pt x="193907" y="776741"/>
                  <a:pt x="182880" y="770440"/>
                </a:cubicBezTo>
                <a:cubicBezTo>
                  <a:pt x="175906" y="766455"/>
                  <a:pt x="166703" y="767275"/>
                  <a:pt x="160020" y="762820"/>
                </a:cubicBezTo>
                <a:cubicBezTo>
                  <a:pt x="151054" y="756842"/>
                  <a:pt x="145439" y="746859"/>
                  <a:pt x="137160" y="739960"/>
                </a:cubicBezTo>
                <a:cubicBezTo>
                  <a:pt x="130125" y="734097"/>
                  <a:pt x="121920" y="729800"/>
                  <a:pt x="114300" y="724720"/>
                </a:cubicBezTo>
                <a:lnTo>
                  <a:pt x="83820" y="679000"/>
                </a:lnTo>
                <a:cubicBezTo>
                  <a:pt x="78740" y="671380"/>
                  <a:pt x="71476" y="664828"/>
                  <a:pt x="68580" y="656140"/>
                </a:cubicBezTo>
                <a:cubicBezTo>
                  <a:pt x="60639" y="632318"/>
                  <a:pt x="52939" y="602532"/>
                  <a:pt x="30480" y="587560"/>
                </a:cubicBezTo>
                <a:lnTo>
                  <a:pt x="7620" y="572320"/>
                </a:lnTo>
                <a:cubicBezTo>
                  <a:pt x="-3213" y="539821"/>
                  <a:pt x="1270" y="521520"/>
                  <a:pt x="0" y="51136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1201BCC9-36F8-4C7B-BD66-DB55C7D28A92}"/>
              </a:ext>
            </a:extLst>
          </p:cNvPr>
          <p:cNvSpPr/>
          <p:nvPr/>
        </p:nvSpPr>
        <p:spPr>
          <a:xfrm>
            <a:off x="1911719" y="2097658"/>
            <a:ext cx="45719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CaixaDeTexto 12">
                <a:extLst>
                  <a:ext uri="{FF2B5EF4-FFF2-40B4-BE49-F238E27FC236}">
                    <a16:creationId xmlns:a16="http://schemas.microsoft.com/office/drawing/2014/main" id="{53EC1E8A-26D3-45D5-BAD6-D5476EF46E87}"/>
                  </a:ext>
                </a:extLst>
              </p:cNvPr>
              <p:cNvSpPr txBox="1"/>
              <p:nvPr/>
            </p:nvSpPr>
            <p:spPr>
              <a:xfrm>
                <a:off x="2015595" y="1854938"/>
                <a:ext cx="44986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pt-BR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pt-BR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</m:oMath>
                  </m:oMathPara>
                </a14:m>
                <a:endParaRPr lang="pt-BR" sz="2000" b="1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>
          <p:sp>
            <p:nvSpPr>
              <p:cNvPr id="13" name="CaixaDeTexto 12">
                <a:extLst>
                  <a:ext uri="{FF2B5EF4-FFF2-40B4-BE49-F238E27FC236}">
                    <a16:creationId xmlns:a16="http://schemas.microsoft.com/office/drawing/2014/main" id="{53EC1E8A-26D3-45D5-BAD6-D5476EF46E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5595" y="1854938"/>
                <a:ext cx="449867" cy="307777"/>
              </a:xfrm>
              <a:prstGeom prst="rect">
                <a:avLst/>
              </a:prstGeom>
              <a:blipFill>
                <a:blip r:embed="rId2"/>
                <a:stretch>
                  <a:fillRect l="-13699" r="-8219" b="-1568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CaixaDeTexto 25">
            <a:extLst>
              <a:ext uri="{FF2B5EF4-FFF2-40B4-BE49-F238E27FC236}">
                <a16:creationId xmlns:a16="http://schemas.microsoft.com/office/drawing/2014/main" id="{723D543C-6491-4A8C-A5E4-2ACD38E7A072}"/>
              </a:ext>
            </a:extLst>
          </p:cNvPr>
          <p:cNvSpPr txBox="1"/>
          <p:nvPr/>
        </p:nvSpPr>
        <p:spPr>
          <a:xfrm>
            <a:off x="189085" y="298872"/>
            <a:ext cx="29228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Fonte magnética 3D</a:t>
            </a: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6D7BED2A-4ABD-428D-AD0F-9F932586E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5CF5-DD80-4FB2-8D05-C9155122F025}" type="slidenum">
              <a:rPr lang="pt-BR" smtClean="0"/>
              <a:t>53</a:t>
            </a:fld>
            <a:endParaRPr lang="pt-B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2" name="CaixaDeTexto 31">
                <a:extLst>
                  <a:ext uri="{FF2B5EF4-FFF2-40B4-BE49-F238E27FC236}">
                    <a16:creationId xmlns:a16="http://schemas.microsoft.com/office/drawing/2014/main" id="{7F418C2F-34A6-41F5-ABD2-49FDE4D45344}"/>
                  </a:ext>
                </a:extLst>
              </p:cNvPr>
              <p:cNvSpPr txBox="1"/>
              <p:nvPr/>
            </p:nvSpPr>
            <p:spPr>
              <a:xfrm>
                <a:off x="3302702" y="1182872"/>
                <a:ext cx="30271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1">
                              <a:latin typeface="Cambria Math" panose="02040503050406030204" pitchFamily="18" charset="0"/>
                            </a:rPr>
                            <m:t>𝐅</m:t>
                          </m:r>
                        </m:e>
                        <m:sub>
                          <m:r>
                            <a:rPr lang="pt-BR" sz="200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pt-BR" sz="2000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>
          <p:sp>
            <p:nvSpPr>
              <p:cNvPr id="32" name="CaixaDeTexto 31">
                <a:extLst>
                  <a:ext uri="{FF2B5EF4-FFF2-40B4-BE49-F238E27FC236}">
                    <a16:creationId xmlns:a16="http://schemas.microsoft.com/office/drawing/2014/main" id="{7F418C2F-34A6-41F5-ABD2-49FDE4D453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2702" y="1182872"/>
                <a:ext cx="302712" cy="307777"/>
              </a:xfrm>
              <a:prstGeom prst="rect">
                <a:avLst/>
              </a:prstGeom>
              <a:blipFill>
                <a:blip r:embed="rId3"/>
                <a:stretch>
                  <a:fillRect l="-20408" r="-10204" b="-1568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Conector de Seta Reta 34">
            <a:extLst>
              <a:ext uri="{FF2B5EF4-FFF2-40B4-BE49-F238E27FC236}">
                <a16:creationId xmlns:a16="http://schemas.microsoft.com/office/drawing/2014/main" id="{9F72691C-F854-402A-9842-6AE0DF44CB9D}"/>
              </a:ext>
            </a:extLst>
          </p:cNvPr>
          <p:cNvCxnSpPr>
            <a:cxnSpLocks/>
          </p:cNvCxnSpPr>
          <p:nvPr/>
        </p:nvCxnSpPr>
        <p:spPr>
          <a:xfrm flipH="1" flipV="1">
            <a:off x="3072332" y="1119625"/>
            <a:ext cx="328788" cy="51891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Elipse 37">
            <a:extLst>
              <a:ext uri="{FF2B5EF4-FFF2-40B4-BE49-F238E27FC236}">
                <a16:creationId xmlns:a16="http://schemas.microsoft.com/office/drawing/2014/main" id="{2BE7FF7C-69E0-408C-97EA-9339FB3A4D39}"/>
              </a:ext>
            </a:extLst>
          </p:cNvPr>
          <p:cNvSpPr/>
          <p:nvPr/>
        </p:nvSpPr>
        <p:spPr>
          <a:xfrm>
            <a:off x="1164771" y="2356127"/>
            <a:ext cx="45719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Elipse 39">
            <a:extLst>
              <a:ext uri="{FF2B5EF4-FFF2-40B4-BE49-F238E27FC236}">
                <a16:creationId xmlns:a16="http://schemas.microsoft.com/office/drawing/2014/main" id="{DEC34B2B-F920-4611-BE68-9E464BCB86FA}"/>
              </a:ext>
            </a:extLst>
          </p:cNvPr>
          <p:cNvSpPr/>
          <p:nvPr/>
        </p:nvSpPr>
        <p:spPr>
          <a:xfrm>
            <a:off x="1604790" y="2447464"/>
            <a:ext cx="45719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" name="Elipse 41">
            <a:extLst>
              <a:ext uri="{FF2B5EF4-FFF2-40B4-BE49-F238E27FC236}">
                <a16:creationId xmlns:a16="http://schemas.microsoft.com/office/drawing/2014/main" id="{754A2F88-A1DD-4230-9A4A-3FD534C99DC4}"/>
              </a:ext>
            </a:extLst>
          </p:cNvPr>
          <p:cNvSpPr/>
          <p:nvPr/>
        </p:nvSpPr>
        <p:spPr>
          <a:xfrm>
            <a:off x="2112475" y="2459607"/>
            <a:ext cx="45719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5" name="Elipse 44">
            <a:extLst>
              <a:ext uri="{FF2B5EF4-FFF2-40B4-BE49-F238E27FC236}">
                <a16:creationId xmlns:a16="http://schemas.microsoft.com/office/drawing/2014/main" id="{AD789B88-63E3-4D23-9013-BCD17401C9B5}"/>
              </a:ext>
            </a:extLst>
          </p:cNvPr>
          <p:cNvSpPr/>
          <p:nvPr/>
        </p:nvSpPr>
        <p:spPr>
          <a:xfrm>
            <a:off x="1083907" y="2636271"/>
            <a:ext cx="45719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6" name="Elipse 45">
            <a:extLst>
              <a:ext uri="{FF2B5EF4-FFF2-40B4-BE49-F238E27FC236}">
                <a16:creationId xmlns:a16="http://schemas.microsoft.com/office/drawing/2014/main" id="{8DC99BF7-0BC0-4DE4-B381-C2B65BD716FB}"/>
              </a:ext>
            </a:extLst>
          </p:cNvPr>
          <p:cNvSpPr/>
          <p:nvPr/>
        </p:nvSpPr>
        <p:spPr>
          <a:xfrm>
            <a:off x="1627649" y="1947342"/>
            <a:ext cx="45719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7" name="Elipse 46">
            <a:extLst>
              <a:ext uri="{FF2B5EF4-FFF2-40B4-BE49-F238E27FC236}">
                <a16:creationId xmlns:a16="http://schemas.microsoft.com/office/drawing/2014/main" id="{E2616410-6C94-4D75-8D61-7784C338148B}"/>
              </a:ext>
            </a:extLst>
          </p:cNvPr>
          <p:cNvSpPr/>
          <p:nvPr/>
        </p:nvSpPr>
        <p:spPr>
          <a:xfrm>
            <a:off x="2840472" y="2471801"/>
            <a:ext cx="45719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8" name="Elipse 47">
            <a:extLst>
              <a:ext uri="{FF2B5EF4-FFF2-40B4-BE49-F238E27FC236}">
                <a16:creationId xmlns:a16="http://schemas.microsoft.com/office/drawing/2014/main" id="{B1F11215-92FA-4446-940A-A0ED0C463BC0}"/>
              </a:ext>
            </a:extLst>
          </p:cNvPr>
          <p:cNvSpPr/>
          <p:nvPr/>
        </p:nvSpPr>
        <p:spPr>
          <a:xfrm>
            <a:off x="2377594" y="2666207"/>
            <a:ext cx="45719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9" name="Elipse 48">
            <a:extLst>
              <a:ext uri="{FF2B5EF4-FFF2-40B4-BE49-F238E27FC236}">
                <a16:creationId xmlns:a16="http://schemas.microsoft.com/office/drawing/2014/main" id="{15B7EBF9-EE95-4527-BBF9-9BB3005BBC0A}"/>
              </a:ext>
            </a:extLst>
          </p:cNvPr>
          <p:cNvSpPr/>
          <p:nvPr/>
        </p:nvSpPr>
        <p:spPr>
          <a:xfrm>
            <a:off x="2085441" y="1539600"/>
            <a:ext cx="45719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0" name="Elipse 49">
            <a:extLst>
              <a:ext uri="{FF2B5EF4-FFF2-40B4-BE49-F238E27FC236}">
                <a16:creationId xmlns:a16="http://schemas.microsoft.com/office/drawing/2014/main" id="{93805F8B-C20E-432C-A85A-069AAAB3B7B1}"/>
              </a:ext>
            </a:extLst>
          </p:cNvPr>
          <p:cNvSpPr/>
          <p:nvPr/>
        </p:nvSpPr>
        <p:spPr>
          <a:xfrm>
            <a:off x="2615414" y="1547590"/>
            <a:ext cx="45719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1" name="Elipse 50">
            <a:extLst>
              <a:ext uri="{FF2B5EF4-FFF2-40B4-BE49-F238E27FC236}">
                <a16:creationId xmlns:a16="http://schemas.microsoft.com/office/drawing/2014/main" id="{E3B3D95A-E2C4-4A6A-B2FF-F94A7DA7E6DB}"/>
              </a:ext>
            </a:extLst>
          </p:cNvPr>
          <p:cNvSpPr/>
          <p:nvPr/>
        </p:nvSpPr>
        <p:spPr>
          <a:xfrm>
            <a:off x="2794753" y="1856416"/>
            <a:ext cx="45719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8" name="Elipse 57">
            <a:extLst>
              <a:ext uri="{FF2B5EF4-FFF2-40B4-BE49-F238E27FC236}">
                <a16:creationId xmlns:a16="http://schemas.microsoft.com/office/drawing/2014/main" id="{45743412-EE38-4182-A0F8-63EE41EFFEA1}"/>
              </a:ext>
            </a:extLst>
          </p:cNvPr>
          <p:cNvSpPr/>
          <p:nvPr/>
        </p:nvSpPr>
        <p:spPr>
          <a:xfrm>
            <a:off x="9124358" y="3548206"/>
            <a:ext cx="2140972" cy="1885767"/>
          </a:xfrm>
          <a:prstGeom prst="ellipse">
            <a:avLst/>
          </a:prstGeom>
          <a:gradFill flip="none" rotWithShape="1">
            <a:gsLst>
              <a:gs pos="18000">
                <a:schemeClr val="accent3">
                  <a:lumMod val="67000"/>
                </a:schemeClr>
              </a:gs>
              <a:gs pos="55000">
                <a:schemeClr val="accent3">
                  <a:lumMod val="99000"/>
                  <a:lumOff val="1000"/>
                  <a:alpha val="74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60" name="Conector de Seta Reta 59">
            <a:extLst>
              <a:ext uri="{FF2B5EF4-FFF2-40B4-BE49-F238E27FC236}">
                <a16:creationId xmlns:a16="http://schemas.microsoft.com/office/drawing/2014/main" id="{69C2FE43-CDEC-4D22-A2AB-D1786ED1DC9E}"/>
              </a:ext>
            </a:extLst>
          </p:cNvPr>
          <p:cNvCxnSpPr/>
          <p:nvPr/>
        </p:nvCxnSpPr>
        <p:spPr>
          <a:xfrm>
            <a:off x="8790882" y="2991451"/>
            <a:ext cx="0" cy="2700996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ector de Seta Reta 60">
            <a:extLst>
              <a:ext uri="{FF2B5EF4-FFF2-40B4-BE49-F238E27FC236}">
                <a16:creationId xmlns:a16="http://schemas.microsoft.com/office/drawing/2014/main" id="{8FEB4FCF-AA7F-4AC9-A6F3-0EF8B8F4AA3B}"/>
              </a:ext>
            </a:extLst>
          </p:cNvPr>
          <p:cNvCxnSpPr>
            <a:cxnSpLocks/>
          </p:cNvCxnSpPr>
          <p:nvPr/>
        </p:nvCxnSpPr>
        <p:spPr>
          <a:xfrm>
            <a:off x="8790882" y="2991451"/>
            <a:ext cx="3083169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ector de Seta Reta 61">
            <a:extLst>
              <a:ext uri="{FF2B5EF4-FFF2-40B4-BE49-F238E27FC236}">
                <a16:creationId xmlns:a16="http://schemas.microsoft.com/office/drawing/2014/main" id="{40B6B9BF-0564-41AD-B66B-AA48B07B6F64}"/>
              </a:ext>
            </a:extLst>
          </p:cNvPr>
          <p:cNvCxnSpPr>
            <a:cxnSpLocks/>
          </p:cNvCxnSpPr>
          <p:nvPr/>
        </p:nvCxnSpPr>
        <p:spPr>
          <a:xfrm flipV="1">
            <a:off x="8790881" y="1281664"/>
            <a:ext cx="1682765" cy="1709787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CaixaDeTexto 62">
            <a:extLst>
              <a:ext uri="{FF2B5EF4-FFF2-40B4-BE49-F238E27FC236}">
                <a16:creationId xmlns:a16="http://schemas.microsoft.com/office/drawing/2014/main" id="{16456977-2FE5-4A6C-9C2B-648B522742F8}"/>
              </a:ext>
            </a:extLst>
          </p:cNvPr>
          <p:cNvSpPr txBox="1"/>
          <p:nvPr/>
        </p:nvSpPr>
        <p:spPr>
          <a:xfrm>
            <a:off x="10098625" y="972891"/>
            <a:ext cx="2952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/>
              <a:t>x</a:t>
            </a:r>
          </a:p>
        </p:txBody>
      </p:sp>
      <p:sp>
        <p:nvSpPr>
          <p:cNvPr id="64" name="CaixaDeTexto 63">
            <a:extLst>
              <a:ext uri="{FF2B5EF4-FFF2-40B4-BE49-F238E27FC236}">
                <a16:creationId xmlns:a16="http://schemas.microsoft.com/office/drawing/2014/main" id="{036AC19F-BD20-4BD6-8223-5C6AF18EAE6D}"/>
              </a:ext>
            </a:extLst>
          </p:cNvPr>
          <p:cNvSpPr txBox="1"/>
          <p:nvPr/>
        </p:nvSpPr>
        <p:spPr>
          <a:xfrm>
            <a:off x="11692167" y="2991003"/>
            <a:ext cx="3000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/>
              <a:t>y</a:t>
            </a:r>
          </a:p>
        </p:txBody>
      </p:sp>
      <p:sp>
        <p:nvSpPr>
          <p:cNvPr id="65" name="CaixaDeTexto 64">
            <a:extLst>
              <a:ext uri="{FF2B5EF4-FFF2-40B4-BE49-F238E27FC236}">
                <a16:creationId xmlns:a16="http://schemas.microsoft.com/office/drawing/2014/main" id="{26D83C6F-6BA8-47B6-9566-393375FA6144}"/>
              </a:ext>
            </a:extLst>
          </p:cNvPr>
          <p:cNvSpPr txBox="1"/>
          <p:nvPr/>
        </p:nvSpPr>
        <p:spPr>
          <a:xfrm>
            <a:off x="8468030" y="5336949"/>
            <a:ext cx="2856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/>
              <a:t>z</a:t>
            </a:r>
          </a:p>
        </p:txBody>
      </p:sp>
      <p:cxnSp>
        <p:nvCxnSpPr>
          <p:cNvPr id="73" name="Conector de Seta Reta 72">
            <a:extLst>
              <a:ext uri="{FF2B5EF4-FFF2-40B4-BE49-F238E27FC236}">
                <a16:creationId xmlns:a16="http://schemas.microsoft.com/office/drawing/2014/main" id="{065BC73F-113A-4D9B-8B19-BA7107C8E6F2}"/>
              </a:ext>
            </a:extLst>
          </p:cNvPr>
          <p:cNvCxnSpPr>
            <a:cxnSpLocks/>
          </p:cNvCxnSpPr>
          <p:nvPr/>
        </p:nvCxnSpPr>
        <p:spPr>
          <a:xfrm flipV="1">
            <a:off x="10018538" y="4221399"/>
            <a:ext cx="514798" cy="57155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Elipse 86">
            <a:extLst>
              <a:ext uri="{FF2B5EF4-FFF2-40B4-BE49-F238E27FC236}">
                <a16:creationId xmlns:a16="http://schemas.microsoft.com/office/drawing/2014/main" id="{EE69B671-9B8C-4159-9288-CBD53B67DCD3}"/>
              </a:ext>
            </a:extLst>
          </p:cNvPr>
          <p:cNvSpPr/>
          <p:nvPr/>
        </p:nvSpPr>
        <p:spPr>
          <a:xfrm>
            <a:off x="10237578" y="2195453"/>
            <a:ext cx="125387" cy="11776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8" name="CaixaDeTexto 87">
                <a:extLst>
                  <a:ext uri="{FF2B5EF4-FFF2-40B4-BE49-F238E27FC236}">
                    <a16:creationId xmlns:a16="http://schemas.microsoft.com/office/drawing/2014/main" id="{B26B8684-B894-4C79-8429-491503160C99}"/>
                  </a:ext>
                </a:extLst>
              </p:cNvPr>
              <p:cNvSpPr txBox="1"/>
              <p:nvPr/>
            </p:nvSpPr>
            <p:spPr>
              <a:xfrm>
                <a:off x="10313808" y="4489208"/>
                <a:ext cx="29014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𝐦</m:t>
                      </m:r>
                    </m:oMath>
                  </m:oMathPara>
                </a14:m>
                <a:endParaRPr lang="pt-BR" sz="2000" b="1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>
          <p:sp>
            <p:nvSpPr>
              <p:cNvPr id="88" name="CaixaDeTexto 87">
                <a:extLst>
                  <a:ext uri="{FF2B5EF4-FFF2-40B4-BE49-F238E27FC236}">
                    <a16:creationId xmlns:a16="http://schemas.microsoft.com/office/drawing/2014/main" id="{B26B8684-B894-4C79-8429-491503160C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13808" y="4489208"/>
                <a:ext cx="290144" cy="307777"/>
              </a:xfrm>
              <a:prstGeom prst="rect">
                <a:avLst/>
              </a:prstGeom>
              <a:blipFill>
                <a:blip r:embed="rId4"/>
                <a:stretch>
                  <a:fillRect l="-14894" r="-1489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9" name="Conector reto 88">
            <a:extLst>
              <a:ext uri="{FF2B5EF4-FFF2-40B4-BE49-F238E27FC236}">
                <a16:creationId xmlns:a16="http://schemas.microsoft.com/office/drawing/2014/main" id="{BC6B75AB-3B57-4B63-8B5E-D3C652D57B85}"/>
              </a:ext>
            </a:extLst>
          </p:cNvPr>
          <p:cNvCxnSpPr>
            <a:cxnSpLocks/>
            <a:endCxn id="87" idx="4"/>
          </p:cNvCxnSpPr>
          <p:nvPr/>
        </p:nvCxnSpPr>
        <p:spPr>
          <a:xfrm flipV="1">
            <a:off x="10136439" y="2313217"/>
            <a:ext cx="163833" cy="2175991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0" name="CaixaDeTexto 89">
                <a:extLst>
                  <a:ext uri="{FF2B5EF4-FFF2-40B4-BE49-F238E27FC236}">
                    <a16:creationId xmlns:a16="http://schemas.microsoft.com/office/drawing/2014/main" id="{78AA4E54-7664-4BDF-B21C-E6F52D49DB96}"/>
                  </a:ext>
                </a:extLst>
              </p:cNvPr>
              <p:cNvSpPr txBox="1"/>
              <p:nvPr/>
            </p:nvSpPr>
            <p:spPr>
              <a:xfrm>
                <a:off x="9887954" y="3204031"/>
                <a:ext cx="16350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pt-BR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r</m:t>
                      </m:r>
                    </m:oMath>
                  </m:oMathPara>
                </a14:m>
                <a:endParaRPr lang="pt-BR" sz="2000" b="1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>
          <p:sp>
            <p:nvSpPr>
              <p:cNvPr id="90" name="CaixaDeTexto 89">
                <a:extLst>
                  <a:ext uri="{FF2B5EF4-FFF2-40B4-BE49-F238E27FC236}">
                    <a16:creationId xmlns:a16="http://schemas.microsoft.com/office/drawing/2014/main" id="{78AA4E54-7664-4BDF-B21C-E6F52D49DB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87954" y="3204031"/>
                <a:ext cx="163506" cy="307777"/>
              </a:xfrm>
              <a:prstGeom prst="rect">
                <a:avLst/>
              </a:prstGeom>
              <a:blipFill>
                <a:blip r:embed="rId5"/>
                <a:stretch>
                  <a:fillRect l="-18519" r="-2222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1" name="CaixaDeTexto 90">
                <a:extLst>
                  <a:ext uri="{FF2B5EF4-FFF2-40B4-BE49-F238E27FC236}">
                    <a16:creationId xmlns:a16="http://schemas.microsoft.com/office/drawing/2014/main" id="{57397BB9-C54B-4A3F-A112-B994114A55CF}"/>
                  </a:ext>
                </a:extLst>
              </p:cNvPr>
              <p:cNvSpPr txBox="1"/>
              <p:nvPr/>
            </p:nvSpPr>
            <p:spPr>
              <a:xfrm>
                <a:off x="9175793" y="5071993"/>
                <a:ext cx="19191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brk m:alnAt="24"/>
                        </m:rPr>
                        <a:rPr lang="el-GR" sz="2000" i="1">
                          <a:latin typeface="Cambria Math" panose="02040503050406030204" pitchFamily="18" charset="0"/>
                          <a:cs typeface="Calibri Light" panose="020F0302020204030204" pitchFamily="34" charset="0"/>
                        </a:rPr>
                        <m:t>𝜐</m:t>
                      </m:r>
                    </m:oMath>
                  </m:oMathPara>
                </a14:m>
                <a:endParaRPr lang="pt-BR" sz="2000" b="1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>
          <p:sp>
            <p:nvSpPr>
              <p:cNvPr id="91" name="CaixaDeTexto 90">
                <a:extLst>
                  <a:ext uri="{FF2B5EF4-FFF2-40B4-BE49-F238E27FC236}">
                    <a16:creationId xmlns:a16="http://schemas.microsoft.com/office/drawing/2014/main" id="{57397BB9-C54B-4A3F-A112-B994114A55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5793" y="5071993"/>
                <a:ext cx="191912" cy="307777"/>
              </a:xfrm>
              <a:prstGeom prst="rect">
                <a:avLst/>
              </a:prstGeom>
              <a:blipFill>
                <a:blip r:embed="rId6"/>
                <a:stretch>
                  <a:fillRect l="-15625" r="-1562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" name="CaixaDeTexto 91">
            <a:extLst>
              <a:ext uri="{FF2B5EF4-FFF2-40B4-BE49-F238E27FC236}">
                <a16:creationId xmlns:a16="http://schemas.microsoft.com/office/drawing/2014/main" id="{FA437B7E-B1CA-4F0F-B66B-B7B9F18124E0}"/>
              </a:ext>
            </a:extLst>
          </p:cNvPr>
          <p:cNvSpPr txBox="1"/>
          <p:nvPr/>
        </p:nvSpPr>
        <p:spPr>
          <a:xfrm>
            <a:off x="8517949" y="295355"/>
            <a:ext cx="34566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/>
              <a:t>Modelo esférico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3" name="CaixaDeTexto 92">
                <a:extLst>
                  <a:ext uri="{FF2B5EF4-FFF2-40B4-BE49-F238E27FC236}">
                    <a16:creationId xmlns:a16="http://schemas.microsoft.com/office/drawing/2014/main" id="{FDF1FDB5-8E1F-450C-9A70-E5A53958E920}"/>
                  </a:ext>
                </a:extLst>
              </p:cNvPr>
              <p:cNvSpPr txBox="1"/>
              <p:nvPr/>
            </p:nvSpPr>
            <p:spPr>
              <a:xfrm>
                <a:off x="10458880" y="1977932"/>
                <a:ext cx="970842" cy="3350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m:rPr>
                              <m:sty m:val="p"/>
                            </m:rPr>
                            <a:rPr lang="pt-BR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pt-BR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ip</m:t>
                          </m:r>
                        </m:sub>
                      </m:sSub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pt-BR" sz="20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𝐦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2000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>
          <p:sp>
            <p:nvSpPr>
              <p:cNvPr id="93" name="CaixaDeTexto 92">
                <a:extLst>
                  <a:ext uri="{FF2B5EF4-FFF2-40B4-BE49-F238E27FC236}">
                    <a16:creationId xmlns:a16="http://schemas.microsoft.com/office/drawing/2014/main" id="{FDF1FDB5-8E1F-450C-9A70-E5A53958E9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58880" y="1977932"/>
                <a:ext cx="970842" cy="335092"/>
              </a:xfrm>
              <a:prstGeom prst="rect">
                <a:avLst/>
              </a:prstGeom>
              <a:blipFill>
                <a:blip r:embed="rId7"/>
                <a:stretch>
                  <a:fillRect l="-6289" r="-9434" b="-2545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4" name="Elipse 93">
            <a:extLst>
              <a:ext uri="{FF2B5EF4-FFF2-40B4-BE49-F238E27FC236}">
                <a16:creationId xmlns:a16="http://schemas.microsoft.com/office/drawing/2014/main" id="{838F011F-FE31-4FC9-8D71-C8486C01108B}"/>
              </a:ext>
            </a:extLst>
          </p:cNvPr>
          <p:cNvSpPr/>
          <p:nvPr/>
        </p:nvSpPr>
        <p:spPr>
          <a:xfrm>
            <a:off x="10066749" y="4389410"/>
            <a:ext cx="125387" cy="11776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5" name="CaixaDeTexto 94">
                <a:extLst>
                  <a:ext uri="{FF2B5EF4-FFF2-40B4-BE49-F238E27FC236}">
                    <a16:creationId xmlns:a16="http://schemas.microsoft.com/office/drawing/2014/main" id="{C8E618CA-DEE3-48EF-87B1-71FFEF1C05B8}"/>
                  </a:ext>
                </a:extLst>
              </p:cNvPr>
              <p:cNvSpPr txBox="1"/>
              <p:nvPr/>
            </p:nvSpPr>
            <p:spPr>
              <a:xfrm>
                <a:off x="9043028" y="4030033"/>
                <a:ext cx="96102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pt-BR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pt-BR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>
          <p:sp>
            <p:nvSpPr>
              <p:cNvPr id="95" name="CaixaDeTexto 94">
                <a:extLst>
                  <a:ext uri="{FF2B5EF4-FFF2-40B4-BE49-F238E27FC236}">
                    <a16:creationId xmlns:a16="http://schemas.microsoft.com/office/drawing/2014/main" id="{C8E618CA-DEE3-48EF-87B1-71FFEF1C05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3028" y="4030033"/>
                <a:ext cx="961028" cy="369332"/>
              </a:xfrm>
              <a:prstGeom prst="rect">
                <a:avLst/>
              </a:prstGeom>
              <a:blipFill>
                <a:blip r:embed="rId8"/>
                <a:stretch>
                  <a:fillRect l="-1899" r="-24684" b="-1311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CaixaDeTexto 42">
            <a:extLst>
              <a:ext uri="{FF2B5EF4-FFF2-40B4-BE49-F238E27FC236}">
                <a16:creationId xmlns:a16="http://schemas.microsoft.com/office/drawing/2014/main" id="{B1FBC0E6-1E34-4665-891B-C6243603586C}"/>
              </a:ext>
            </a:extLst>
          </p:cNvPr>
          <p:cNvSpPr txBox="1"/>
          <p:nvPr/>
        </p:nvSpPr>
        <p:spPr>
          <a:xfrm>
            <a:off x="4072785" y="295355"/>
            <a:ext cx="484833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Queremos estimar uma </a:t>
            </a:r>
            <a:r>
              <a:rPr lang="pt-BR" sz="2400" b="1" dirty="0">
                <a:solidFill>
                  <a:srgbClr val="0070C0"/>
                </a:solidFill>
              </a:rPr>
              <a:t>direção de magnetização</a:t>
            </a:r>
            <a:r>
              <a:rPr lang="pt-BR" sz="2400" b="1" dirty="0"/>
              <a:t> </a:t>
            </a:r>
            <a:r>
              <a:rPr lang="pt-BR" sz="2400" dirty="0"/>
              <a:t>que minimiza a norma Euclidiana entre os </a:t>
            </a:r>
            <a:r>
              <a:rPr lang="pt-BR" sz="2400" b="1" dirty="0">
                <a:solidFill>
                  <a:srgbClr val="0070C0"/>
                </a:solidFill>
              </a:rPr>
              <a:t>dados observados</a:t>
            </a:r>
            <a:r>
              <a:rPr lang="pt-BR" sz="2400" b="1" dirty="0"/>
              <a:t> </a:t>
            </a:r>
            <a:r>
              <a:rPr lang="pt-BR" sz="2400" dirty="0"/>
              <a:t>e os </a:t>
            </a:r>
            <a:r>
              <a:rPr lang="pt-BR" sz="2400" b="1" dirty="0">
                <a:solidFill>
                  <a:srgbClr val="0070C0"/>
                </a:solidFill>
              </a:rPr>
              <a:t>dados preditos</a:t>
            </a:r>
            <a:r>
              <a:rPr lang="pt-BR" sz="2400" b="1" dirty="0"/>
              <a:t> </a:t>
            </a:r>
            <a:r>
              <a:rPr lang="pt-BR" sz="2400" dirty="0"/>
              <a:t>pela camada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4" name="CaixaDeTexto 43">
                <a:extLst>
                  <a:ext uri="{FF2B5EF4-FFF2-40B4-BE49-F238E27FC236}">
                    <a16:creationId xmlns:a16="http://schemas.microsoft.com/office/drawing/2014/main" id="{1CC30DB4-FBC8-4107-B2C2-6B1C11327874}"/>
                  </a:ext>
                </a:extLst>
              </p:cNvPr>
              <p:cNvSpPr txBox="1"/>
              <p:nvPr/>
            </p:nvSpPr>
            <p:spPr>
              <a:xfrm>
                <a:off x="1517804" y="5604222"/>
                <a:ext cx="61645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sz="2400" i="1" smtClean="0"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</m:ctrlPr>
                        </m:sSupPr>
                        <m:e>
                          <m:r>
                            <a:rPr lang="pt-BR" sz="24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 Light" panose="020F0302020204030204" pitchFamily="34" charset="0"/>
                            </a:rPr>
                            <m:t>∆</m:t>
                          </m:r>
                          <m:r>
                            <a:rPr lang="pt-BR" sz="24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 Light" panose="020F0302020204030204" pitchFamily="34" charset="0"/>
                            </a:rPr>
                            <m:t>𝐓</m:t>
                          </m:r>
                        </m:e>
                        <m:sup>
                          <m:r>
                            <a:rPr lang="pt-BR" sz="2400" b="0" i="1" smtClean="0"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  <m:t>𝑜</m:t>
                          </m:r>
                        </m:sup>
                      </m:sSup>
                    </m:oMath>
                  </m:oMathPara>
                </a14:m>
                <a:endParaRPr lang="pt-BR" sz="2400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>
          <p:sp>
            <p:nvSpPr>
              <p:cNvPr id="44" name="CaixaDeTexto 43">
                <a:extLst>
                  <a:ext uri="{FF2B5EF4-FFF2-40B4-BE49-F238E27FC236}">
                    <a16:creationId xmlns:a16="http://schemas.microsoft.com/office/drawing/2014/main" id="{1CC30DB4-FBC8-4107-B2C2-6B1C113278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7804" y="5604222"/>
                <a:ext cx="616451" cy="369332"/>
              </a:xfrm>
              <a:prstGeom prst="rect">
                <a:avLst/>
              </a:prstGeom>
              <a:blipFill>
                <a:blip r:embed="rId9"/>
                <a:stretch>
                  <a:fillRect l="-11881" r="-990" b="-655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CaixaDeTexto 51">
            <a:extLst>
              <a:ext uri="{FF2B5EF4-FFF2-40B4-BE49-F238E27FC236}">
                <a16:creationId xmlns:a16="http://schemas.microsoft.com/office/drawing/2014/main" id="{CF810761-62DF-4C6A-9E3C-AF4AFE194F6E}"/>
              </a:ext>
            </a:extLst>
          </p:cNvPr>
          <p:cNvSpPr txBox="1"/>
          <p:nvPr/>
        </p:nvSpPr>
        <p:spPr>
          <a:xfrm>
            <a:off x="290721" y="5891232"/>
            <a:ext cx="29228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chemeClr val="accent5">
                    <a:lumMod val="75000"/>
                  </a:schemeClr>
                </a:solidFill>
              </a:rPr>
              <a:t>Vetor de dados observados</a:t>
            </a:r>
          </a:p>
        </p:txBody>
      </p: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FF7857C8-88DC-43CB-A1C0-0ABCC3E108D0}"/>
              </a:ext>
            </a:extLst>
          </p:cNvPr>
          <p:cNvSpPr txBox="1"/>
          <p:nvPr/>
        </p:nvSpPr>
        <p:spPr>
          <a:xfrm>
            <a:off x="9034857" y="6027003"/>
            <a:ext cx="23189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chemeClr val="accent5">
                    <a:lumMod val="75000"/>
                  </a:schemeClr>
                </a:solidFill>
              </a:rPr>
              <a:t>Vetor de dados preditos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4" name="CaixaDeTexto 53">
                <a:extLst>
                  <a:ext uri="{FF2B5EF4-FFF2-40B4-BE49-F238E27FC236}">
                    <a16:creationId xmlns:a16="http://schemas.microsoft.com/office/drawing/2014/main" id="{B843EA7C-C93F-4893-A96A-516C5F157905}"/>
                  </a:ext>
                </a:extLst>
              </p:cNvPr>
              <p:cNvSpPr txBox="1"/>
              <p:nvPr/>
            </p:nvSpPr>
            <p:spPr>
              <a:xfrm>
                <a:off x="9847251" y="5704943"/>
                <a:ext cx="80631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pt-BR" sz="2400" b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∆</m:t>
                    </m:r>
                    <m:r>
                      <a:rPr lang="pt-BR" sz="2400" b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𝐓</m:t>
                    </m:r>
                  </m:oMath>
                </a14:m>
                <a:r>
                  <a:rPr lang="pt-BR" sz="2400" dirty="0">
                    <a:latin typeface="Calibri Light" panose="020F0302020204030204" pitchFamily="34" charset="0"/>
                    <a:cs typeface="Calibri Light" panose="020F0302020204030204" pitchFamily="34" charset="0"/>
                  </a:rPr>
                  <a:t>(</a:t>
                </a:r>
                <a:r>
                  <a:rPr lang="pt-BR" sz="2400" b="1" dirty="0">
                    <a:latin typeface="Calibri Light" panose="020F0302020204030204" pitchFamily="34" charset="0"/>
                    <a:cs typeface="Calibri Light" panose="020F0302020204030204" pitchFamily="34" charset="0"/>
                  </a:rPr>
                  <a:t>m</a:t>
                </a:r>
                <a:r>
                  <a:rPr lang="pt-BR" sz="2400" dirty="0">
                    <a:latin typeface="Calibri Light" panose="020F0302020204030204" pitchFamily="34" charset="0"/>
                    <a:cs typeface="Calibri Light" panose="020F0302020204030204" pitchFamily="34" charset="0"/>
                  </a:rPr>
                  <a:t>)</a:t>
                </a:r>
              </a:p>
            </p:txBody>
          </p:sp>
        </mc:Choice>
        <mc:Fallback>
          <p:sp>
            <p:nvSpPr>
              <p:cNvPr id="54" name="CaixaDeTexto 53">
                <a:extLst>
                  <a:ext uri="{FF2B5EF4-FFF2-40B4-BE49-F238E27FC236}">
                    <a16:creationId xmlns:a16="http://schemas.microsoft.com/office/drawing/2014/main" id="{B843EA7C-C93F-4893-A96A-516C5F1579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47251" y="5704943"/>
                <a:ext cx="806311" cy="369332"/>
              </a:xfrm>
              <a:prstGeom prst="rect">
                <a:avLst/>
              </a:prstGeom>
              <a:blipFill>
                <a:blip r:embed="rId10"/>
                <a:stretch>
                  <a:fillRect l="-12782" t="-26667" r="-24060" b="-50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6" name="CaixaDeTexto 65">
                <a:extLst>
                  <a:ext uri="{FF2B5EF4-FFF2-40B4-BE49-F238E27FC236}">
                    <a16:creationId xmlns:a16="http://schemas.microsoft.com/office/drawing/2014/main" id="{A82D2341-1C36-4311-8E23-65574432E464}"/>
                  </a:ext>
                </a:extLst>
              </p:cNvPr>
              <p:cNvSpPr txBox="1"/>
              <p:nvPr/>
            </p:nvSpPr>
            <p:spPr>
              <a:xfrm>
                <a:off x="11722695" y="1265886"/>
                <a:ext cx="30271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1">
                              <a:latin typeface="Cambria Math" panose="02040503050406030204" pitchFamily="18" charset="0"/>
                            </a:rPr>
                            <m:t>𝐅</m:t>
                          </m:r>
                        </m:e>
                        <m:sub>
                          <m:r>
                            <a:rPr lang="pt-BR" sz="200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pt-BR" sz="2000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>
          <p:sp>
            <p:nvSpPr>
              <p:cNvPr id="66" name="CaixaDeTexto 65">
                <a:extLst>
                  <a:ext uri="{FF2B5EF4-FFF2-40B4-BE49-F238E27FC236}">
                    <a16:creationId xmlns:a16="http://schemas.microsoft.com/office/drawing/2014/main" id="{A82D2341-1C36-4311-8E23-65574432E4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22695" y="1265886"/>
                <a:ext cx="302712" cy="307777"/>
              </a:xfrm>
              <a:prstGeom prst="rect">
                <a:avLst/>
              </a:prstGeom>
              <a:blipFill>
                <a:blip r:embed="rId11"/>
                <a:stretch>
                  <a:fillRect l="-18000" r="-10000" b="-16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7" name="Conector de Seta Reta 66">
            <a:extLst>
              <a:ext uri="{FF2B5EF4-FFF2-40B4-BE49-F238E27FC236}">
                <a16:creationId xmlns:a16="http://schemas.microsoft.com/office/drawing/2014/main" id="{33ABED98-7A64-43B0-B62D-68F5587DE333}"/>
              </a:ext>
            </a:extLst>
          </p:cNvPr>
          <p:cNvCxnSpPr>
            <a:cxnSpLocks/>
          </p:cNvCxnSpPr>
          <p:nvPr/>
        </p:nvCxnSpPr>
        <p:spPr>
          <a:xfrm flipH="1" flipV="1">
            <a:off x="11492325" y="1202639"/>
            <a:ext cx="328788" cy="51891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754574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de Seta Reta 2">
            <a:extLst>
              <a:ext uri="{FF2B5EF4-FFF2-40B4-BE49-F238E27FC236}">
                <a16:creationId xmlns:a16="http://schemas.microsoft.com/office/drawing/2014/main" id="{21924E65-29CD-4BB8-B2CD-AE4C546B1FD1}"/>
              </a:ext>
            </a:extLst>
          </p:cNvPr>
          <p:cNvCxnSpPr/>
          <p:nvPr/>
        </p:nvCxnSpPr>
        <p:spPr>
          <a:xfrm>
            <a:off x="369109" y="2893656"/>
            <a:ext cx="0" cy="2700996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7EC64C03-32B6-470A-ADFF-BAF6710DDD0C}"/>
              </a:ext>
            </a:extLst>
          </p:cNvPr>
          <p:cNvCxnSpPr>
            <a:cxnSpLocks/>
          </p:cNvCxnSpPr>
          <p:nvPr/>
        </p:nvCxnSpPr>
        <p:spPr>
          <a:xfrm>
            <a:off x="369109" y="2893656"/>
            <a:ext cx="3083169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3D135AA6-36EB-4205-8884-4A40A352753C}"/>
              </a:ext>
            </a:extLst>
          </p:cNvPr>
          <p:cNvCxnSpPr>
            <a:cxnSpLocks/>
          </p:cNvCxnSpPr>
          <p:nvPr/>
        </p:nvCxnSpPr>
        <p:spPr>
          <a:xfrm flipV="1">
            <a:off x="369108" y="1183869"/>
            <a:ext cx="1682765" cy="1709787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A6E5F536-F853-4A6F-9BF2-C3B95D088F87}"/>
              </a:ext>
            </a:extLst>
          </p:cNvPr>
          <p:cNvSpPr txBox="1"/>
          <p:nvPr/>
        </p:nvSpPr>
        <p:spPr>
          <a:xfrm>
            <a:off x="1676852" y="875096"/>
            <a:ext cx="2952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/>
              <a:t>x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A713BD34-23E5-4423-93A0-22A32C362597}"/>
              </a:ext>
            </a:extLst>
          </p:cNvPr>
          <p:cNvSpPr txBox="1"/>
          <p:nvPr/>
        </p:nvSpPr>
        <p:spPr>
          <a:xfrm>
            <a:off x="3270394" y="2893208"/>
            <a:ext cx="3000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/>
              <a:t>y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226BF9FB-BBC3-49D1-92F3-4ED00A0A03CE}"/>
              </a:ext>
            </a:extLst>
          </p:cNvPr>
          <p:cNvSpPr txBox="1"/>
          <p:nvPr/>
        </p:nvSpPr>
        <p:spPr>
          <a:xfrm>
            <a:off x="46257" y="5239154"/>
            <a:ext cx="2856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/>
              <a:t>z</a:t>
            </a:r>
          </a:p>
        </p:txBody>
      </p:sp>
      <p:sp>
        <p:nvSpPr>
          <p:cNvPr id="9" name="Forma Livre: Forma 8">
            <a:extLst>
              <a:ext uri="{FF2B5EF4-FFF2-40B4-BE49-F238E27FC236}">
                <a16:creationId xmlns:a16="http://schemas.microsoft.com/office/drawing/2014/main" id="{45B35E83-B5D8-4521-86F6-8AF7C3BC4105}"/>
              </a:ext>
            </a:extLst>
          </p:cNvPr>
          <p:cNvSpPr/>
          <p:nvPr/>
        </p:nvSpPr>
        <p:spPr>
          <a:xfrm>
            <a:off x="656998" y="3257116"/>
            <a:ext cx="2507390" cy="1557357"/>
          </a:xfrm>
          <a:custGeom>
            <a:avLst/>
            <a:gdLst>
              <a:gd name="connsiteX0" fmla="*/ 0 w 1661160"/>
              <a:gd name="connsiteY0" fmla="*/ 511360 h 907600"/>
              <a:gd name="connsiteX1" fmla="*/ 0 w 1661160"/>
              <a:gd name="connsiteY1" fmla="*/ 511360 h 907600"/>
              <a:gd name="connsiteX2" fmla="*/ 53340 w 1661160"/>
              <a:gd name="connsiteY2" fmla="*/ 442780 h 907600"/>
              <a:gd name="connsiteX3" fmla="*/ 83820 w 1661160"/>
              <a:gd name="connsiteY3" fmla="*/ 404680 h 907600"/>
              <a:gd name="connsiteX4" fmla="*/ 99060 w 1661160"/>
              <a:gd name="connsiteY4" fmla="*/ 381820 h 907600"/>
              <a:gd name="connsiteX5" fmla="*/ 160020 w 1661160"/>
              <a:gd name="connsiteY5" fmla="*/ 320860 h 907600"/>
              <a:gd name="connsiteX6" fmla="*/ 175260 w 1661160"/>
              <a:gd name="connsiteY6" fmla="*/ 298000 h 907600"/>
              <a:gd name="connsiteX7" fmla="*/ 205740 w 1661160"/>
              <a:gd name="connsiteY7" fmla="*/ 275140 h 907600"/>
              <a:gd name="connsiteX8" fmla="*/ 220980 w 1661160"/>
              <a:gd name="connsiteY8" fmla="*/ 252280 h 907600"/>
              <a:gd name="connsiteX9" fmla="*/ 243840 w 1661160"/>
              <a:gd name="connsiteY9" fmla="*/ 237040 h 907600"/>
              <a:gd name="connsiteX10" fmla="*/ 312420 w 1661160"/>
              <a:gd name="connsiteY10" fmla="*/ 160840 h 907600"/>
              <a:gd name="connsiteX11" fmla="*/ 350520 w 1661160"/>
              <a:gd name="connsiteY11" fmla="*/ 137980 h 907600"/>
              <a:gd name="connsiteX12" fmla="*/ 441960 w 1661160"/>
              <a:gd name="connsiteY12" fmla="*/ 84640 h 907600"/>
              <a:gd name="connsiteX13" fmla="*/ 541020 w 1661160"/>
              <a:gd name="connsiteY13" fmla="*/ 54160 h 907600"/>
              <a:gd name="connsiteX14" fmla="*/ 670560 w 1661160"/>
              <a:gd name="connsiteY14" fmla="*/ 16060 h 907600"/>
              <a:gd name="connsiteX15" fmla="*/ 784860 w 1661160"/>
              <a:gd name="connsiteY15" fmla="*/ 8440 h 907600"/>
              <a:gd name="connsiteX16" fmla="*/ 838200 w 1661160"/>
              <a:gd name="connsiteY16" fmla="*/ 820 h 907600"/>
              <a:gd name="connsiteX17" fmla="*/ 1264920 w 1661160"/>
              <a:gd name="connsiteY17" fmla="*/ 16060 h 907600"/>
              <a:gd name="connsiteX18" fmla="*/ 1325880 w 1661160"/>
              <a:gd name="connsiteY18" fmla="*/ 38920 h 907600"/>
              <a:gd name="connsiteX19" fmla="*/ 1386840 w 1661160"/>
              <a:gd name="connsiteY19" fmla="*/ 77020 h 907600"/>
              <a:gd name="connsiteX20" fmla="*/ 1417320 w 1661160"/>
              <a:gd name="connsiteY20" fmla="*/ 92260 h 907600"/>
              <a:gd name="connsiteX21" fmla="*/ 1447800 w 1661160"/>
              <a:gd name="connsiteY21" fmla="*/ 122740 h 907600"/>
              <a:gd name="connsiteX22" fmla="*/ 1478280 w 1661160"/>
              <a:gd name="connsiteY22" fmla="*/ 137980 h 907600"/>
              <a:gd name="connsiteX23" fmla="*/ 1524000 w 1661160"/>
              <a:gd name="connsiteY23" fmla="*/ 183700 h 907600"/>
              <a:gd name="connsiteX24" fmla="*/ 1539240 w 1661160"/>
              <a:gd name="connsiteY24" fmla="*/ 206560 h 907600"/>
              <a:gd name="connsiteX25" fmla="*/ 1562100 w 1661160"/>
              <a:gd name="connsiteY25" fmla="*/ 221800 h 907600"/>
              <a:gd name="connsiteX26" fmla="*/ 1569720 w 1661160"/>
              <a:gd name="connsiteY26" fmla="*/ 244660 h 907600"/>
              <a:gd name="connsiteX27" fmla="*/ 1607820 w 1661160"/>
              <a:gd name="connsiteY27" fmla="*/ 298000 h 907600"/>
              <a:gd name="connsiteX28" fmla="*/ 1623060 w 1661160"/>
              <a:gd name="connsiteY28" fmla="*/ 328480 h 907600"/>
              <a:gd name="connsiteX29" fmla="*/ 1638300 w 1661160"/>
              <a:gd name="connsiteY29" fmla="*/ 351340 h 907600"/>
              <a:gd name="connsiteX30" fmla="*/ 1645920 w 1661160"/>
              <a:gd name="connsiteY30" fmla="*/ 374200 h 907600"/>
              <a:gd name="connsiteX31" fmla="*/ 1661160 w 1661160"/>
              <a:gd name="connsiteY31" fmla="*/ 435160 h 907600"/>
              <a:gd name="connsiteX32" fmla="*/ 1653540 w 1661160"/>
              <a:gd name="connsiteY32" fmla="*/ 579940 h 907600"/>
              <a:gd name="connsiteX33" fmla="*/ 1638300 w 1661160"/>
              <a:gd name="connsiteY33" fmla="*/ 610420 h 907600"/>
              <a:gd name="connsiteX34" fmla="*/ 1615440 w 1661160"/>
              <a:gd name="connsiteY34" fmla="*/ 663760 h 907600"/>
              <a:gd name="connsiteX35" fmla="*/ 1592580 w 1661160"/>
              <a:gd name="connsiteY35" fmla="*/ 686620 h 907600"/>
              <a:gd name="connsiteX36" fmla="*/ 1554480 w 1661160"/>
              <a:gd name="connsiteY36" fmla="*/ 732340 h 907600"/>
              <a:gd name="connsiteX37" fmla="*/ 1524000 w 1661160"/>
              <a:gd name="connsiteY37" fmla="*/ 747580 h 907600"/>
              <a:gd name="connsiteX38" fmla="*/ 1501140 w 1661160"/>
              <a:gd name="connsiteY38" fmla="*/ 770440 h 907600"/>
              <a:gd name="connsiteX39" fmla="*/ 1478280 w 1661160"/>
              <a:gd name="connsiteY39" fmla="*/ 778060 h 907600"/>
              <a:gd name="connsiteX40" fmla="*/ 1432560 w 1661160"/>
              <a:gd name="connsiteY40" fmla="*/ 808540 h 907600"/>
              <a:gd name="connsiteX41" fmla="*/ 1363980 w 1661160"/>
              <a:gd name="connsiteY41" fmla="*/ 831400 h 907600"/>
              <a:gd name="connsiteX42" fmla="*/ 1341120 w 1661160"/>
              <a:gd name="connsiteY42" fmla="*/ 839020 h 907600"/>
              <a:gd name="connsiteX43" fmla="*/ 1295400 w 1661160"/>
              <a:gd name="connsiteY43" fmla="*/ 846640 h 907600"/>
              <a:gd name="connsiteX44" fmla="*/ 1272540 w 1661160"/>
              <a:gd name="connsiteY44" fmla="*/ 861880 h 907600"/>
              <a:gd name="connsiteX45" fmla="*/ 1211580 w 1661160"/>
              <a:gd name="connsiteY45" fmla="*/ 869500 h 907600"/>
              <a:gd name="connsiteX46" fmla="*/ 1158240 w 1661160"/>
              <a:gd name="connsiteY46" fmla="*/ 877120 h 907600"/>
              <a:gd name="connsiteX47" fmla="*/ 952500 w 1661160"/>
              <a:gd name="connsiteY47" fmla="*/ 892360 h 907600"/>
              <a:gd name="connsiteX48" fmla="*/ 838200 w 1661160"/>
              <a:gd name="connsiteY48" fmla="*/ 907600 h 907600"/>
              <a:gd name="connsiteX49" fmla="*/ 426720 w 1661160"/>
              <a:gd name="connsiteY49" fmla="*/ 899980 h 907600"/>
              <a:gd name="connsiteX50" fmla="*/ 396240 w 1661160"/>
              <a:gd name="connsiteY50" fmla="*/ 877120 h 907600"/>
              <a:gd name="connsiteX51" fmla="*/ 373380 w 1661160"/>
              <a:gd name="connsiteY51" fmla="*/ 869500 h 907600"/>
              <a:gd name="connsiteX52" fmla="*/ 327660 w 1661160"/>
              <a:gd name="connsiteY52" fmla="*/ 839020 h 907600"/>
              <a:gd name="connsiteX53" fmla="*/ 304800 w 1661160"/>
              <a:gd name="connsiteY53" fmla="*/ 831400 h 907600"/>
              <a:gd name="connsiteX54" fmla="*/ 281940 w 1661160"/>
              <a:gd name="connsiteY54" fmla="*/ 816160 h 907600"/>
              <a:gd name="connsiteX55" fmla="*/ 236220 w 1661160"/>
              <a:gd name="connsiteY55" fmla="*/ 800920 h 907600"/>
              <a:gd name="connsiteX56" fmla="*/ 213360 w 1661160"/>
              <a:gd name="connsiteY56" fmla="*/ 793300 h 907600"/>
              <a:gd name="connsiteX57" fmla="*/ 182880 w 1661160"/>
              <a:gd name="connsiteY57" fmla="*/ 770440 h 907600"/>
              <a:gd name="connsiteX58" fmla="*/ 160020 w 1661160"/>
              <a:gd name="connsiteY58" fmla="*/ 762820 h 907600"/>
              <a:gd name="connsiteX59" fmla="*/ 137160 w 1661160"/>
              <a:gd name="connsiteY59" fmla="*/ 739960 h 907600"/>
              <a:gd name="connsiteX60" fmla="*/ 114300 w 1661160"/>
              <a:gd name="connsiteY60" fmla="*/ 724720 h 907600"/>
              <a:gd name="connsiteX61" fmla="*/ 83820 w 1661160"/>
              <a:gd name="connsiteY61" fmla="*/ 679000 h 907600"/>
              <a:gd name="connsiteX62" fmla="*/ 68580 w 1661160"/>
              <a:gd name="connsiteY62" fmla="*/ 656140 h 907600"/>
              <a:gd name="connsiteX63" fmla="*/ 30480 w 1661160"/>
              <a:gd name="connsiteY63" fmla="*/ 587560 h 907600"/>
              <a:gd name="connsiteX64" fmla="*/ 7620 w 1661160"/>
              <a:gd name="connsiteY64" fmla="*/ 572320 h 907600"/>
              <a:gd name="connsiteX65" fmla="*/ 0 w 1661160"/>
              <a:gd name="connsiteY65" fmla="*/ 511360 h 90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1661160" h="907600">
                <a:moveTo>
                  <a:pt x="0" y="511360"/>
                </a:moveTo>
                <a:lnTo>
                  <a:pt x="0" y="511360"/>
                </a:lnTo>
                <a:cubicBezTo>
                  <a:pt x="17780" y="488500"/>
                  <a:pt x="37276" y="466877"/>
                  <a:pt x="53340" y="442780"/>
                </a:cubicBezTo>
                <a:cubicBezTo>
                  <a:pt x="82785" y="398613"/>
                  <a:pt x="32695" y="438764"/>
                  <a:pt x="83820" y="404680"/>
                </a:cubicBezTo>
                <a:cubicBezTo>
                  <a:pt x="88900" y="397060"/>
                  <a:pt x="92900" y="388596"/>
                  <a:pt x="99060" y="381820"/>
                </a:cubicBezTo>
                <a:cubicBezTo>
                  <a:pt x="118390" y="360556"/>
                  <a:pt x="144080" y="344770"/>
                  <a:pt x="160020" y="320860"/>
                </a:cubicBezTo>
                <a:cubicBezTo>
                  <a:pt x="165100" y="313240"/>
                  <a:pt x="168784" y="304476"/>
                  <a:pt x="175260" y="298000"/>
                </a:cubicBezTo>
                <a:cubicBezTo>
                  <a:pt x="184240" y="289020"/>
                  <a:pt x="196760" y="284120"/>
                  <a:pt x="205740" y="275140"/>
                </a:cubicBezTo>
                <a:cubicBezTo>
                  <a:pt x="212216" y="268664"/>
                  <a:pt x="214504" y="258756"/>
                  <a:pt x="220980" y="252280"/>
                </a:cubicBezTo>
                <a:cubicBezTo>
                  <a:pt x="227456" y="245804"/>
                  <a:pt x="237364" y="243516"/>
                  <a:pt x="243840" y="237040"/>
                </a:cubicBezTo>
                <a:cubicBezTo>
                  <a:pt x="277225" y="203655"/>
                  <a:pt x="261803" y="191210"/>
                  <a:pt x="312420" y="160840"/>
                </a:cubicBezTo>
                <a:lnTo>
                  <a:pt x="350520" y="137980"/>
                </a:lnTo>
                <a:cubicBezTo>
                  <a:pt x="378605" y="120697"/>
                  <a:pt x="410198" y="97874"/>
                  <a:pt x="441960" y="84640"/>
                </a:cubicBezTo>
                <a:cubicBezTo>
                  <a:pt x="556918" y="36741"/>
                  <a:pt x="456651" y="78265"/>
                  <a:pt x="541020" y="54160"/>
                </a:cubicBezTo>
                <a:cubicBezTo>
                  <a:pt x="581886" y="42484"/>
                  <a:pt x="627585" y="21665"/>
                  <a:pt x="670560" y="16060"/>
                </a:cubicBezTo>
                <a:cubicBezTo>
                  <a:pt x="708424" y="11121"/>
                  <a:pt x="746760" y="10980"/>
                  <a:pt x="784860" y="8440"/>
                </a:cubicBezTo>
                <a:cubicBezTo>
                  <a:pt x="802640" y="5900"/>
                  <a:pt x="820239" y="820"/>
                  <a:pt x="838200" y="820"/>
                </a:cubicBezTo>
                <a:cubicBezTo>
                  <a:pt x="1160061" y="820"/>
                  <a:pt x="1093765" y="-5334"/>
                  <a:pt x="1264920" y="16060"/>
                </a:cubicBezTo>
                <a:cubicBezTo>
                  <a:pt x="1311873" y="47362"/>
                  <a:pt x="1259968" y="16949"/>
                  <a:pt x="1325880" y="38920"/>
                </a:cubicBezTo>
                <a:cubicBezTo>
                  <a:pt x="1358978" y="49953"/>
                  <a:pt x="1357045" y="58398"/>
                  <a:pt x="1386840" y="77020"/>
                </a:cubicBezTo>
                <a:cubicBezTo>
                  <a:pt x="1396473" y="83040"/>
                  <a:pt x="1408233" y="85444"/>
                  <a:pt x="1417320" y="92260"/>
                </a:cubicBezTo>
                <a:cubicBezTo>
                  <a:pt x="1428815" y="100881"/>
                  <a:pt x="1436305" y="114119"/>
                  <a:pt x="1447800" y="122740"/>
                </a:cubicBezTo>
                <a:cubicBezTo>
                  <a:pt x="1456887" y="129556"/>
                  <a:pt x="1469410" y="130884"/>
                  <a:pt x="1478280" y="137980"/>
                </a:cubicBezTo>
                <a:cubicBezTo>
                  <a:pt x="1495110" y="151444"/>
                  <a:pt x="1512045" y="165767"/>
                  <a:pt x="1524000" y="183700"/>
                </a:cubicBezTo>
                <a:cubicBezTo>
                  <a:pt x="1529080" y="191320"/>
                  <a:pt x="1532764" y="200084"/>
                  <a:pt x="1539240" y="206560"/>
                </a:cubicBezTo>
                <a:cubicBezTo>
                  <a:pt x="1545716" y="213036"/>
                  <a:pt x="1554480" y="216720"/>
                  <a:pt x="1562100" y="221800"/>
                </a:cubicBezTo>
                <a:cubicBezTo>
                  <a:pt x="1564640" y="229420"/>
                  <a:pt x="1566128" y="237476"/>
                  <a:pt x="1569720" y="244660"/>
                </a:cubicBezTo>
                <a:cubicBezTo>
                  <a:pt x="1577780" y="260780"/>
                  <a:pt x="1599191" y="284194"/>
                  <a:pt x="1607820" y="298000"/>
                </a:cubicBezTo>
                <a:cubicBezTo>
                  <a:pt x="1613840" y="307633"/>
                  <a:pt x="1617424" y="318617"/>
                  <a:pt x="1623060" y="328480"/>
                </a:cubicBezTo>
                <a:cubicBezTo>
                  <a:pt x="1627604" y="336431"/>
                  <a:pt x="1634204" y="343149"/>
                  <a:pt x="1638300" y="351340"/>
                </a:cubicBezTo>
                <a:cubicBezTo>
                  <a:pt x="1641892" y="358524"/>
                  <a:pt x="1643807" y="366451"/>
                  <a:pt x="1645920" y="374200"/>
                </a:cubicBezTo>
                <a:cubicBezTo>
                  <a:pt x="1651431" y="394407"/>
                  <a:pt x="1661160" y="435160"/>
                  <a:pt x="1661160" y="435160"/>
                </a:cubicBezTo>
                <a:cubicBezTo>
                  <a:pt x="1658620" y="483420"/>
                  <a:pt x="1659791" y="532019"/>
                  <a:pt x="1653540" y="579940"/>
                </a:cubicBezTo>
                <a:cubicBezTo>
                  <a:pt x="1652071" y="591204"/>
                  <a:pt x="1642775" y="599979"/>
                  <a:pt x="1638300" y="610420"/>
                </a:cubicBezTo>
                <a:cubicBezTo>
                  <a:pt x="1627640" y="635294"/>
                  <a:pt x="1633492" y="638488"/>
                  <a:pt x="1615440" y="663760"/>
                </a:cubicBezTo>
                <a:cubicBezTo>
                  <a:pt x="1609176" y="672529"/>
                  <a:pt x="1599479" y="678341"/>
                  <a:pt x="1592580" y="686620"/>
                </a:cubicBezTo>
                <a:cubicBezTo>
                  <a:pt x="1572922" y="710209"/>
                  <a:pt x="1581980" y="712697"/>
                  <a:pt x="1554480" y="732340"/>
                </a:cubicBezTo>
                <a:cubicBezTo>
                  <a:pt x="1545237" y="738942"/>
                  <a:pt x="1533243" y="740978"/>
                  <a:pt x="1524000" y="747580"/>
                </a:cubicBezTo>
                <a:cubicBezTo>
                  <a:pt x="1515231" y="753844"/>
                  <a:pt x="1510106" y="764462"/>
                  <a:pt x="1501140" y="770440"/>
                </a:cubicBezTo>
                <a:cubicBezTo>
                  <a:pt x="1494457" y="774895"/>
                  <a:pt x="1485301" y="774159"/>
                  <a:pt x="1478280" y="778060"/>
                </a:cubicBezTo>
                <a:cubicBezTo>
                  <a:pt x="1462269" y="786955"/>
                  <a:pt x="1449936" y="802748"/>
                  <a:pt x="1432560" y="808540"/>
                </a:cubicBezTo>
                <a:lnTo>
                  <a:pt x="1363980" y="831400"/>
                </a:lnTo>
                <a:cubicBezTo>
                  <a:pt x="1356360" y="833940"/>
                  <a:pt x="1349043" y="837700"/>
                  <a:pt x="1341120" y="839020"/>
                </a:cubicBezTo>
                <a:lnTo>
                  <a:pt x="1295400" y="846640"/>
                </a:lnTo>
                <a:cubicBezTo>
                  <a:pt x="1287780" y="851720"/>
                  <a:pt x="1281375" y="859470"/>
                  <a:pt x="1272540" y="861880"/>
                </a:cubicBezTo>
                <a:cubicBezTo>
                  <a:pt x="1252783" y="867268"/>
                  <a:pt x="1231878" y="866794"/>
                  <a:pt x="1211580" y="869500"/>
                </a:cubicBezTo>
                <a:cubicBezTo>
                  <a:pt x="1193777" y="871874"/>
                  <a:pt x="1176131" y="875541"/>
                  <a:pt x="1158240" y="877120"/>
                </a:cubicBezTo>
                <a:cubicBezTo>
                  <a:pt x="1089738" y="883164"/>
                  <a:pt x="1020577" y="882635"/>
                  <a:pt x="952500" y="892360"/>
                </a:cubicBezTo>
                <a:cubicBezTo>
                  <a:pt x="878888" y="902876"/>
                  <a:pt x="916982" y="897752"/>
                  <a:pt x="838200" y="907600"/>
                </a:cubicBezTo>
                <a:cubicBezTo>
                  <a:pt x="701040" y="905060"/>
                  <a:pt x="563578" y="909419"/>
                  <a:pt x="426720" y="899980"/>
                </a:cubicBezTo>
                <a:cubicBezTo>
                  <a:pt x="414050" y="899106"/>
                  <a:pt x="407267" y="883421"/>
                  <a:pt x="396240" y="877120"/>
                </a:cubicBezTo>
                <a:cubicBezTo>
                  <a:pt x="389266" y="873135"/>
                  <a:pt x="380401" y="873401"/>
                  <a:pt x="373380" y="869500"/>
                </a:cubicBezTo>
                <a:cubicBezTo>
                  <a:pt x="357369" y="860605"/>
                  <a:pt x="343671" y="847915"/>
                  <a:pt x="327660" y="839020"/>
                </a:cubicBezTo>
                <a:cubicBezTo>
                  <a:pt x="320639" y="835119"/>
                  <a:pt x="311984" y="834992"/>
                  <a:pt x="304800" y="831400"/>
                </a:cubicBezTo>
                <a:cubicBezTo>
                  <a:pt x="296609" y="827304"/>
                  <a:pt x="290309" y="819879"/>
                  <a:pt x="281940" y="816160"/>
                </a:cubicBezTo>
                <a:cubicBezTo>
                  <a:pt x="267260" y="809636"/>
                  <a:pt x="251460" y="806000"/>
                  <a:pt x="236220" y="800920"/>
                </a:cubicBezTo>
                <a:lnTo>
                  <a:pt x="213360" y="793300"/>
                </a:lnTo>
                <a:cubicBezTo>
                  <a:pt x="203200" y="785680"/>
                  <a:pt x="193907" y="776741"/>
                  <a:pt x="182880" y="770440"/>
                </a:cubicBezTo>
                <a:cubicBezTo>
                  <a:pt x="175906" y="766455"/>
                  <a:pt x="166703" y="767275"/>
                  <a:pt x="160020" y="762820"/>
                </a:cubicBezTo>
                <a:cubicBezTo>
                  <a:pt x="151054" y="756842"/>
                  <a:pt x="145439" y="746859"/>
                  <a:pt x="137160" y="739960"/>
                </a:cubicBezTo>
                <a:cubicBezTo>
                  <a:pt x="130125" y="734097"/>
                  <a:pt x="121920" y="729800"/>
                  <a:pt x="114300" y="724720"/>
                </a:cubicBezTo>
                <a:lnTo>
                  <a:pt x="83820" y="679000"/>
                </a:lnTo>
                <a:cubicBezTo>
                  <a:pt x="78740" y="671380"/>
                  <a:pt x="71476" y="664828"/>
                  <a:pt x="68580" y="656140"/>
                </a:cubicBezTo>
                <a:cubicBezTo>
                  <a:pt x="60639" y="632318"/>
                  <a:pt x="52939" y="602532"/>
                  <a:pt x="30480" y="587560"/>
                </a:cubicBezTo>
                <a:lnTo>
                  <a:pt x="7620" y="572320"/>
                </a:lnTo>
                <a:cubicBezTo>
                  <a:pt x="-3213" y="539821"/>
                  <a:pt x="1270" y="521520"/>
                  <a:pt x="0" y="51136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1201BCC9-36F8-4C7B-BD66-DB55C7D28A92}"/>
              </a:ext>
            </a:extLst>
          </p:cNvPr>
          <p:cNvSpPr/>
          <p:nvPr/>
        </p:nvSpPr>
        <p:spPr>
          <a:xfrm>
            <a:off x="1911719" y="2097658"/>
            <a:ext cx="45719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CaixaDeTexto 12">
                <a:extLst>
                  <a:ext uri="{FF2B5EF4-FFF2-40B4-BE49-F238E27FC236}">
                    <a16:creationId xmlns:a16="http://schemas.microsoft.com/office/drawing/2014/main" id="{53EC1E8A-26D3-45D5-BAD6-D5476EF46E87}"/>
                  </a:ext>
                </a:extLst>
              </p:cNvPr>
              <p:cNvSpPr txBox="1"/>
              <p:nvPr/>
            </p:nvSpPr>
            <p:spPr>
              <a:xfrm>
                <a:off x="2015595" y="1854938"/>
                <a:ext cx="44986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pt-BR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pt-BR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</m:oMath>
                  </m:oMathPara>
                </a14:m>
                <a:endParaRPr lang="pt-BR" sz="2000" b="1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>
          <p:sp>
            <p:nvSpPr>
              <p:cNvPr id="13" name="CaixaDeTexto 12">
                <a:extLst>
                  <a:ext uri="{FF2B5EF4-FFF2-40B4-BE49-F238E27FC236}">
                    <a16:creationId xmlns:a16="http://schemas.microsoft.com/office/drawing/2014/main" id="{53EC1E8A-26D3-45D5-BAD6-D5476EF46E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5595" y="1854938"/>
                <a:ext cx="449867" cy="307777"/>
              </a:xfrm>
              <a:prstGeom prst="rect">
                <a:avLst/>
              </a:prstGeom>
              <a:blipFill>
                <a:blip r:embed="rId2"/>
                <a:stretch>
                  <a:fillRect l="-13699" r="-8219" b="-1568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CaixaDeTexto 25">
            <a:extLst>
              <a:ext uri="{FF2B5EF4-FFF2-40B4-BE49-F238E27FC236}">
                <a16:creationId xmlns:a16="http://schemas.microsoft.com/office/drawing/2014/main" id="{723D543C-6491-4A8C-A5E4-2ACD38E7A072}"/>
              </a:ext>
            </a:extLst>
          </p:cNvPr>
          <p:cNvSpPr txBox="1"/>
          <p:nvPr/>
        </p:nvSpPr>
        <p:spPr>
          <a:xfrm>
            <a:off x="189085" y="298872"/>
            <a:ext cx="29228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Fonte magnética 3D</a:t>
            </a: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6D7BED2A-4ABD-428D-AD0F-9F932586E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5CF5-DD80-4FB2-8D05-C9155122F025}" type="slidenum">
              <a:rPr lang="pt-BR" smtClean="0"/>
              <a:t>54</a:t>
            </a:fld>
            <a:endParaRPr lang="pt-B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2" name="CaixaDeTexto 31">
                <a:extLst>
                  <a:ext uri="{FF2B5EF4-FFF2-40B4-BE49-F238E27FC236}">
                    <a16:creationId xmlns:a16="http://schemas.microsoft.com/office/drawing/2014/main" id="{7F418C2F-34A6-41F5-ABD2-49FDE4D45344}"/>
                  </a:ext>
                </a:extLst>
              </p:cNvPr>
              <p:cNvSpPr txBox="1"/>
              <p:nvPr/>
            </p:nvSpPr>
            <p:spPr>
              <a:xfrm>
                <a:off x="3302702" y="1182872"/>
                <a:ext cx="30271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1">
                              <a:latin typeface="Cambria Math" panose="02040503050406030204" pitchFamily="18" charset="0"/>
                            </a:rPr>
                            <m:t>𝐅</m:t>
                          </m:r>
                        </m:e>
                        <m:sub>
                          <m:r>
                            <a:rPr lang="pt-BR" sz="200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pt-BR" sz="2000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>
          <p:sp>
            <p:nvSpPr>
              <p:cNvPr id="32" name="CaixaDeTexto 31">
                <a:extLst>
                  <a:ext uri="{FF2B5EF4-FFF2-40B4-BE49-F238E27FC236}">
                    <a16:creationId xmlns:a16="http://schemas.microsoft.com/office/drawing/2014/main" id="{7F418C2F-34A6-41F5-ABD2-49FDE4D453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2702" y="1182872"/>
                <a:ext cx="302712" cy="307777"/>
              </a:xfrm>
              <a:prstGeom prst="rect">
                <a:avLst/>
              </a:prstGeom>
              <a:blipFill>
                <a:blip r:embed="rId3"/>
                <a:stretch>
                  <a:fillRect l="-20408" r="-10204" b="-1568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Conector de Seta Reta 34">
            <a:extLst>
              <a:ext uri="{FF2B5EF4-FFF2-40B4-BE49-F238E27FC236}">
                <a16:creationId xmlns:a16="http://schemas.microsoft.com/office/drawing/2014/main" id="{9F72691C-F854-402A-9842-6AE0DF44CB9D}"/>
              </a:ext>
            </a:extLst>
          </p:cNvPr>
          <p:cNvCxnSpPr>
            <a:cxnSpLocks/>
          </p:cNvCxnSpPr>
          <p:nvPr/>
        </p:nvCxnSpPr>
        <p:spPr>
          <a:xfrm flipH="1" flipV="1">
            <a:off x="3072332" y="1119625"/>
            <a:ext cx="328788" cy="51891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Elipse 37">
            <a:extLst>
              <a:ext uri="{FF2B5EF4-FFF2-40B4-BE49-F238E27FC236}">
                <a16:creationId xmlns:a16="http://schemas.microsoft.com/office/drawing/2014/main" id="{2BE7FF7C-69E0-408C-97EA-9339FB3A4D39}"/>
              </a:ext>
            </a:extLst>
          </p:cNvPr>
          <p:cNvSpPr/>
          <p:nvPr/>
        </p:nvSpPr>
        <p:spPr>
          <a:xfrm>
            <a:off x="1164771" y="2356127"/>
            <a:ext cx="45719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Elipse 39">
            <a:extLst>
              <a:ext uri="{FF2B5EF4-FFF2-40B4-BE49-F238E27FC236}">
                <a16:creationId xmlns:a16="http://schemas.microsoft.com/office/drawing/2014/main" id="{DEC34B2B-F920-4611-BE68-9E464BCB86FA}"/>
              </a:ext>
            </a:extLst>
          </p:cNvPr>
          <p:cNvSpPr/>
          <p:nvPr/>
        </p:nvSpPr>
        <p:spPr>
          <a:xfrm>
            <a:off x="1604790" y="2447464"/>
            <a:ext cx="45719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" name="Elipse 41">
            <a:extLst>
              <a:ext uri="{FF2B5EF4-FFF2-40B4-BE49-F238E27FC236}">
                <a16:creationId xmlns:a16="http://schemas.microsoft.com/office/drawing/2014/main" id="{754A2F88-A1DD-4230-9A4A-3FD534C99DC4}"/>
              </a:ext>
            </a:extLst>
          </p:cNvPr>
          <p:cNvSpPr/>
          <p:nvPr/>
        </p:nvSpPr>
        <p:spPr>
          <a:xfrm>
            <a:off x="2112475" y="2459607"/>
            <a:ext cx="45719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5" name="Elipse 44">
            <a:extLst>
              <a:ext uri="{FF2B5EF4-FFF2-40B4-BE49-F238E27FC236}">
                <a16:creationId xmlns:a16="http://schemas.microsoft.com/office/drawing/2014/main" id="{AD789B88-63E3-4D23-9013-BCD17401C9B5}"/>
              </a:ext>
            </a:extLst>
          </p:cNvPr>
          <p:cNvSpPr/>
          <p:nvPr/>
        </p:nvSpPr>
        <p:spPr>
          <a:xfrm>
            <a:off x="1083907" y="2636271"/>
            <a:ext cx="45719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6" name="Elipse 45">
            <a:extLst>
              <a:ext uri="{FF2B5EF4-FFF2-40B4-BE49-F238E27FC236}">
                <a16:creationId xmlns:a16="http://schemas.microsoft.com/office/drawing/2014/main" id="{8DC99BF7-0BC0-4DE4-B381-C2B65BD716FB}"/>
              </a:ext>
            </a:extLst>
          </p:cNvPr>
          <p:cNvSpPr/>
          <p:nvPr/>
        </p:nvSpPr>
        <p:spPr>
          <a:xfrm>
            <a:off x="1627649" y="1947342"/>
            <a:ext cx="45719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7" name="Elipse 46">
            <a:extLst>
              <a:ext uri="{FF2B5EF4-FFF2-40B4-BE49-F238E27FC236}">
                <a16:creationId xmlns:a16="http://schemas.microsoft.com/office/drawing/2014/main" id="{E2616410-6C94-4D75-8D61-7784C338148B}"/>
              </a:ext>
            </a:extLst>
          </p:cNvPr>
          <p:cNvSpPr/>
          <p:nvPr/>
        </p:nvSpPr>
        <p:spPr>
          <a:xfrm>
            <a:off x="2840472" y="2471801"/>
            <a:ext cx="45719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8" name="Elipse 47">
            <a:extLst>
              <a:ext uri="{FF2B5EF4-FFF2-40B4-BE49-F238E27FC236}">
                <a16:creationId xmlns:a16="http://schemas.microsoft.com/office/drawing/2014/main" id="{B1F11215-92FA-4446-940A-A0ED0C463BC0}"/>
              </a:ext>
            </a:extLst>
          </p:cNvPr>
          <p:cNvSpPr/>
          <p:nvPr/>
        </p:nvSpPr>
        <p:spPr>
          <a:xfrm>
            <a:off x="2377594" y="2666207"/>
            <a:ext cx="45719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9" name="Elipse 48">
            <a:extLst>
              <a:ext uri="{FF2B5EF4-FFF2-40B4-BE49-F238E27FC236}">
                <a16:creationId xmlns:a16="http://schemas.microsoft.com/office/drawing/2014/main" id="{15B7EBF9-EE95-4527-BBF9-9BB3005BBC0A}"/>
              </a:ext>
            </a:extLst>
          </p:cNvPr>
          <p:cNvSpPr/>
          <p:nvPr/>
        </p:nvSpPr>
        <p:spPr>
          <a:xfrm>
            <a:off x="2085441" y="1539600"/>
            <a:ext cx="45719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0" name="Elipse 49">
            <a:extLst>
              <a:ext uri="{FF2B5EF4-FFF2-40B4-BE49-F238E27FC236}">
                <a16:creationId xmlns:a16="http://schemas.microsoft.com/office/drawing/2014/main" id="{93805F8B-C20E-432C-A85A-069AAAB3B7B1}"/>
              </a:ext>
            </a:extLst>
          </p:cNvPr>
          <p:cNvSpPr/>
          <p:nvPr/>
        </p:nvSpPr>
        <p:spPr>
          <a:xfrm>
            <a:off x="2615414" y="1547590"/>
            <a:ext cx="45719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1" name="Elipse 50">
            <a:extLst>
              <a:ext uri="{FF2B5EF4-FFF2-40B4-BE49-F238E27FC236}">
                <a16:creationId xmlns:a16="http://schemas.microsoft.com/office/drawing/2014/main" id="{E3B3D95A-E2C4-4A6A-B2FF-F94A7DA7E6DB}"/>
              </a:ext>
            </a:extLst>
          </p:cNvPr>
          <p:cNvSpPr/>
          <p:nvPr/>
        </p:nvSpPr>
        <p:spPr>
          <a:xfrm>
            <a:off x="2794753" y="1856416"/>
            <a:ext cx="45719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8" name="Elipse 57">
            <a:extLst>
              <a:ext uri="{FF2B5EF4-FFF2-40B4-BE49-F238E27FC236}">
                <a16:creationId xmlns:a16="http://schemas.microsoft.com/office/drawing/2014/main" id="{45743412-EE38-4182-A0F8-63EE41EFFEA1}"/>
              </a:ext>
            </a:extLst>
          </p:cNvPr>
          <p:cNvSpPr/>
          <p:nvPr/>
        </p:nvSpPr>
        <p:spPr>
          <a:xfrm>
            <a:off x="9124358" y="3548206"/>
            <a:ext cx="2140972" cy="1885767"/>
          </a:xfrm>
          <a:prstGeom prst="ellipse">
            <a:avLst/>
          </a:prstGeom>
          <a:gradFill flip="none" rotWithShape="1">
            <a:gsLst>
              <a:gs pos="18000">
                <a:schemeClr val="accent3">
                  <a:lumMod val="67000"/>
                </a:schemeClr>
              </a:gs>
              <a:gs pos="55000">
                <a:schemeClr val="accent3">
                  <a:lumMod val="99000"/>
                  <a:lumOff val="1000"/>
                  <a:alpha val="74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60" name="Conector de Seta Reta 59">
            <a:extLst>
              <a:ext uri="{FF2B5EF4-FFF2-40B4-BE49-F238E27FC236}">
                <a16:creationId xmlns:a16="http://schemas.microsoft.com/office/drawing/2014/main" id="{69C2FE43-CDEC-4D22-A2AB-D1786ED1DC9E}"/>
              </a:ext>
            </a:extLst>
          </p:cNvPr>
          <p:cNvCxnSpPr/>
          <p:nvPr/>
        </p:nvCxnSpPr>
        <p:spPr>
          <a:xfrm>
            <a:off x="8790882" y="2991451"/>
            <a:ext cx="0" cy="2700996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ector de Seta Reta 60">
            <a:extLst>
              <a:ext uri="{FF2B5EF4-FFF2-40B4-BE49-F238E27FC236}">
                <a16:creationId xmlns:a16="http://schemas.microsoft.com/office/drawing/2014/main" id="{8FEB4FCF-AA7F-4AC9-A6F3-0EF8B8F4AA3B}"/>
              </a:ext>
            </a:extLst>
          </p:cNvPr>
          <p:cNvCxnSpPr>
            <a:cxnSpLocks/>
          </p:cNvCxnSpPr>
          <p:nvPr/>
        </p:nvCxnSpPr>
        <p:spPr>
          <a:xfrm>
            <a:off x="8790882" y="2991451"/>
            <a:ext cx="3083169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ector de Seta Reta 61">
            <a:extLst>
              <a:ext uri="{FF2B5EF4-FFF2-40B4-BE49-F238E27FC236}">
                <a16:creationId xmlns:a16="http://schemas.microsoft.com/office/drawing/2014/main" id="{40B6B9BF-0564-41AD-B66B-AA48B07B6F64}"/>
              </a:ext>
            </a:extLst>
          </p:cNvPr>
          <p:cNvCxnSpPr>
            <a:cxnSpLocks/>
          </p:cNvCxnSpPr>
          <p:nvPr/>
        </p:nvCxnSpPr>
        <p:spPr>
          <a:xfrm flipV="1">
            <a:off x="8790881" y="1281664"/>
            <a:ext cx="1682765" cy="1709787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CaixaDeTexto 62">
            <a:extLst>
              <a:ext uri="{FF2B5EF4-FFF2-40B4-BE49-F238E27FC236}">
                <a16:creationId xmlns:a16="http://schemas.microsoft.com/office/drawing/2014/main" id="{16456977-2FE5-4A6C-9C2B-648B522742F8}"/>
              </a:ext>
            </a:extLst>
          </p:cNvPr>
          <p:cNvSpPr txBox="1"/>
          <p:nvPr/>
        </p:nvSpPr>
        <p:spPr>
          <a:xfrm>
            <a:off x="10098625" y="972891"/>
            <a:ext cx="2952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/>
              <a:t>x</a:t>
            </a:r>
          </a:p>
        </p:txBody>
      </p:sp>
      <p:sp>
        <p:nvSpPr>
          <p:cNvPr id="64" name="CaixaDeTexto 63">
            <a:extLst>
              <a:ext uri="{FF2B5EF4-FFF2-40B4-BE49-F238E27FC236}">
                <a16:creationId xmlns:a16="http://schemas.microsoft.com/office/drawing/2014/main" id="{036AC19F-BD20-4BD6-8223-5C6AF18EAE6D}"/>
              </a:ext>
            </a:extLst>
          </p:cNvPr>
          <p:cNvSpPr txBox="1"/>
          <p:nvPr/>
        </p:nvSpPr>
        <p:spPr>
          <a:xfrm>
            <a:off x="11692167" y="2991003"/>
            <a:ext cx="3000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/>
              <a:t>y</a:t>
            </a:r>
          </a:p>
        </p:txBody>
      </p:sp>
      <p:sp>
        <p:nvSpPr>
          <p:cNvPr id="65" name="CaixaDeTexto 64">
            <a:extLst>
              <a:ext uri="{FF2B5EF4-FFF2-40B4-BE49-F238E27FC236}">
                <a16:creationId xmlns:a16="http://schemas.microsoft.com/office/drawing/2014/main" id="{26D83C6F-6BA8-47B6-9566-393375FA6144}"/>
              </a:ext>
            </a:extLst>
          </p:cNvPr>
          <p:cNvSpPr txBox="1"/>
          <p:nvPr/>
        </p:nvSpPr>
        <p:spPr>
          <a:xfrm>
            <a:off x="8468030" y="5336949"/>
            <a:ext cx="2856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/>
              <a:t>z</a:t>
            </a:r>
          </a:p>
        </p:txBody>
      </p:sp>
      <p:cxnSp>
        <p:nvCxnSpPr>
          <p:cNvPr id="73" name="Conector de Seta Reta 72">
            <a:extLst>
              <a:ext uri="{FF2B5EF4-FFF2-40B4-BE49-F238E27FC236}">
                <a16:creationId xmlns:a16="http://schemas.microsoft.com/office/drawing/2014/main" id="{065BC73F-113A-4D9B-8B19-BA7107C8E6F2}"/>
              </a:ext>
            </a:extLst>
          </p:cNvPr>
          <p:cNvCxnSpPr>
            <a:cxnSpLocks/>
          </p:cNvCxnSpPr>
          <p:nvPr/>
        </p:nvCxnSpPr>
        <p:spPr>
          <a:xfrm flipV="1">
            <a:off x="10018538" y="4221399"/>
            <a:ext cx="514798" cy="57155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Elipse 86">
            <a:extLst>
              <a:ext uri="{FF2B5EF4-FFF2-40B4-BE49-F238E27FC236}">
                <a16:creationId xmlns:a16="http://schemas.microsoft.com/office/drawing/2014/main" id="{EE69B671-9B8C-4159-9288-CBD53B67DCD3}"/>
              </a:ext>
            </a:extLst>
          </p:cNvPr>
          <p:cNvSpPr/>
          <p:nvPr/>
        </p:nvSpPr>
        <p:spPr>
          <a:xfrm>
            <a:off x="10237578" y="2195453"/>
            <a:ext cx="125387" cy="11776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8" name="CaixaDeTexto 87">
                <a:extLst>
                  <a:ext uri="{FF2B5EF4-FFF2-40B4-BE49-F238E27FC236}">
                    <a16:creationId xmlns:a16="http://schemas.microsoft.com/office/drawing/2014/main" id="{B26B8684-B894-4C79-8429-491503160C99}"/>
                  </a:ext>
                </a:extLst>
              </p:cNvPr>
              <p:cNvSpPr txBox="1"/>
              <p:nvPr/>
            </p:nvSpPr>
            <p:spPr>
              <a:xfrm>
                <a:off x="10313808" y="4489208"/>
                <a:ext cx="29014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𝐦</m:t>
                      </m:r>
                    </m:oMath>
                  </m:oMathPara>
                </a14:m>
                <a:endParaRPr lang="pt-BR" sz="2000" b="1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>
          <p:sp>
            <p:nvSpPr>
              <p:cNvPr id="88" name="CaixaDeTexto 87">
                <a:extLst>
                  <a:ext uri="{FF2B5EF4-FFF2-40B4-BE49-F238E27FC236}">
                    <a16:creationId xmlns:a16="http://schemas.microsoft.com/office/drawing/2014/main" id="{B26B8684-B894-4C79-8429-491503160C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13808" y="4489208"/>
                <a:ext cx="290144" cy="307777"/>
              </a:xfrm>
              <a:prstGeom prst="rect">
                <a:avLst/>
              </a:prstGeom>
              <a:blipFill>
                <a:blip r:embed="rId4"/>
                <a:stretch>
                  <a:fillRect l="-14894" r="-1489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9" name="Conector reto 88">
            <a:extLst>
              <a:ext uri="{FF2B5EF4-FFF2-40B4-BE49-F238E27FC236}">
                <a16:creationId xmlns:a16="http://schemas.microsoft.com/office/drawing/2014/main" id="{BC6B75AB-3B57-4B63-8B5E-D3C652D57B85}"/>
              </a:ext>
            </a:extLst>
          </p:cNvPr>
          <p:cNvCxnSpPr>
            <a:cxnSpLocks/>
            <a:endCxn id="87" idx="4"/>
          </p:cNvCxnSpPr>
          <p:nvPr/>
        </p:nvCxnSpPr>
        <p:spPr>
          <a:xfrm flipV="1">
            <a:off x="10136439" y="2313217"/>
            <a:ext cx="163833" cy="2175991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0" name="CaixaDeTexto 89">
                <a:extLst>
                  <a:ext uri="{FF2B5EF4-FFF2-40B4-BE49-F238E27FC236}">
                    <a16:creationId xmlns:a16="http://schemas.microsoft.com/office/drawing/2014/main" id="{78AA4E54-7664-4BDF-B21C-E6F52D49DB96}"/>
                  </a:ext>
                </a:extLst>
              </p:cNvPr>
              <p:cNvSpPr txBox="1"/>
              <p:nvPr/>
            </p:nvSpPr>
            <p:spPr>
              <a:xfrm>
                <a:off x="9887954" y="3204031"/>
                <a:ext cx="16350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pt-BR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r</m:t>
                      </m:r>
                    </m:oMath>
                  </m:oMathPara>
                </a14:m>
                <a:endParaRPr lang="pt-BR" sz="2000" b="1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>
          <p:sp>
            <p:nvSpPr>
              <p:cNvPr id="90" name="CaixaDeTexto 89">
                <a:extLst>
                  <a:ext uri="{FF2B5EF4-FFF2-40B4-BE49-F238E27FC236}">
                    <a16:creationId xmlns:a16="http://schemas.microsoft.com/office/drawing/2014/main" id="{78AA4E54-7664-4BDF-B21C-E6F52D49DB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87954" y="3204031"/>
                <a:ext cx="163506" cy="307777"/>
              </a:xfrm>
              <a:prstGeom prst="rect">
                <a:avLst/>
              </a:prstGeom>
              <a:blipFill>
                <a:blip r:embed="rId5"/>
                <a:stretch>
                  <a:fillRect l="-18519" r="-2222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1" name="CaixaDeTexto 90">
                <a:extLst>
                  <a:ext uri="{FF2B5EF4-FFF2-40B4-BE49-F238E27FC236}">
                    <a16:creationId xmlns:a16="http://schemas.microsoft.com/office/drawing/2014/main" id="{57397BB9-C54B-4A3F-A112-B994114A55CF}"/>
                  </a:ext>
                </a:extLst>
              </p:cNvPr>
              <p:cNvSpPr txBox="1"/>
              <p:nvPr/>
            </p:nvSpPr>
            <p:spPr>
              <a:xfrm>
                <a:off x="9175793" y="5071993"/>
                <a:ext cx="19191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brk m:alnAt="24"/>
                        </m:rPr>
                        <a:rPr lang="el-GR" sz="2000" i="1">
                          <a:latin typeface="Cambria Math" panose="02040503050406030204" pitchFamily="18" charset="0"/>
                          <a:cs typeface="Calibri Light" panose="020F0302020204030204" pitchFamily="34" charset="0"/>
                        </a:rPr>
                        <m:t>𝜐</m:t>
                      </m:r>
                    </m:oMath>
                  </m:oMathPara>
                </a14:m>
                <a:endParaRPr lang="pt-BR" sz="2000" b="1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>
          <p:sp>
            <p:nvSpPr>
              <p:cNvPr id="91" name="CaixaDeTexto 90">
                <a:extLst>
                  <a:ext uri="{FF2B5EF4-FFF2-40B4-BE49-F238E27FC236}">
                    <a16:creationId xmlns:a16="http://schemas.microsoft.com/office/drawing/2014/main" id="{57397BB9-C54B-4A3F-A112-B994114A55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5793" y="5071993"/>
                <a:ext cx="191912" cy="307777"/>
              </a:xfrm>
              <a:prstGeom prst="rect">
                <a:avLst/>
              </a:prstGeom>
              <a:blipFill>
                <a:blip r:embed="rId6"/>
                <a:stretch>
                  <a:fillRect l="-15625" r="-1562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" name="CaixaDeTexto 91">
            <a:extLst>
              <a:ext uri="{FF2B5EF4-FFF2-40B4-BE49-F238E27FC236}">
                <a16:creationId xmlns:a16="http://schemas.microsoft.com/office/drawing/2014/main" id="{FA437B7E-B1CA-4F0F-B66B-B7B9F18124E0}"/>
              </a:ext>
            </a:extLst>
          </p:cNvPr>
          <p:cNvSpPr txBox="1"/>
          <p:nvPr/>
        </p:nvSpPr>
        <p:spPr>
          <a:xfrm>
            <a:off x="8517949" y="295355"/>
            <a:ext cx="34566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/>
              <a:t>Modelo esférico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3" name="CaixaDeTexto 92">
                <a:extLst>
                  <a:ext uri="{FF2B5EF4-FFF2-40B4-BE49-F238E27FC236}">
                    <a16:creationId xmlns:a16="http://schemas.microsoft.com/office/drawing/2014/main" id="{FDF1FDB5-8E1F-450C-9A70-E5A53958E920}"/>
                  </a:ext>
                </a:extLst>
              </p:cNvPr>
              <p:cNvSpPr txBox="1"/>
              <p:nvPr/>
            </p:nvSpPr>
            <p:spPr>
              <a:xfrm>
                <a:off x="10458880" y="1977932"/>
                <a:ext cx="970842" cy="3350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m:rPr>
                              <m:sty m:val="p"/>
                            </m:rPr>
                            <a:rPr lang="pt-BR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pt-BR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ip</m:t>
                          </m:r>
                        </m:sub>
                      </m:sSub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pt-BR" sz="20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𝐦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2000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>
          <p:sp>
            <p:nvSpPr>
              <p:cNvPr id="93" name="CaixaDeTexto 92">
                <a:extLst>
                  <a:ext uri="{FF2B5EF4-FFF2-40B4-BE49-F238E27FC236}">
                    <a16:creationId xmlns:a16="http://schemas.microsoft.com/office/drawing/2014/main" id="{FDF1FDB5-8E1F-450C-9A70-E5A53958E9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58880" y="1977932"/>
                <a:ext cx="970842" cy="335092"/>
              </a:xfrm>
              <a:prstGeom prst="rect">
                <a:avLst/>
              </a:prstGeom>
              <a:blipFill>
                <a:blip r:embed="rId7"/>
                <a:stretch>
                  <a:fillRect l="-6289" r="-9434" b="-2545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4" name="Elipse 93">
            <a:extLst>
              <a:ext uri="{FF2B5EF4-FFF2-40B4-BE49-F238E27FC236}">
                <a16:creationId xmlns:a16="http://schemas.microsoft.com/office/drawing/2014/main" id="{838F011F-FE31-4FC9-8D71-C8486C01108B}"/>
              </a:ext>
            </a:extLst>
          </p:cNvPr>
          <p:cNvSpPr/>
          <p:nvPr/>
        </p:nvSpPr>
        <p:spPr>
          <a:xfrm>
            <a:off x="10066749" y="4389410"/>
            <a:ext cx="125387" cy="11776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5" name="CaixaDeTexto 94">
                <a:extLst>
                  <a:ext uri="{FF2B5EF4-FFF2-40B4-BE49-F238E27FC236}">
                    <a16:creationId xmlns:a16="http://schemas.microsoft.com/office/drawing/2014/main" id="{C8E618CA-DEE3-48EF-87B1-71FFEF1C05B8}"/>
                  </a:ext>
                </a:extLst>
              </p:cNvPr>
              <p:cNvSpPr txBox="1"/>
              <p:nvPr/>
            </p:nvSpPr>
            <p:spPr>
              <a:xfrm>
                <a:off x="9043028" y="4030033"/>
                <a:ext cx="96102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pt-BR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pt-BR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>
          <p:sp>
            <p:nvSpPr>
              <p:cNvPr id="95" name="CaixaDeTexto 94">
                <a:extLst>
                  <a:ext uri="{FF2B5EF4-FFF2-40B4-BE49-F238E27FC236}">
                    <a16:creationId xmlns:a16="http://schemas.microsoft.com/office/drawing/2014/main" id="{C8E618CA-DEE3-48EF-87B1-71FFEF1C05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3028" y="4030033"/>
                <a:ext cx="961028" cy="369332"/>
              </a:xfrm>
              <a:prstGeom prst="rect">
                <a:avLst/>
              </a:prstGeom>
              <a:blipFill>
                <a:blip r:embed="rId8"/>
                <a:stretch>
                  <a:fillRect l="-1899" r="-24684" b="-1311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CaixaDeTexto 42">
            <a:extLst>
              <a:ext uri="{FF2B5EF4-FFF2-40B4-BE49-F238E27FC236}">
                <a16:creationId xmlns:a16="http://schemas.microsoft.com/office/drawing/2014/main" id="{B1FBC0E6-1E34-4665-891B-C6243603586C}"/>
              </a:ext>
            </a:extLst>
          </p:cNvPr>
          <p:cNvSpPr txBox="1"/>
          <p:nvPr/>
        </p:nvSpPr>
        <p:spPr>
          <a:xfrm>
            <a:off x="4072785" y="295355"/>
            <a:ext cx="484833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Queremos estimar uma </a:t>
            </a:r>
            <a:r>
              <a:rPr lang="pt-BR" sz="2400" b="1" dirty="0">
                <a:solidFill>
                  <a:srgbClr val="0070C0"/>
                </a:solidFill>
              </a:rPr>
              <a:t>direção de magnetização</a:t>
            </a:r>
            <a:r>
              <a:rPr lang="pt-BR" sz="2400" b="1" dirty="0"/>
              <a:t> </a:t>
            </a:r>
            <a:r>
              <a:rPr lang="pt-BR" sz="2400" dirty="0"/>
              <a:t>que minimiza a norma Euclidiana entre os </a:t>
            </a:r>
            <a:r>
              <a:rPr lang="pt-BR" sz="2400" b="1" dirty="0">
                <a:solidFill>
                  <a:srgbClr val="0070C0"/>
                </a:solidFill>
              </a:rPr>
              <a:t>dados observados</a:t>
            </a:r>
            <a:r>
              <a:rPr lang="pt-BR" sz="2400" b="1" dirty="0"/>
              <a:t> </a:t>
            </a:r>
            <a:r>
              <a:rPr lang="pt-BR" sz="2400" dirty="0"/>
              <a:t>e os </a:t>
            </a:r>
            <a:r>
              <a:rPr lang="pt-BR" sz="2400" b="1" dirty="0">
                <a:solidFill>
                  <a:srgbClr val="0070C0"/>
                </a:solidFill>
              </a:rPr>
              <a:t>dados preditos</a:t>
            </a:r>
            <a:r>
              <a:rPr lang="pt-BR" sz="2400" b="1" dirty="0"/>
              <a:t> </a:t>
            </a:r>
            <a:r>
              <a:rPr lang="pt-BR" sz="2400" dirty="0"/>
              <a:t>pela camada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4" name="CaixaDeTexto 43">
                <a:extLst>
                  <a:ext uri="{FF2B5EF4-FFF2-40B4-BE49-F238E27FC236}">
                    <a16:creationId xmlns:a16="http://schemas.microsoft.com/office/drawing/2014/main" id="{1CC30DB4-FBC8-4107-B2C2-6B1C11327874}"/>
                  </a:ext>
                </a:extLst>
              </p:cNvPr>
              <p:cNvSpPr txBox="1"/>
              <p:nvPr/>
            </p:nvSpPr>
            <p:spPr>
              <a:xfrm>
                <a:off x="1517804" y="5604222"/>
                <a:ext cx="61645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sz="2400" i="1" smtClean="0"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</m:ctrlPr>
                        </m:sSupPr>
                        <m:e>
                          <m:r>
                            <a:rPr lang="pt-BR" sz="24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 Light" panose="020F0302020204030204" pitchFamily="34" charset="0"/>
                            </a:rPr>
                            <m:t>∆</m:t>
                          </m:r>
                          <m:r>
                            <a:rPr lang="pt-BR" sz="24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 Light" panose="020F0302020204030204" pitchFamily="34" charset="0"/>
                            </a:rPr>
                            <m:t>𝐓</m:t>
                          </m:r>
                        </m:e>
                        <m:sup>
                          <m:r>
                            <a:rPr lang="pt-BR" sz="2400" b="0" i="1" smtClean="0"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  <m:t>𝑜</m:t>
                          </m:r>
                        </m:sup>
                      </m:sSup>
                    </m:oMath>
                  </m:oMathPara>
                </a14:m>
                <a:endParaRPr lang="pt-BR" sz="2400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>
          <p:sp>
            <p:nvSpPr>
              <p:cNvPr id="44" name="CaixaDeTexto 43">
                <a:extLst>
                  <a:ext uri="{FF2B5EF4-FFF2-40B4-BE49-F238E27FC236}">
                    <a16:creationId xmlns:a16="http://schemas.microsoft.com/office/drawing/2014/main" id="{1CC30DB4-FBC8-4107-B2C2-6B1C113278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7804" y="5604222"/>
                <a:ext cx="616451" cy="369332"/>
              </a:xfrm>
              <a:prstGeom prst="rect">
                <a:avLst/>
              </a:prstGeom>
              <a:blipFill>
                <a:blip r:embed="rId9"/>
                <a:stretch>
                  <a:fillRect l="-11881" r="-990" b="-655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CaixaDeTexto 51">
            <a:extLst>
              <a:ext uri="{FF2B5EF4-FFF2-40B4-BE49-F238E27FC236}">
                <a16:creationId xmlns:a16="http://schemas.microsoft.com/office/drawing/2014/main" id="{CF810761-62DF-4C6A-9E3C-AF4AFE194F6E}"/>
              </a:ext>
            </a:extLst>
          </p:cNvPr>
          <p:cNvSpPr txBox="1"/>
          <p:nvPr/>
        </p:nvSpPr>
        <p:spPr>
          <a:xfrm>
            <a:off x="290721" y="5891232"/>
            <a:ext cx="29228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chemeClr val="accent5">
                    <a:lumMod val="75000"/>
                  </a:schemeClr>
                </a:solidFill>
              </a:rPr>
              <a:t>Vetor de dados observados</a:t>
            </a:r>
          </a:p>
        </p:txBody>
      </p: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FF7857C8-88DC-43CB-A1C0-0ABCC3E108D0}"/>
              </a:ext>
            </a:extLst>
          </p:cNvPr>
          <p:cNvSpPr txBox="1"/>
          <p:nvPr/>
        </p:nvSpPr>
        <p:spPr>
          <a:xfrm>
            <a:off x="9034857" y="6027003"/>
            <a:ext cx="23189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chemeClr val="accent5">
                    <a:lumMod val="75000"/>
                  </a:schemeClr>
                </a:solidFill>
              </a:rPr>
              <a:t>Vetor de dados preditos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4" name="CaixaDeTexto 53">
                <a:extLst>
                  <a:ext uri="{FF2B5EF4-FFF2-40B4-BE49-F238E27FC236}">
                    <a16:creationId xmlns:a16="http://schemas.microsoft.com/office/drawing/2014/main" id="{B843EA7C-C93F-4893-A96A-516C5F157905}"/>
                  </a:ext>
                </a:extLst>
              </p:cNvPr>
              <p:cNvSpPr txBox="1"/>
              <p:nvPr/>
            </p:nvSpPr>
            <p:spPr>
              <a:xfrm>
                <a:off x="9847251" y="5704943"/>
                <a:ext cx="80631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pt-BR" sz="2400" b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∆</m:t>
                    </m:r>
                    <m:r>
                      <a:rPr lang="pt-BR" sz="2400" b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𝐓</m:t>
                    </m:r>
                  </m:oMath>
                </a14:m>
                <a:r>
                  <a:rPr lang="pt-BR" sz="2400" dirty="0">
                    <a:latin typeface="Calibri Light" panose="020F0302020204030204" pitchFamily="34" charset="0"/>
                    <a:cs typeface="Calibri Light" panose="020F0302020204030204" pitchFamily="34" charset="0"/>
                  </a:rPr>
                  <a:t>(</a:t>
                </a:r>
                <a:r>
                  <a:rPr lang="pt-BR" sz="2400" b="1" dirty="0">
                    <a:latin typeface="Calibri Light" panose="020F0302020204030204" pitchFamily="34" charset="0"/>
                    <a:cs typeface="Calibri Light" panose="020F0302020204030204" pitchFamily="34" charset="0"/>
                  </a:rPr>
                  <a:t>m</a:t>
                </a:r>
                <a:r>
                  <a:rPr lang="pt-BR" sz="2400" dirty="0">
                    <a:latin typeface="Calibri Light" panose="020F0302020204030204" pitchFamily="34" charset="0"/>
                    <a:cs typeface="Calibri Light" panose="020F0302020204030204" pitchFamily="34" charset="0"/>
                  </a:rPr>
                  <a:t>)</a:t>
                </a:r>
              </a:p>
            </p:txBody>
          </p:sp>
        </mc:Choice>
        <mc:Fallback>
          <p:sp>
            <p:nvSpPr>
              <p:cNvPr id="54" name="CaixaDeTexto 53">
                <a:extLst>
                  <a:ext uri="{FF2B5EF4-FFF2-40B4-BE49-F238E27FC236}">
                    <a16:creationId xmlns:a16="http://schemas.microsoft.com/office/drawing/2014/main" id="{B843EA7C-C93F-4893-A96A-516C5F1579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47251" y="5704943"/>
                <a:ext cx="806311" cy="369332"/>
              </a:xfrm>
              <a:prstGeom prst="rect">
                <a:avLst/>
              </a:prstGeom>
              <a:blipFill>
                <a:blip r:embed="rId10"/>
                <a:stretch>
                  <a:fillRect l="-12782" t="-26667" r="-24060" b="-50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CaixaDeTexto 55">
            <a:extLst>
              <a:ext uri="{FF2B5EF4-FFF2-40B4-BE49-F238E27FC236}">
                <a16:creationId xmlns:a16="http://schemas.microsoft.com/office/drawing/2014/main" id="{43BF68BD-DB0E-4156-9D17-C1784994462E}"/>
              </a:ext>
            </a:extLst>
          </p:cNvPr>
          <p:cNvSpPr txBox="1"/>
          <p:nvPr/>
        </p:nvSpPr>
        <p:spPr>
          <a:xfrm>
            <a:off x="3857571" y="2440497"/>
            <a:ext cx="48483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/>
              <a:t>Assumindo que sabemos a </a:t>
            </a:r>
            <a:r>
              <a:rPr lang="pt-BR" sz="2400" b="1" dirty="0">
                <a:solidFill>
                  <a:srgbClr val="0070C0"/>
                </a:solidFill>
              </a:rPr>
              <a:t>posição do centro</a:t>
            </a:r>
            <a:r>
              <a:rPr lang="pt-BR" sz="2400" dirty="0"/>
              <a:t> da esfera!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6" name="CaixaDeTexto 65">
                <a:extLst>
                  <a:ext uri="{FF2B5EF4-FFF2-40B4-BE49-F238E27FC236}">
                    <a16:creationId xmlns:a16="http://schemas.microsoft.com/office/drawing/2014/main" id="{A82D2341-1C36-4311-8E23-65574432E464}"/>
                  </a:ext>
                </a:extLst>
              </p:cNvPr>
              <p:cNvSpPr txBox="1"/>
              <p:nvPr/>
            </p:nvSpPr>
            <p:spPr>
              <a:xfrm>
                <a:off x="11722695" y="1265886"/>
                <a:ext cx="30271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1">
                              <a:latin typeface="Cambria Math" panose="02040503050406030204" pitchFamily="18" charset="0"/>
                            </a:rPr>
                            <m:t>𝐅</m:t>
                          </m:r>
                        </m:e>
                        <m:sub>
                          <m:r>
                            <a:rPr lang="pt-BR" sz="200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pt-BR" sz="2000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>
          <p:sp>
            <p:nvSpPr>
              <p:cNvPr id="66" name="CaixaDeTexto 65">
                <a:extLst>
                  <a:ext uri="{FF2B5EF4-FFF2-40B4-BE49-F238E27FC236}">
                    <a16:creationId xmlns:a16="http://schemas.microsoft.com/office/drawing/2014/main" id="{A82D2341-1C36-4311-8E23-65574432E4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22695" y="1265886"/>
                <a:ext cx="302712" cy="307777"/>
              </a:xfrm>
              <a:prstGeom prst="rect">
                <a:avLst/>
              </a:prstGeom>
              <a:blipFill>
                <a:blip r:embed="rId11"/>
                <a:stretch>
                  <a:fillRect l="-18000" r="-10000" b="-16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7" name="Conector de Seta Reta 66">
            <a:extLst>
              <a:ext uri="{FF2B5EF4-FFF2-40B4-BE49-F238E27FC236}">
                <a16:creationId xmlns:a16="http://schemas.microsoft.com/office/drawing/2014/main" id="{33ABED98-7A64-43B0-B62D-68F5587DE333}"/>
              </a:ext>
            </a:extLst>
          </p:cNvPr>
          <p:cNvCxnSpPr>
            <a:cxnSpLocks/>
          </p:cNvCxnSpPr>
          <p:nvPr/>
        </p:nvCxnSpPr>
        <p:spPr>
          <a:xfrm flipH="1" flipV="1">
            <a:off x="11492325" y="1202639"/>
            <a:ext cx="328788" cy="51891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567188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de Seta Reta 2">
            <a:extLst>
              <a:ext uri="{FF2B5EF4-FFF2-40B4-BE49-F238E27FC236}">
                <a16:creationId xmlns:a16="http://schemas.microsoft.com/office/drawing/2014/main" id="{21924E65-29CD-4BB8-B2CD-AE4C546B1FD1}"/>
              </a:ext>
            </a:extLst>
          </p:cNvPr>
          <p:cNvCxnSpPr/>
          <p:nvPr/>
        </p:nvCxnSpPr>
        <p:spPr>
          <a:xfrm>
            <a:off x="369109" y="2893656"/>
            <a:ext cx="0" cy="2700996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7EC64C03-32B6-470A-ADFF-BAF6710DDD0C}"/>
              </a:ext>
            </a:extLst>
          </p:cNvPr>
          <p:cNvCxnSpPr>
            <a:cxnSpLocks/>
          </p:cNvCxnSpPr>
          <p:nvPr/>
        </p:nvCxnSpPr>
        <p:spPr>
          <a:xfrm>
            <a:off x="369109" y="2893656"/>
            <a:ext cx="3083169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3D135AA6-36EB-4205-8884-4A40A352753C}"/>
              </a:ext>
            </a:extLst>
          </p:cNvPr>
          <p:cNvCxnSpPr>
            <a:cxnSpLocks/>
          </p:cNvCxnSpPr>
          <p:nvPr/>
        </p:nvCxnSpPr>
        <p:spPr>
          <a:xfrm flipV="1">
            <a:off x="369108" y="1183869"/>
            <a:ext cx="1682765" cy="1709787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A6E5F536-F853-4A6F-9BF2-C3B95D088F87}"/>
              </a:ext>
            </a:extLst>
          </p:cNvPr>
          <p:cNvSpPr txBox="1"/>
          <p:nvPr/>
        </p:nvSpPr>
        <p:spPr>
          <a:xfrm>
            <a:off x="1676852" y="875096"/>
            <a:ext cx="2952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/>
              <a:t>x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A713BD34-23E5-4423-93A0-22A32C362597}"/>
              </a:ext>
            </a:extLst>
          </p:cNvPr>
          <p:cNvSpPr txBox="1"/>
          <p:nvPr/>
        </p:nvSpPr>
        <p:spPr>
          <a:xfrm>
            <a:off x="3270394" y="2893208"/>
            <a:ext cx="3000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/>
              <a:t>y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226BF9FB-BBC3-49D1-92F3-4ED00A0A03CE}"/>
              </a:ext>
            </a:extLst>
          </p:cNvPr>
          <p:cNvSpPr txBox="1"/>
          <p:nvPr/>
        </p:nvSpPr>
        <p:spPr>
          <a:xfrm>
            <a:off x="46257" y="5239154"/>
            <a:ext cx="2856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/>
              <a:t>z</a:t>
            </a:r>
          </a:p>
        </p:txBody>
      </p:sp>
      <p:sp>
        <p:nvSpPr>
          <p:cNvPr id="9" name="Forma Livre: Forma 8">
            <a:extLst>
              <a:ext uri="{FF2B5EF4-FFF2-40B4-BE49-F238E27FC236}">
                <a16:creationId xmlns:a16="http://schemas.microsoft.com/office/drawing/2014/main" id="{45B35E83-B5D8-4521-86F6-8AF7C3BC4105}"/>
              </a:ext>
            </a:extLst>
          </p:cNvPr>
          <p:cNvSpPr/>
          <p:nvPr/>
        </p:nvSpPr>
        <p:spPr>
          <a:xfrm>
            <a:off x="656998" y="3257116"/>
            <a:ext cx="2507390" cy="1557357"/>
          </a:xfrm>
          <a:custGeom>
            <a:avLst/>
            <a:gdLst>
              <a:gd name="connsiteX0" fmla="*/ 0 w 1661160"/>
              <a:gd name="connsiteY0" fmla="*/ 511360 h 907600"/>
              <a:gd name="connsiteX1" fmla="*/ 0 w 1661160"/>
              <a:gd name="connsiteY1" fmla="*/ 511360 h 907600"/>
              <a:gd name="connsiteX2" fmla="*/ 53340 w 1661160"/>
              <a:gd name="connsiteY2" fmla="*/ 442780 h 907600"/>
              <a:gd name="connsiteX3" fmla="*/ 83820 w 1661160"/>
              <a:gd name="connsiteY3" fmla="*/ 404680 h 907600"/>
              <a:gd name="connsiteX4" fmla="*/ 99060 w 1661160"/>
              <a:gd name="connsiteY4" fmla="*/ 381820 h 907600"/>
              <a:gd name="connsiteX5" fmla="*/ 160020 w 1661160"/>
              <a:gd name="connsiteY5" fmla="*/ 320860 h 907600"/>
              <a:gd name="connsiteX6" fmla="*/ 175260 w 1661160"/>
              <a:gd name="connsiteY6" fmla="*/ 298000 h 907600"/>
              <a:gd name="connsiteX7" fmla="*/ 205740 w 1661160"/>
              <a:gd name="connsiteY7" fmla="*/ 275140 h 907600"/>
              <a:gd name="connsiteX8" fmla="*/ 220980 w 1661160"/>
              <a:gd name="connsiteY8" fmla="*/ 252280 h 907600"/>
              <a:gd name="connsiteX9" fmla="*/ 243840 w 1661160"/>
              <a:gd name="connsiteY9" fmla="*/ 237040 h 907600"/>
              <a:gd name="connsiteX10" fmla="*/ 312420 w 1661160"/>
              <a:gd name="connsiteY10" fmla="*/ 160840 h 907600"/>
              <a:gd name="connsiteX11" fmla="*/ 350520 w 1661160"/>
              <a:gd name="connsiteY11" fmla="*/ 137980 h 907600"/>
              <a:gd name="connsiteX12" fmla="*/ 441960 w 1661160"/>
              <a:gd name="connsiteY12" fmla="*/ 84640 h 907600"/>
              <a:gd name="connsiteX13" fmla="*/ 541020 w 1661160"/>
              <a:gd name="connsiteY13" fmla="*/ 54160 h 907600"/>
              <a:gd name="connsiteX14" fmla="*/ 670560 w 1661160"/>
              <a:gd name="connsiteY14" fmla="*/ 16060 h 907600"/>
              <a:gd name="connsiteX15" fmla="*/ 784860 w 1661160"/>
              <a:gd name="connsiteY15" fmla="*/ 8440 h 907600"/>
              <a:gd name="connsiteX16" fmla="*/ 838200 w 1661160"/>
              <a:gd name="connsiteY16" fmla="*/ 820 h 907600"/>
              <a:gd name="connsiteX17" fmla="*/ 1264920 w 1661160"/>
              <a:gd name="connsiteY17" fmla="*/ 16060 h 907600"/>
              <a:gd name="connsiteX18" fmla="*/ 1325880 w 1661160"/>
              <a:gd name="connsiteY18" fmla="*/ 38920 h 907600"/>
              <a:gd name="connsiteX19" fmla="*/ 1386840 w 1661160"/>
              <a:gd name="connsiteY19" fmla="*/ 77020 h 907600"/>
              <a:gd name="connsiteX20" fmla="*/ 1417320 w 1661160"/>
              <a:gd name="connsiteY20" fmla="*/ 92260 h 907600"/>
              <a:gd name="connsiteX21" fmla="*/ 1447800 w 1661160"/>
              <a:gd name="connsiteY21" fmla="*/ 122740 h 907600"/>
              <a:gd name="connsiteX22" fmla="*/ 1478280 w 1661160"/>
              <a:gd name="connsiteY22" fmla="*/ 137980 h 907600"/>
              <a:gd name="connsiteX23" fmla="*/ 1524000 w 1661160"/>
              <a:gd name="connsiteY23" fmla="*/ 183700 h 907600"/>
              <a:gd name="connsiteX24" fmla="*/ 1539240 w 1661160"/>
              <a:gd name="connsiteY24" fmla="*/ 206560 h 907600"/>
              <a:gd name="connsiteX25" fmla="*/ 1562100 w 1661160"/>
              <a:gd name="connsiteY25" fmla="*/ 221800 h 907600"/>
              <a:gd name="connsiteX26" fmla="*/ 1569720 w 1661160"/>
              <a:gd name="connsiteY26" fmla="*/ 244660 h 907600"/>
              <a:gd name="connsiteX27" fmla="*/ 1607820 w 1661160"/>
              <a:gd name="connsiteY27" fmla="*/ 298000 h 907600"/>
              <a:gd name="connsiteX28" fmla="*/ 1623060 w 1661160"/>
              <a:gd name="connsiteY28" fmla="*/ 328480 h 907600"/>
              <a:gd name="connsiteX29" fmla="*/ 1638300 w 1661160"/>
              <a:gd name="connsiteY29" fmla="*/ 351340 h 907600"/>
              <a:gd name="connsiteX30" fmla="*/ 1645920 w 1661160"/>
              <a:gd name="connsiteY30" fmla="*/ 374200 h 907600"/>
              <a:gd name="connsiteX31" fmla="*/ 1661160 w 1661160"/>
              <a:gd name="connsiteY31" fmla="*/ 435160 h 907600"/>
              <a:gd name="connsiteX32" fmla="*/ 1653540 w 1661160"/>
              <a:gd name="connsiteY32" fmla="*/ 579940 h 907600"/>
              <a:gd name="connsiteX33" fmla="*/ 1638300 w 1661160"/>
              <a:gd name="connsiteY33" fmla="*/ 610420 h 907600"/>
              <a:gd name="connsiteX34" fmla="*/ 1615440 w 1661160"/>
              <a:gd name="connsiteY34" fmla="*/ 663760 h 907600"/>
              <a:gd name="connsiteX35" fmla="*/ 1592580 w 1661160"/>
              <a:gd name="connsiteY35" fmla="*/ 686620 h 907600"/>
              <a:gd name="connsiteX36" fmla="*/ 1554480 w 1661160"/>
              <a:gd name="connsiteY36" fmla="*/ 732340 h 907600"/>
              <a:gd name="connsiteX37" fmla="*/ 1524000 w 1661160"/>
              <a:gd name="connsiteY37" fmla="*/ 747580 h 907600"/>
              <a:gd name="connsiteX38" fmla="*/ 1501140 w 1661160"/>
              <a:gd name="connsiteY38" fmla="*/ 770440 h 907600"/>
              <a:gd name="connsiteX39" fmla="*/ 1478280 w 1661160"/>
              <a:gd name="connsiteY39" fmla="*/ 778060 h 907600"/>
              <a:gd name="connsiteX40" fmla="*/ 1432560 w 1661160"/>
              <a:gd name="connsiteY40" fmla="*/ 808540 h 907600"/>
              <a:gd name="connsiteX41" fmla="*/ 1363980 w 1661160"/>
              <a:gd name="connsiteY41" fmla="*/ 831400 h 907600"/>
              <a:gd name="connsiteX42" fmla="*/ 1341120 w 1661160"/>
              <a:gd name="connsiteY42" fmla="*/ 839020 h 907600"/>
              <a:gd name="connsiteX43" fmla="*/ 1295400 w 1661160"/>
              <a:gd name="connsiteY43" fmla="*/ 846640 h 907600"/>
              <a:gd name="connsiteX44" fmla="*/ 1272540 w 1661160"/>
              <a:gd name="connsiteY44" fmla="*/ 861880 h 907600"/>
              <a:gd name="connsiteX45" fmla="*/ 1211580 w 1661160"/>
              <a:gd name="connsiteY45" fmla="*/ 869500 h 907600"/>
              <a:gd name="connsiteX46" fmla="*/ 1158240 w 1661160"/>
              <a:gd name="connsiteY46" fmla="*/ 877120 h 907600"/>
              <a:gd name="connsiteX47" fmla="*/ 952500 w 1661160"/>
              <a:gd name="connsiteY47" fmla="*/ 892360 h 907600"/>
              <a:gd name="connsiteX48" fmla="*/ 838200 w 1661160"/>
              <a:gd name="connsiteY48" fmla="*/ 907600 h 907600"/>
              <a:gd name="connsiteX49" fmla="*/ 426720 w 1661160"/>
              <a:gd name="connsiteY49" fmla="*/ 899980 h 907600"/>
              <a:gd name="connsiteX50" fmla="*/ 396240 w 1661160"/>
              <a:gd name="connsiteY50" fmla="*/ 877120 h 907600"/>
              <a:gd name="connsiteX51" fmla="*/ 373380 w 1661160"/>
              <a:gd name="connsiteY51" fmla="*/ 869500 h 907600"/>
              <a:gd name="connsiteX52" fmla="*/ 327660 w 1661160"/>
              <a:gd name="connsiteY52" fmla="*/ 839020 h 907600"/>
              <a:gd name="connsiteX53" fmla="*/ 304800 w 1661160"/>
              <a:gd name="connsiteY53" fmla="*/ 831400 h 907600"/>
              <a:gd name="connsiteX54" fmla="*/ 281940 w 1661160"/>
              <a:gd name="connsiteY54" fmla="*/ 816160 h 907600"/>
              <a:gd name="connsiteX55" fmla="*/ 236220 w 1661160"/>
              <a:gd name="connsiteY55" fmla="*/ 800920 h 907600"/>
              <a:gd name="connsiteX56" fmla="*/ 213360 w 1661160"/>
              <a:gd name="connsiteY56" fmla="*/ 793300 h 907600"/>
              <a:gd name="connsiteX57" fmla="*/ 182880 w 1661160"/>
              <a:gd name="connsiteY57" fmla="*/ 770440 h 907600"/>
              <a:gd name="connsiteX58" fmla="*/ 160020 w 1661160"/>
              <a:gd name="connsiteY58" fmla="*/ 762820 h 907600"/>
              <a:gd name="connsiteX59" fmla="*/ 137160 w 1661160"/>
              <a:gd name="connsiteY59" fmla="*/ 739960 h 907600"/>
              <a:gd name="connsiteX60" fmla="*/ 114300 w 1661160"/>
              <a:gd name="connsiteY60" fmla="*/ 724720 h 907600"/>
              <a:gd name="connsiteX61" fmla="*/ 83820 w 1661160"/>
              <a:gd name="connsiteY61" fmla="*/ 679000 h 907600"/>
              <a:gd name="connsiteX62" fmla="*/ 68580 w 1661160"/>
              <a:gd name="connsiteY62" fmla="*/ 656140 h 907600"/>
              <a:gd name="connsiteX63" fmla="*/ 30480 w 1661160"/>
              <a:gd name="connsiteY63" fmla="*/ 587560 h 907600"/>
              <a:gd name="connsiteX64" fmla="*/ 7620 w 1661160"/>
              <a:gd name="connsiteY64" fmla="*/ 572320 h 907600"/>
              <a:gd name="connsiteX65" fmla="*/ 0 w 1661160"/>
              <a:gd name="connsiteY65" fmla="*/ 511360 h 90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1661160" h="907600">
                <a:moveTo>
                  <a:pt x="0" y="511360"/>
                </a:moveTo>
                <a:lnTo>
                  <a:pt x="0" y="511360"/>
                </a:lnTo>
                <a:cubicBezTo>
                  <a:pt x="17780" y="488500"/>
                  <a:pt x="37276" y="466877"/>
                  <a:pt x="53340" y="442780"/>
                </a:cubicBezTo>
                <a:cubicBezTo>
                  <a:pt x="82785" y="398613"/>
                  <a:pt x="32695" y="438764"/>
                  <a:pt x="83820" y="404680"/>
                </a:cubicBezTo>
                <a:cubicBezTo>
                  <a:pt x="88900" y="397060"/>
                  <a:pt x="92900" y="388596"/>
                  <a:pt x="99060" y="381820"/>
                </a:cubicBezTo>
                <a:cubicBezTo>
                  <a:pt x="118390" y="360556"/>
                  <a:pt x="144080" y="344770"/>
                  <a:pt x="160020" y="320860"/>
                </a:cubicBezTo>
                <a:cubicBezTo>
                  <a:pt x="165100" y="313240"/>
                  <a:pt x="168784" y="304476"/>
                  <a:pt x="175260" y="298000"/>
                </a:cubicBezTo>
                <a:cubicBezTo>
                  <a:pt x="184240" y="289020"/>
                  <a:pt x="196760" y="284120"/>
                  <a:pt x="205740" y="275140"/>
                </a:cubicBezTo>
                <a:cubicBezTo>
                  <a:pt x="212216" y="268664"/>
                  <a:pt x="214504" y="258756"/>
                  <a:pt x="220980" y="252280"/>
                </a:cubicBezTo>
                <a:cubicBezTo>
                  <a:pt x="227456" y="245804"/>
                  <a:pt x="237364" y="243516"/>
                  <a:pt x="243840" y="237040"/>
                </a:cubicBezTo>
                <a:cubicBezTo>
                  <a:pt x="277225" y="203655"/>
                  <a:pt x="261803" y="191210"/>
                  <a:pt x="312420" y="160840"/>
                </a:cubicBezTo>
                <a:lnTo>
                  <a:pt x="350520" y="137980"/>
                </a:lnTo>
                <a:cubicBezTo>
                  <a:pt x="378605" y="120697"/>
                  <a:pt x="410198" y="97874"/>
                  <a:pt x="441960" y="84640"/>
                </a:cubicBezTo>
                <a:cubicBezTo>
                  <a:pt x="556918" y="36741"/>
                  <a:pt x="456651" y="78265"/>
                  <a:pt x="541020" y="54160"/>
                </a:cubicBezTo>
                <a:cubicBezTo>
                  <a:pt x="581886" y="42484"/>
                  <a:pt x="627585" y="21665"/>
                  <a:pt x="670560" y="16060"/>
                </a:cubicBezTo>
                <a:cubicBezTo>
                  <a:pt x="708424" y="11121"/>
                  <a:pt x="746760" y="10980"/>
                  <a:pt x="784860" y="8440"/>
                </a:cubicBezTo>
                <a:cubicBezTo>
                  <a:pt x="802640" y="5900"/>
                  <a:pt x="820239" y="820"/>
                  <a:pt x="838200" y="820"/>
                </a:cubicBezTo>
                <a:cubicBezTo>
                  <a:pt x="1160061" y="820"/>
                  <a:pt x="1093765" y="-5334"/>
                  <a:pt x="1264920" y="16060"/>
                </a:cubicBezTo>
                <a:cubicBezTo>
                  <a:pt x="1311873" y="47362"/>
                  <a:pt x="1259968" y="16949"/>
                  <a:pt x="1325880" y="38920"/>
                </a:cubicBezTo>
                <a:cubicBezTo>
                  <a:pt x="1358978" y="49953"/>
                  <a:pt x="1357045" y="58398"/>
                  <a:pt x="1386840" y="77020"/>
                </a:cubicBezTo>
                <a:cubicBezTo>
                  <a:pt x="1396473" y="83040"/>
                  <a:pt x="1408233" y="85444"/>
                  <a:pt x="1417320" y="92260"/>
                </a:cubicBezTo>
                <a:cubicBezTo>
                  <a:pt x="1428815" y="100881"/>
                  <a:pt x="1436305" y="114119"/>
                  <a:pt x="1447800" y="122740"/>
                </a:cubicBezTo>
                <a:cubicBezTo>
                  <a:pt x="1456887" y="129556"/>
                  <a:pt x="1469410" y="130884"/>
                  <a:pt x="1478280" y="137980"/>
                </a:cubicBezTo>
                <a:cubicBezTo>
                  <a:pt x="1495110" y="151444"/>
                  <a:pt x="1512045" y="165767"/>
                  <a:pt x="1524000" y="183700"/>
                </a:cubicBezTo>
                <a:cubicBezTo>
                  <a:pt x="1529080" y="191320"/>
                  <a:pt x="1532764" y="200084"/>
                  <a:pt x="1539240" y="206560"/>
                </a:cubicBezTo>
                <a:cubicBezTo>
                  <a:pt x="1545716" y="213036"/>
                  <a:pt x="1554480" y="216720"/>
                  <a:pt x="1562100" y="221800"/>
                </a:cubicBezTo>
                <a:cubicBezTo>
                  <a:pt x="1564640" y="229420"/>
                  <a:pt x="1566128" y="237476"/>
                  <a:pt x="1569720" y="244660"/>
                </a:cubicBezTo>
                <a:cubicBezTo>
                  <a:pt x="1577780" y="260780"/>
                  <a:pt x="1599191" y="284194"/>
                  <a:pt x="1607820" y="298000"/>
                </a:cubicBezTo>
                <a:cubicBezTo>
                  <a:pt x="1613840" y="307633"/>
                  <a:pt x="1617424" y="318617"/>
                  <a:pt x="1623060" y="328480"/>
                </a:cubicBezTo>
                <a:cubicBezTo>
                  <a:pt x="1627604" y="336431"/>
                  <a:pt x="1634204" y="343149"/>
                  <a:pt x="1638300" y="351340"/>
                </a:cubicBezTo>
                <a:cubicBezTo>
                  <a:pt x="1641892" y="358524"/>
                  <a:pt x="1643807" y="366451"/>
                  <a:pt x="1645920" y="374200"/>
                </a:cubicBezTo>
                <a:cubicBezTo>
                  <a:pt x="1651431" y="394407"/>
                  <a:pt x="1661160" y="435160"/>
                  <a:pt x="1661160" y="435160"/>
                </a:cubicBezTo>
                <a:cubicBezTo>
                  <a:pt x="1658620" y="483420"/>
                  <a:pt x="1659791" y="532019"/>
                  <a:pt x="1653540" y="579940"/>
                </a:cubicBezTo>
                <a:cubicBezTo>
                  <a:pt x="1652071" y="591204"/>
                  <a:pt x="1642775" y="599979"/>
                  <a:pt x="1638300" y="610420"/>
                </a:cubicBezTo>
                <a:cubicBezTo>
                  <a:pt x="1627640" y="635294"/>
                  <a:pt x="1633492" y="638488"/>
                  <a:pt x="1615440" y="663760"/>
                </a:cubicBezTo>
                <a:cubicBezTo>
                  <a:pt x="1609176" y="672529"/>
                  <a:pt x="1599479" y="678341"/>
                  <a:pt x="1592580" y="686620"/>
                </a:cubicBezTo>
                <a:cubicBezTo>
                  <a:pt x="1572922" y="710209"/>
                  <a:pt x="1581980" y="712697"/>
                  <a:pt x="1554480" y="732340"/>
                </a:cubicBezTo>
                <a:cubicBezTo>
                  <a:pt x="1545237" y="738942"/>
                  <a:pt x="1533243" y="740978"/>
                  <a:pt x="1524000" y="747580"/>
                </a:cubicBezTo>
                <a:cubicBezTo>
                  <a:pt x="1515231" y="753844"/>
                  <a:pt x="1510106" y="764462"/>
                  <a:pt x="1501140" y="770440"/>
                </a:cubicBezTo>
                <a:cubicBezTo>
                  <a:pt x="1494457" y="774895"/>
                  <a:pt x="1485301" y="774159"/>
                  <a:pt x="1478280" y="778060"/>
                </a:cubicBezTo>
                <a:cubicBezTo>
                  <a:pt x="1462269" y="786955"/>
                  <a:pt x="1449936" y="802748"/>
                  <a:pt x="1432560" y="808540"/>
                </a:cubicBezTo>
                <a:lnTo>
                  <a:pt x="1363980" y="831400"/>
                </a:lnTo>
                <a:cubicBezTo>
                  <a:pt x="1356360" y="833940"/>
                  <a:pt x="1349043" y="837700"/>
                  <a:pt x="1341120" y="839020"/>
                </a:cubicBezTo>
                <a:lnTo>
                  <a:pt x="1295400" y="846640"/>
                </a:lnTo>
                <a:cubicBezTo>
                  <a:pt x="1287780" y="851720"/>
                  <a:pt x="1281375" y="859470"/>
                  <a:pt x="1272540" y="861880"/>
                </a:cubicBezTo>
                <a:cubicBezTo>
                  <a:pt x="1252783" y="867268"/>
                  <a:pt x="1231878" y="866794"/>
                  <a:pt x="1211580" y="869500"/>
                </a:cubicBezTo>
                <a:cubicBezTo>
                  <a:pt x="1193777" y="871874"/>
                  <a:pt x="1176131" y="875541"/>
                  <a:pt x="1158240" y="877120"/>
                </a:cubicBezTo>
                <a:cubicBezTo>
                  <a:pt x="1089738" y="883164"/>
                  <a:pt x="1020577" y="882635"/>
                  <a:pt x="952500" y="892360"/>
                </a:cubicBezTo>
                <a:cubicBezTo>
                  <a:pt x="878888" y="902876"/>
                  <a:pt x="916982" y="897752"/>
                  <a:pt x="838200" y="907600"/>
                </a:cubicBezTo>
                <a:cubicBezTo>
                  <a:pt x="701040" y="905060"/>
                  <a:pt x="563578" y="909419"/>
                  <a:pt x="426720" y="899980"/>
                </a:cubicBezTo>
                <a:cubicBezTo>
                  <a:pt x="414050" y="899106"/>
                  <a:pt x="407267" y="883421"/>
                  <a:pt x="396240" y="877120"/>
                </a:cubicBezTo>
                <a:cubicBezTo>
                  <a:pt x="389266" y="873135"/>
                  <a:pt x="380401" y="873401"/>
                  <a:pt x="373380" y="869500"/>
                </a:cubicBezTo>
                <a:cubicBezTo>
                  <a:pt x="357369" y="860605"/>
                  <a:pt x="343671" y="847915"/>
                  <a:pt x="327660" y="839020"/>
                </a:cubicBezTo>
                <a:cubicBezTo>
                  <a:pt x="320639" y="835119"/>
                  <a:pt x="311984" y="834992"/>
                  <a:pt x="304800" y="831400"/>
                </a:cubicBezTo>
                <a:cubicBezTo>
                  <a:pt x="296609" y="827304"/>
                  <a:pt x="290309" y="819879"/>
                  <a:pt x="281940" y="816160"/>
                </a:cubicBezTo>
                <a:cubicBezTo>
                  <a:pt x="267260" y="809636"/>
                  <a:pt x="251460" y="806000"/>
                  <a:pt x="236220" y="800920"/>
                </a:cubicBezTo>
                <a:lnTo>
                  <a:pt x="213360" y="793300"/>
                </a:lnTo>
                <a:cubicBezTo>
                  <a:pt x="203200" y="785680"/>
                  <a:pt x="193907" y="776741"/>
                  <a:pt x="182880" y="770440"/>
                </a:cubicBezTo>
                <a:cubicBezTo>
                  <a:pt x="175906" y="766455"/>
                  <a:pt x="166703" y="767275"/>
                  <a:pt x="160020" y="762820"/>
                </a:cubicBezTo>
                <a:cubicBezTo>
                  <a:pt x="151054" y="756842"/>
                  <a:pt x="145439" y="746859"/>
                  <a:pt x="137160" y="739960"/>
                </a:cubicBezTo>
                <a:cubicBezTo>
                  <a:pt x="130125" y="734097"/>
                  <a:pt x="121920" y="729800"/>
                  <a:pt x="114300" y="724720"/>
                </a:cubicBezTo>
                <a:lnTo>
                  <a:pt x="83820" y="679000"/>
                </a:lnTo>
                <a:cubicBezTo>
                  <a:pt x="78740" y="671380"/>
                  <a:pt x="71476" y="664828"/>
                  <a:pt x="68580" y="656140"/>
                </a:cubicBezTo>
                <a:cubicBezTo>
                  <a:pt x="60639" y="632318"/>
                  <a:pt x="52939" y="602532"/>
                  <a:pt x="30480" y="587560"/>
                </a:cubicBezTo>
                <a:lnTo>
                  <a:pt x="7620" y="572320"/>
                </a:lnTo>
                <a:cubicBezTo>
                  <a:pt x="-3213" y="539821"/>
                  <a:pt x="1270" y="521520"/>
                  <a:pt x="0" y="51136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1201BCC9-36F8-4C7B-BD66-DB55C7D28A92}"/>
              </a:ext>
            </a:extLst>
          </p:cNvPr>
          <p:cNvSpPr/>
          <p:nvPr/>
        </p:nvSpPr>
        <p:spPr>
          <a:xfrm>
            <a:off x="1911719" y="2097658"/>
            <a:ext cx="45719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CaixaDeTexto 12">
                <a:extLst>
                  <a:ext uri="{FF2B5EF4-FFF2-40B4-BE49-F238E27FC236}">
                    <a16:creationId xmlns:a16="http://schemas.microsoft.com/office/drawing/2014/main" id="{53EC1E8A-26D3-45D5-BAD6-D5476EF46E87}"/>
                  </a:ext>
                </a:extLst>
              </p:cNvPr>
              <p:cNvSpPr txBox="1"/>
              <p:nvPr/>
            </p:nvSpPr>
            <p:spPr>
              <a:xfrm>
                <a:off x="2015595" y="1854938"/>
                <a:ext cx="44986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pt-BR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pt-BR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</m:oMath>
                  </m:oMathPara>
                </a14:m>
                <a:endParaRPr lang="pt-BR" sz="2000" b="1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>
          <p:sp>
            <p:nvSpPr>
              <p:cNvPr id="13" name="CaixaDeTexto 12">
                <a:extLst>
                  <a:ext uri="{FF2B5EF4-FFF2-40B4-BE49-F238E27FC236}">
                    <a16:creationId xmlns:a16="http://schemas.microsoft.com/office/drawing/2014/main" id="{53EC1E8A-26D3-45D5-BAD6-D5476EF46E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5595" y="1854938"/>
                <a:ext cx="449867" cy="307777"/>
              </a:xfrm>
              <a:prstGeom prst="rect">
                <a:avLst/>
              </a:prstGeom>
              <a:blipFill>
                <a:blip r:embed="rId2"/>
                <a:stretch>
                  <a:fillRect l="-13699" r="-8219" b="-1568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CaixaDeTexto 25">
            <a:extLst>
              <a:ext uri="{FF2B5EF4-FFF2-40B4-BE49-F238E27FC236}">
                <a16:creationId xmlns:a16="http://schemas.microsoft.com/office/drawing/2014/main" id="{723D543C-6491-4A8C-A5E4-2ACD38E7A072}"/>
              </a:ext>
            </a:extLst>
          </p:cNvPr>
          <p:cNvSpPr txBox="1"/>
          <p:nvPr/>
        </p:nvSpPr>
        <p:spPr>
          <a:xfrm>
            <a:off x="189085" y="298872"/>
            <a:ext cx="29228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Fonte magnética 3D</a:t>
            </a: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6D7BED2A-4ABD-428D-AD0F-9F932586E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5CF5-DD80-4FB2-8D05-C9155122F025}" type="slidenum">
              <a:rPr lang="pt-BR" smtClean="0"/>
              <a:t>55</a:t>
            </a:fld>
            <a:endParaRPr lang="pt-B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2" name="CaixaDeTexto 31">
                <a:extLst>
                  <a:ext uri="{FF2B5EF4-FFF2-40B4-BE49-F238E27FC236}">
                    <a16:creationId xmlns:a16="http://schemas.microsoft.com/office/drawing/2014/main" id="{7F418C2F-34A6-41F5-ABD2-49FDE4D45344}"/>
                  </a:ext>
                </a:extLst>
              </p:cNvPr>
              <p:cNvSpPr txBox="1"/>
              <p:nvPr/>
            </p:nvSpPr>
            <p:spPr>
              <a:xfrm>
                <a:off x="3302702" y="1182872"/>
                <a:ext cx="30271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1">
                              <a:latin typeface="Cambria Math" panose="02040503050406030204" pitchFamily="18" charset="0"/>
                            </a:rPr>
                            <m:t>𝐅</m:t>
                          </m:r>
                        </m:e>
                        <m:sub>
                          <m:r>
                            <a:rPr lang="pt-BR" sz="200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pt-BR" sz="2000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>
          <p:sp>
            <p:nvSpPr>
              <p:cNvPr id="32" name="CaixaDeTexto 31">
                <a:extLst>
                  <a:ext uri="{FF2B5EF4-FFF2-40B4-BE49-F238E27FC236}">
                    <a16:creationId xmlns:a16="http://schemas.microsoft.com/office/drawing/2014/main" id="{7F418C2F-34A6-41F5-ABD2-49FDE4D453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2702" y="1182872"/>
                <a:ext cx="302712" cy="307777"/>
              </a:xfrm>
              <a:prstGeom prst="rect">
                <a:avLst/>
              </a:prstGeom>
              <a:blipFill>
                <a:blip r:embed="rId3"/>
                <a:stretch>
                  <a:fillRect l="-20408" r="-10204" b="-1568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Conector de Seta Reta 34">
            <a:extLst>
              <a:ext uri="{FF2B5EF4-FFF2-40B4-BE49-F238E27FC236}">
                <a16:creationId xmlns:a16="http://schemas.microsoft.com/office/drawing/2014/main" id="{9F72691C-F854-402A-9842-6AE0DF44CB9D}"/>
              </a:ext>
            </a:extLst>
          </p:cNvPr>
          <p:cNvCxnSpPr>
            <a:cxnSpLocks/>
          </p:cNvCxnSpPr>
          <p:nvPr/>
        </p:nvCxnSpPr>
        <p:spPr>
          <a:xfrm flipH="1" flipV="1">
            <a:off x="3072332" y="1119625"/>
            <a:ext cx="328788" cy="51891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Elipse 37">
            <a:extLst>
              <a:ext uri="{FF2B5EF4-FFF2-40B4-BE49-F238E27FC236}">
                <a16:creationId xmlns:a16="http://schemas.microsoft.com/office/drawing/2014/main" id="{2BE7FF7C-69E0-408C-97EA-9339FB3A4D39}"/>
              </a:ext>
            </a:extLst>
          </p:cNvPr>
          <p:cNvSpPr/>
          <p:nvPr/>
        </p:nvSpPr>
        <p:spPr>
          <a:xfrm>
            <a:off x="1164771" y="2356127"/>
            <a:ext cx="45719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Elipse 39">
            <a:extLst>
              <a:ext uri="{FF2B5EF4-FFF2-40B4-BE49-F238E27FC236}">
                <a16:creationId xmlns:a16="http://schemas.microsoft.com/office/drawing/2014/main" id="{DEC34B2B-F920-4611-BE68-9E464BCB86FA}"/>
              </a:ext>
            </a:extLst>
          </p:cNvPr>
          <p:cNvSpPr/>
          <p:nvPr/>
        </p:nvSpPr>
        <p:spPr>
          <a:xfrm>
            <a:off x="1604790" y="2447464"/>
            <a:ext cx="45719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" name="Elipse 41">
            <a:extLst>
              <a:ext uri="{FF2B5EF4-FFF2-40B4-BE49-F238E27FC236}">
                <a16:creationId xmlns:a16="http://schemas.microsoft.com/office/drawing/2014/main" id="{754A2F88-A1DD-4230-9A4A-3FD534C99DC4}"/>
              </a:ext>
            </a:extLst>
          </p:cNvPr>
          <p:cNvSpPr/>
          <p:nvPr/>
        </p:nvSpPr>
        <p:spPr>
          <a:xfrm>
            <a:off x="2112475" y="2459607"/>
            <a:ext cx="45719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5" name="Elipse 44">
            <a:extLst>
              <a:ext uri="{FF2B5EF4-FFF2-40B4-BE49-F238E27FC236}">
                <a16:creationId xmlns:a16="http://schemas.microsoft.com/office/drawing/2014/main" id="{AD789B88-63E3-4D23-9013-BCD17401C9B5}"/>
              </a:ext>
            </a:extLst>
          </p:cNvPr>
          <p:cNvSpPr/>
          <p:nvPr/>
        </p:nvSpPr>
        <p:spPr>
          <a:xfrm>
            <a:off x="1083907" y="2636271"/>
            <a:ext cx="45719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6" name="Elipse 45">
            <a:extLst>
              <a:ext uri="{FF2B5EF4-FFF2-40B4-BE49-F238E27FC236}">
                <a16:creationId xmlns:a16="http://schemas.microsoft.com/office/drawing/2014/main" id="{8DC99BF7-0BC0-4DE4-B381-C2B65BD716FB}"/>
              </a:ext>
            </a:extLst>
          </p:cNvPr>
          <p:cNvSpPr/>
          <p:nvPr/>
        </p:nvSpPr>
        <p:spPr>
          <a:xfrm>
            <a:off x="1627649" y="1947342"/>
            <a:ext cx="45719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7" name="Elipse 46">
            <a:extLst>
              <a:ext uri="{FF2B5EF4-FFF2-40B4-BE49-F238E27FC236}">
                <a16:creationId xmlns:a16="http://schemas.microsoft.com/office/drawing/2014/main" id="{E2616410-6C94-4D75-8D61-7784C338148B}"/>
              </a:ext>
            </a:extLst>
          </p:cNvPr>
          <p:cNvSpPr/>
          <p:nvPr/>
        </p:nvSpPr>
        <p:spPr>
          <a:xfrm>
            <a:off x="2840472" y="2471801"/>
            <a:ext cx="45719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8" name="Elipse 47">
            <a:extLst>
              <a:ext uri="{FF2B5EF4-FFF2-40B4-BE49-F238E27FC236}">
                <a16:creationId xmlns:a16="http://schemas.microsoft.com/office/drawing/2014/main" id="{B1F11215-92FA-4446-940A-A0ED0C463BC0}"/>
              </a:ext>
            </a:extLst>
          </p:cNvPr>
          <p:cNvSpPr/>
          <p:nvPr/>
        </p:nvSpPr>
        <p:spPr>
          <a:xfrm>
            <a:off x="2377594" y="2666207"/>
            <a:ext cx="45719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9" name="Elipse 48">
            <a:extLst>
              <a:ext uri="{FF2B5EF4-FFF2-40B4-BE49-F238E27FC236}">
                <a16:creationId xmlns:a16="http://schemas.microsoft.com/office/drawing/2014/main" id="{15B7EBF9-EE95-4527-BBF9-9BB3005BBC0A}"/>
              </a:ext>
            </a:extLst>
          </p:cNvPr>
          <p:cNvSpPr/>
          <p:nvPr/>
        </p:nvSpPr>
        <p:spPr>
          <a:xfrm>
            <a:off x="2085441" y="1539600"/>
            <a:ext cx="45719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0" name="Elipse 49">
            <a:extLst>
              <a:ext uri="{FF2B5EF4-FFF2-40B4-BE49-F238E27FC236}">
                <a16:creationId xmlns:a16="http://schemas.microsoft.com/office/drawing/2014/main" id="{93805F8B-C20E-432C-A85A-069AAAB3B7B1}"/>
              </a:ext>
            </a:extLst>
          </p:cNvPr>
          <p:cNvSpPr/>
          <p:nvPr/>
        </p:nvSpPr>
        <p:spPr>
          <a:xfrm>
            <a:off x="2615414" y="1547590"/>
            <a:ext cx="45719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1" name="Elipse 50">
            <a:extLst>
              <a:ext uri="{FF2B5EF4-FFF2-40B4-BE49-F238E27FC236}">
                <a16:creationId xmlns:a16="http://schemas.microsoft.com/office/drawing/2014/main" id="{E3B3D95A-E2C4-4A6A-B2FF-F94A7DA7E6DB}"/>
              </a:ext>
            </a:extLst>
          </p:cNvPr>
          <p:cNvSpPr/>
          <p:nvPr/>
        </p:nvSpPr>
        <p:spPr>
          <a:xfrm>
            <a:off x="2794753" y="1856416"/>
            <a:ext cx="45719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8" name="Elipse 57">
            <a:extLst>
              <a:ext uri="{FF2B5EF4-FFF2-40B4-BE49-F238E27FC236}">
                <a16:creationId xmlns:a16="http://schemas.microsoft.com/office/drawing/2014/main" id="{45743412-EE38-4182-A0F8-63EE41EFFEA1}"/>
              </a:ext>
            </a:extLst>
          </p:cNvPr>
          <p:cNvSpPr/>
          <p:nvPr/>
        </p:nvSpPr>
        <p:spPr>
          <a:xfrm>
            <a:off x="9124358" y="3548206"/>
            <a:ext cx="2140972" cy="1885767"/>
          </a:xfrm>
          <a:prstGeom prst="ellipse">
            <a:avLst/>
          </a:prstGeom>
          <a:gradFill flip="none" rotWithShape="1">
            <a:gsLst>
              <a:gs pos="18000">
                <a:schemeClr val="accent3">
                  <a:lumMod val="67000"/>
                </a:schemeClr>
              </a:gs>
              <a:gs pos="55000">
                <a:schemeClr val="accent3">
                  <a:lumMod val="99000"/>
                  <a:lumOff val="1000"/>
                  <a:alpha val="74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60" name="Conector de Seta Reta 59">
            <a:extLst>
              <a:ext uri="{FF2B5EF4-FFF2-40B4-BE49-F238E27FC236}">
                <a16:creationId xmlns:a16="http://schemas.microsoft.com/office/drawing/2014/main" id="{69C2FE43-CDEC-4D22-A2AB-D1786ED1DC9E}"/>
              </a:ext>
            </a:extLst>
          </p:cNvPr>
          <p:cNvCxnSpPr/>
          <p:nvPr/>
        </p:nvCxnSpPr>
        <p:spPr>
          <a:xfrm>
            <a:off x="8790882" y="2991451"/>
            <a:ext cx="0" cy="2700996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ector de Seta Reta 60">
            <a:extLst>
              <a:ext uri="{FF2B5EF4-FFF2-40B4-BE49-F238E27FC236}">
                <a16:creationId xmlns:a16="http://schemas.microsoft.com/office/drawing/2014/main" id="{8FEB4FCF-AA7F-4AC9-A6F3-0EF8B8F4AA3B}"/>
              </a:ext>
            </a:extLst>
          </p:cNvPr>
          <p:cNvCxnSpPr>
            <a:cxnSpLocks/>
          </p:cNvCxnSpPr>
          <p:nvPr/>
        </p:nvCxnSpPr>
        <p:spPr>
          <a:xfrm>
            <a:off x="8790882" y="2991451"/>
            <a:ext cx="3083169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ector de Seta Reta 61">
            <a:extLst>
              <a:ext uri="{FF2B5EF4-FFF2-40B4-BE49-F238E27FC236}">
                <a16:creationId xmlns:a16="http://schemas.microsoft.com/office/drawing/2014/main" id="{40B6B9BF-0564-41AD-B66B-AA48B07B6F64}"/>
              </a:ext>
            </a:extLst>
          </p:cNvPr>
          <p:cNvCxnSpPr>
            <a:cxnSpLocks/>
          </p:cNvCxnSpPr>
          <p:nvPr/>
        </p:nvCxnSpPr>
        <p:spPr>
          <a:xfrm flipV="1">
            <a:off x="8790881" y="1281664"/>
            <a:ext cx="1682765" cy="1709787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CaixaDeTexto 62">
            <a:extLst>
              <a:ext uri="{FF2B5EF4-FFF2-40B4-BE49-F238E27FC236}">
                <a16:creationId xmlns:a16="http://schemas.microsoft.com/office/drawing/2014/main" id="{16456977-2FE5-4A6C-9C2B-648B522742F8}"/>
              </a:ext>
            </a:extLst>
          </p:cNvPr>
          <p:cNvSpPr txBox="1"/>
          <p:nvPr/>
        </p:nvSpPr>
        <p:spPr>
          <a:xfrm>
            <a:off x="10098625" y="972891"/>
            <a:ext cx="2952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/>
              <a:t>x</a:t>
            </a:r>
          </a:p>
        </p:txBody>
      </p:sp>
      <p:sp>
        <p:nvSpPr>
          <p:cNvPr id="64" name="CaixaDeTexto 63">
            <a:extLst>
              <a:ext uri="{FF2B5EF4-FFF2-40B4-BE49-F238E27FC236}">
                <a16:creationId xmlns:a16="http://schemas.microsoft.com/office/drawing/2014/main" id="{036AC19F-BD20-4BD6-8223-5C6AF18EAE6D}"/>
              </a:ext>
            </a:extLst>
          </p:cNvPr>
          <p:cNvSpPr txBox="1"/>
          <p:nvPr/>
        </p:nvSpPr>
        <p:spPr>
          <a:xfrm>
            <a:off x="11692167" y="2991003"/>
            <a:ext cx="3000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/>
              <a:t>y</a:t>
            </a:r>
          </a:p>
        </p:txBody>
      </p:sp>
      <p:sp>
        <p:nvSpPr>
          <p:cNvPr id="65" name="CaixaDeTexto 64">
            <a:extLst>
              <a:ext uri="{FF2B5EF4-FFF2-40B4-BE49-F238E27FC236}">
                <a16:creationId xmlns:a16="http://schemas.microsoft.com/office/drawing/2014/main" id="{26D83C6F-6BA8-47B6-9566-393375FA6144}"/>
              </a:ext>
            </a:extLst>
          </p:cNvPr>
          <p:cNvSpPr txBox="1"/>
          <p:nvPr/>
        </p:nvSpPr>
        <p:spPr>
          <a:xfrm>
            <a:off x="8468030" y="5336949"/>
            <a:ext cx="2856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/>
              <a:t>z</a:t>
            </a:r>
          </a:p>
        </p:txBody>
      </p:sp>
      <p:cxnSp>
        <p:nvCxnSpPr>
          <p:cNvPr id="73" name="Conector de Seta Reta 72">
            <a:extLst>
              <a:ext uri="{FF2B5EF4-FFF2-40B4-BE49-F238E27FC236}">
                <a16:creationId xmlns:a16="http://schemas.microsoft.com/office/drawing/2014/main" id="{065BC73F-113A-4D9B-8B19-BA7107C8E6F2}"/>
              </a:ext>
            </a:extLst>
          </p:cNvPr>
          <p:cNvCxnSpPr>
            <a:cxnSpLocks/>
          </p:cNvCxnSpPr>
          <p:nvPr/>
        </p:nvCxnSpPr>
        <p:spPr>
          <a:xfrm flipV="1">
            <a:off x="10018538" y="4221399"/>
            <a:ext cx="514798" cy="57155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Elipse 86">
            <a:extLst>
              <a:ext uri="{FF2B5EF4-FFF2-40B4-BE49-F238E27FC236}">
                <a16:creationId xmlns:a16="http://schemas.microsoft.com/office/drawing/2014/main" id="{EE69B671-9B8C-4159-9288-CBD53B67DCD3}"/>
              </a:ext>
            </a:extLst>
          </p:cNvPr>
          <p:cNvSpPr/>
          <p:nvPr/>
        </p:nvSpPr>
        <p:spPr>
          <a:xfrm>
            <a:off x="10237578" y="2195453"/>
            <a:ext cx="125387" cy="11776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8" name="CaixaDeTexto 87">
                <a:extLst>
                  <a:ext uri="{FF2B5EF4-FFF2-40B4-BE49-F238E27FC236}">
                    <a16:creationId xmlns:a16="http://schemas.microsoft.com/office/drawing/2014/main" id="{B26B8684-B894-4C79-8429-491503160C99}"/>
                  </a:ext>
                </a:extLst>
              </p:cNvPr>
              <p:cNvSpPr txBox="1"/>
              <p:nvPr/>
            </p:nvSpPr>
            <p:spPr>
              <a:xfrm>
                <a:off x="10313808" y="4489208"/>
                <a:ext cx="29014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𝐦</m:t>
                      </m:r>
                    </m:oMath>
                  </m:oMathPara>
                </a14:m>
                <a:endParaRPr lang="pt-BR" sz="2000" b="1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>
          <p:sp>
            <p:nvSpPr>
              <p:cNvPr id="88" name="CaixaDeTexto 87">
                <a:extLst>
                  <a:ext uri="{FF2B5EF4-FFF2-40B4-BE49-F238E27FC236}">
                    <a16:creationId xmlns:a16="http://schemas.microsoft.com/office/drawing/2014/main" id="{B26B8684-B894-4C79-8429-491503160C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13808" y="4489208"/>
                <a:ext cx="290144" cy="307777"/>
              </a:xfrm>
              <a:prstGeom prst="rect">
                <a:avLst/>
              </a:prstGeom>
              <a:blipFill>
                <a:blip r:embed="rId4"/>
                <a:stretch>
                  <a:fillRect l="-14894" r="-1489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9" name="Conector reto 88">
            <a:extLst>
              <a:ext uri="{FF2B5EF4-FFF2-40B4-BE49-F238E27FC236}">
                <a16:creationId xmlns:a16="http://schemas.microsoft.com/office/drawing/2014/main" id="{BC6B75AB-3B57-4B63-8B5E-D3C652D57B85}"/>
              </a:ext>
            </a:extLst>
          </p:cNvPr>
          <p:cNvCxnSpPr>
            <a:cxnSpLocks/>
            <a:endCxn id="87" idx="4"/>
          </p:cNvCxnSpPr>
          <p:nvPr/>
        </p:nvCxnSpPr>
        <p:spPr>
          <a:xfrm flipV="1">
            <a:off x="10136439" y="2313217"/>
            <a:ext cx="163833" cy="2175991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0" name="CaixaDeTexto 89">
                <a:extLst>
                  <a:ext uri="{FF2B5EF4-FFF2-40B4-BE49-F238E27FC236}">
                    <a16:creationId xmlns:a16="http://schemas.microsoft.com/office/drawing/2014/main" id="{78AA4E54-7664-4BDF-B21C-E6F52D49DB96}"/>
                  </a:ext>
                </a:extLst>
              </p:cNvPr>
              <p:cNvSpPr txBox="1"/>
              <p:nvPr/>
            </p:nvSpPr>
            <p:spPr>
              <a:xfrm>
                <a:off x="9887954" y="3204031"/>
                <a:ext cx="16350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pt-BR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r</m:t>
                      </m:r>
                    </m:oMath>
                  </m:oMathPara>
                </a14:m>
                <a:endParaRPr lang="pt-BR" sz="2000" b="1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>
          <p:sp>
            <p:nvSpPr>
              <p:cNvPr id="90" name="CaixaDeTexto 89">
                <a:extLst>
                  <a:ext uri="{FF2B5EF4-FFF2-40B4-BE49-F238E27FC236}">
                    <a16:creationId xmlns:a16="http://schemas.microsoft.com/office/drawing/2014/main" id="{78AA4E54-7664-4BDF-B21C-E6F52D49DB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87954" y="3204031"/>
                <a:ext cx="163506" cy="307777"/>
              </a:xfrm>
              <a:prstGeom prst="rect">
                <a:avLst/>
              </a:prstGeom>
              <a:blipFill>
                <a:blip r:embed="rId5"/>
                <a:stretch>
                  <a:fillRect l="-18519" r="-2222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1" name="CaixaDeTexto 90">
                <a:extLst>
                  <a:ext uri="{FF2B5EF4-FFF2-40B4-BE49-F238E27FC236}">
                    <a16:creationId xmlns:a16="http://schemas.microsoft.com/office/drawing/2014/main" id="{57397BB9-C54B-4A3F-A112-B994114A55CF}"/>
                  </a:ext>
                </a:extLst>
              </p:cNvPr>
              <p:cNvSpPr txBox="1"/>
              <p:nvPr/>
            </p:nvSpPr>
            <p:spPr>
              <a:xfrm>
                <a:off x="9175793" y="5071993"/>
                <a:ext cx="19191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brk m:alnAt="24"/>
                        </m:rPr>
                        <a:rPr lang="el-GR" sz="2000" i="1">
                          <a:latin typeface="Cambria Math" panose="02040503050406030204" pitchFamily="18" charset="0"/>
                          <a:cs typeface="Calibri Light" panose="020F0302020204030204" pitchFamily="34" charset="0"/>
                        </a:rPr>
                        <m:t>𝜐</m:t>
                      </m:r>
                    </m:oMath>
                  </m:oMathPara>
                </a14:m>
                <a:endParaRPr lang="pt-BR" sz="2000" b="1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>
          <p:sp>
            <p:nvSpPr>
              <p:cNvPr id="91" name="CaixaDeTexto 90">
                <a:extLst>
                  <a:ext uri="{FF2B5EF4-FFF2-40B4-BE49-F238E27FC236}">
                    <a16:creationId xmlns:a16="http://schemas.microsoft.com/office/drawing/2014/main" id="{57397BB9-C54B-4A3F-A112-B994114A55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5793" y="5071993"/>
                <a:ext cx="191912" cy="307777"/>
              </a:xfrm>
              <a:prstGeom prst="rect">
                <a:avLst/>
              </a:prstGeom>
              <a:blipFill>
                <a:blip r:embed="rId6"/>
                <a:stretch>
                  <a:fillRect l="-15625" r="-1562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" name="CaixaDeTexto 91">
            <a:extLst>
              <a:ext uri="{FF2B5EF4-FFF2-40B4-BE49-F238E27FC236}">
                <a16:creationId xmlns:a16="http://schemas.microsoft.com/office/drawing/2014/main" id="{FA437B7E-B1CA-4F0F-B66B-B7B9F18124E0}"/>
              </a:ext>
            </a:extLst>
          </p:cNvPr>
          <p:cNvSpPr txBox="1"/>
          <p:nvPr/>
        </p:nvSpPr>
        <p:spPr>
          <a:xfrm>
            <a:off x="8517949" y="295355"/>
            <a:ext cx="34566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/>
              <a:t>Modelo esférico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3" name="CaixaDeTexto 92">
                <a:extLst>
                  <a:ext uri="{FF2B5EF4-FFF2-40B4-BE49-F238E27FC236}">
                    <a16:creationId xmlns:a16="http://schemas.microsoft.com/office/drawing/2014/main" id="{FDF1FDB5-8E1F-450C-9A70-E5A53958E920}"/>
                  </a:ext>
                </a:extLst>
              </p:cNvPr>
              <p:cNvSpPr txBox="1"/>
              <p:nvPr/>
            </p:nvSpPr>
            <p:spPr>
              <a:xfrm>
                <a:off x="10458880" y="1977932"/>
                <a:ext cx="970842" cy="3350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m:rPr>
                              <m:sty m:val="p"/>
                            </m:rPr>
                            <a:rPr lang="pt-BR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pt-BR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ip</m:t>
                          </m:r>
                        </m:sub>
                      </m:sSub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pt-BR" sz="20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𝐦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2000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>
          <p:sp>
            <p:nvSpPr>
              <p:cNvPr id="93" name="CaixaDeTexto 92">
                <a:extLst>
                  <a:ext uri="{FF2B5EF4-FFF2-40B4-BE49-F238E27FC236}">
                    <a16:creationId xmlns:a16="http://schemas.microsoft.com/office/drawing/2014/main" id="{FDF1FDB5-8E1F-450C-9A70-E5A53958E9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58880" y="1977932"/>
                <a:ext cx="970842" cy="335092"/>
              </a:xfrm>
              <a:prstGeom prst="rect">
                <a:avLst/>
              </a:prstGeom>
              <a:blipFill>
                <a:blip r:embed="rId7"/>
                <a:stretch>
                  <a:fillRect l="-6289" r="-9434" b="-2545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4" name="Elipse 93">
            <a:extLst>
              <a:ext uri="{FF2B5EF4-FFF2-40B4-BE49-F238E27FC236}">
                <a16:creationId xmlns:a16="http://schemas.microsoft.com/office/drawing/2014/main" id="{838F011F-FE31-4FC9-8D71-C8486C01108B}"/>
              </a:ext>
            </a:extLst>
          </p:cNvPr>
          <p:cNvSpPr/>
          <p:nvPr/>
        </p:nvSpPr>
        <p:spPr>
          <a:xfrm>
            <a:off x="10066749" y="4389410"/>
            <a:ext cx="125387" cy="11776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5" name="CaixaDeTexto 94">
                <a:extLst>
                  <a:ext uri="{FF2B5EF4-FFF2-40B4-BE49-F238E27FC236}">
                    <a16:creationId xmlns:a16="http://schemas.microsoft.com/office/drawing/2014/main" id="{C8E618CA-DEE3-48EF-87B1-71FFEF1C05B8}"/>
                  </a:ext>
                </a:extLst>
              </p:cNvPr>
              <p:cNvSpPr txBox="1"/>
              <p:nvPr/>
            </p:nvSpPr>
            <p:spPr>
              <a:xfrm>
                <a:off x="9043028" y="4030033"/>
                <a:ext cx="96102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pt-BR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pt-BR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>
          <p:sp>
            <p:nvSpPr>
              <p:cNvPr id="95" name="CaixaDeTexto 94">
                <a:extLst>
                  <a:ext uri="{FF2B5EF4-FFF2-40B4-BE49-F238E27FC236}">
                    <a16:creationId xmlns:a16="http://schemas.microsoft.com/office/drawing/2014/main" id="{C8E618CA-DEE3-48EF-87B1-71FFEF1C05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3028" y="4030033"/>
                <a:ext cx="961028" cy="369332"/>
              </a:xfrm>
              <a:prstGeom prst="rect">
                <a:avLst/>
              </a:prstGeom>
              <a:blipFill>
                <a:blip r:embed="rId8"/>
                <a:stretch>
                  <a:fillRect l="-1899" r="-24684" b="-1311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6" name="CaixaDeTexto 95">
                <a:extLst>
                  <a:ext uri="{FF2B5EF4-FFF2-40B4-BE49-F238E27FC236}">
                    <a16:creationId xmlns:a16="http://schemas.microsoft.com/office/drawing/2014/main" id="{AC4D7BD5-4A0E-4CCE-A21F-E8FBF1C14B01}"/>
                  </a:ext>
                </a:extLst>
              </p:cNvPr>
              <p:cNvSpPr txBox="1"/>
              <p:nvPr/>
            </p:nvSpPr>
            <p:spPr>
              <a:xfrm>
                <a:off x="1934578" y="4346005"/>
                <a:ext cx="8449388" cy="686213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accent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4400" i="1" smtClean="0">
                        <a:latin typeface="Cambria Math" panose="02040503050406030204" pitchFamily="18" charset="0"/>
                      </a:rPr>
                      <m:t>ψ</m:t>
                    </m:r>
                    <m:d>
                      <m:dPr>
                        <m:ctrlPr>
                          <a:rPr lang="pt-BR" sz="44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sz="4400" b="1" i="0" smtClean="0">
                            <a:latin typeface="Cambria Math" panose="02040503050406030204" pitchFamily="18" charset="0"/>
                          </a:rPr>
                          <m:t>𝐦</m:t>
                        </m:r>
                      </m:e>
                    </m:d>
                    <m:r>
                      <a:rPr lang="pt-BR" sz="4400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pt-BR" sz="4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pt-BR" sz="4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pt-BR" sz="4400" i="1">
                                    <a:latin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</m:ctrlPr>
                              </m:sSupPr>
                              <m:e>
                                <m:r>
                                  <a:rPr lang="pt-BR" sz="4400" b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  <m:t>∆</m:t>
                                </m:r>
                                <m:r>
                                  <a:rPr lang="pt-BR" sz="4400" b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  <m:t>𝐓</m:t>
                                </m:r>
                              </m:e>
                              <m:sup>
                                <m:r>
                                  <a:rPr lang="pt-BR" sz="4400" i="1">
                                    <a:latin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  <m:t>𝑜</m:t>
                                </m:r>
                              </m:sup>
                            </m:sSup>
                            <m:r>
                              <a:rPr lang="pt-BR" sz="44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pt-BR" sz="4400" b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∆</m:t>
                            </m:r>
                            <m:r>
                              <a:rPr lang="pt-BR" sz="4400" b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𝐓</m:t>
                            </m:r>
                            <m:d>
                              <m:dPr>
                                <m:ctrlPr>
                                  <a:rPr lang="pt-BR" sz="4400" b="1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pt-BR" sz="4400" b="1" i="0" smtClean="0">
                                    <a:latin typeface="Cambria Math" panose="02040503050406030204" pitchFamily="18" charset="0"/>
                                  </a:rPr>
                                  <m:t>𝐦</m:t>
                                </m:r>
                              </m:e>
                            </m:d>
                          </m:e>
                        </m:d>
                      </m:e>
                      <m:sub>
                        <m:r>
                          <a:rPr lang="pt-BR" sz="4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pt-BR" sz="4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pt-BR" sz="4400" dirty="0"/>
                  <a:t>+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4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μ</m:t>
                    </m:r>
                    <m:sSubSup>
                      <m:sSubSupPr>
                        <m:ctrlPr>
                          <a:rPr lang="pt-BR" sz="44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pt-BR" sz="4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sz="4400" b="1" i="0" smtClean="0">
                                <a:latin typeface="Cambria Math" panose="02040503050406030204" pitchFamily="18" charset="0"/>
                              </a:rPr>
                              <m:t>𝐦</m:t>
                            </m:r>
                          </m:e>
                        </m:d>
                      </m:e>
                      <m:sub>
                        <m:r>
                          <a:rPr lang="pt-BR" sz="4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pt-BR" sz="4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pt-BR" sz="4400" dirty="0"/>
              </a:p>
            </p:txBody>
          </p:sp>
        </mc:Choice>
        <mc:Fallback>
          <p:sp>
            <p:nvSpPr>
              <p:cNvPr id="96" name="CaixaDeTexto 95">
                <a:extLst>
                  <a:ext uri="{FF2B5EF4-FFF2-40B4-BE49-F238E27FC236}">
                    <a16:creationId xmlns:a16="http://schemas.microsoft.com/office/drawing/2014/main" id="{AC4D7BD5-4A0E-4CCE-A21F-E8FBF1C14B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4578" y="4346005"/>
                <a:ext cx="8449388" cy="686213"/>
              </a:xfrm>
              <a:prstGeom prst="rect">
                <a:avLst/>
              </a:prstGeom>
              <a:blipFill>
                <a:blip r:embed="rId9"/>
                <a:stretch>
                  <a:fillRect t="-19492" b="-44068"/>
                </a:stretch>
              </a:blipFill>
              <a:ln w="381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CaixaDeTexto 42">
            <a:extLst>
              <a:ext uri="{FF2B5EF4-FFF2-40B4-BE49-F238E27FC236}">
                <a16:creationId xmlns:a16="http://schemas.microsoft.com/office/drawing/2014/main" id="{B1FBC0E6-1E34-4665-891B-C6243603586C}"/>
              </a:ext>
            </a:extLst>
          </p:cNvPr>
          <p:cNvSpPr txBox="1"/>
          <p:nvPr/>
        </p:nvSpPr>
        <p:spPr>
          <a:xfrm>
            <a:off x="4072785" y="295355"/>
            <a:ext cx="484833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Queremos estimar uma </a:t>
            </a:r>
            <a:r>
              <a:rPr lang="pt-BR" sz="2400" b="1" dirty="0">
                <a:solidFill>
                  <a:srgbClr val="0070C0"/>
                </a:solidFill>
              </a:rPr>
              <a:t>direção de magnetização</a:t>
            </a:r>
            <a:r>
              <a:rPr lang="pt-BR" sz="2400" b="1" dirty="0"/>
              <a:t> </a:t>
            </a:r>
            <a:r>
              <a:rPr lang="pt-BR" sz="2400" dirty="0"/>
              <a:t>que minimiza a norma Euclidiana entre os </a:t>
            </a:r>
            <a:r>
              <a:rPr lang="pt-BR" sz="2400" b="1" dirty="0">
                <a:solidFill>
                  <a:srgbClr val="0070C0"/>
                </a:solidFill>
              </a:rPr>
              <a:t>dados observados</a:t>
            </a:r>
            <a:r>
              <a:rPr lang="pt-BR" sz="2400" b="1" dirty="0"/>
              <a:t> </a:t>
            </a:r>
            <a:r>
              <a:rPr lang="pt-BR" sz="2400" dirty="0"/>
              <a:t>e os </a:t>
            </a:r>
            <a:r>
              <a:rPr lang="pt-BR" sz="2400" b="1" dirty="0">
                <a:solidFill>
                  <a:srgbClr val="0070C0"/>
                </a:solidFill>
              </a:rPr>
              <a:t>dados preditos</a:t>
            </a:r>
            <a:r>
              <a:rPr lang="pt-BR" sz="2400" b="1" dirty="0"/>
              <a:t> </a:t>
            </a:r>
            <a:r>
              <a:rPr lang="pt-BR" sz="2400" dirty="0"/>
              <a:t>pela camada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4" name="CaixaDeTexto 43">
                <a:extLst>
                  <a:ext uri="{FF2B5EF4-FFF2-40B4-BE49-F238E27FC236}">
                    <a16:creationId xmlns:a16="http://schemas.microsoft.com/office/drawing/2014/main" id="{1CC30DB4-FBC8-4107-B2C2-6B1C11327874}"/>
                  </a:ext>
                </a:extLst>
              </p:cNvPr>
              <p:cNvSpPr txBox="1"/>
              <p:nvPr/>
            </p:nvSpPr>
            <p:spPr>
              <a:xfrm>
                <a:off x="1517804" y="5604222"/>
                <a:ext cx="61645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sz="2400" i="1" smtClean="0"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</m:ctrlPr>
                        </m:sSupPr>
                        <m:e>
                          <m:r>
                            <a:rPr lang="pt-BR" sz="24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 Light" panose="020F0302020204030204" pitchFamily="34" charset="0"/>
                            </a:rPr>
                            <m:t>∆</m:t>
                          </m:r>
                          <m:r>
                            <a:rPr lang="pt-BR" sz="24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 Light" panose="020F0302020204030204" pitchFamily="34" charset="0"/>
                            </a:rPr>
                            <m:t>𝐓</m:t>
                          </m:r>
                        </m:e>
                        <m:sup>
                          <m:r>
                            <a:rPr lang="pt-BR" sz="2400" b="0" i="1" smtClean="0"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  <m:t>𝑜</m:t>
                          </m:r>
                        </m:sup>
                      </m:sSup>
                    </m:oMath>
                  </m:oMathPara>
                </a14:m>
                <a:endParaRPr lang="pt-BR" sz="2400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>
          <p:sp>
            <p:nvSpPr>
              <p:cNvPr id="44" name="CaixaDeTexto 43">
                <a:extLst>
                  <a:ext uri="{FF2B5EF4-FFF2-40B4-BE49-F238E27FC236}">
                    <a16:creationId xmlns:a16="http://schemas.microsoft.com/office/drawing/2014/main" id="{1CC30DB4-FBC8-4107-B2C2-6B1C113278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7804" y="5604222"/>
                <a:ext cx="616451" cy="369332"/>
              </a:xfrm>
              <a:prstGeom prst="rect">
                <a:avLst/>
              </a:prstGeom>
              <a:blipFill>
                <a:blip r:embed="rId10"/>
                <a:stretch>
                  <a:fillRect l="-11881" r="-990" b="-655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CaixaDeTexto 51">
            <a:extLst>
              <a:ext uri="{FF2B5EF4-FFF2-40B4-BE49-F238E27FC236}">
                <a16:creationId xmlns:a16="http://schemas.microsoft.com/office/drawing/2014/main" id="{CF810761-62DF-4C6A-9E3C-AF4AFE194F6E}"/>
              </a:ext>
            </a:extLst>
          </p:cNvPr>
          <p:cNvSpPr txBox="1"/>
          <p:nvPr/>
        </p:nvSpPr>
        <p:spPr>
          <a:xfrm>
            <a:off x="290721" y="5891232"/>
            <a:ext cx="29228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chemeClr val="accent5">
                    <a:lumMod val="75000"/>
                  </a:schemeClr>
                </a:solidFill>
              </a:rPr>
              <a:t>Vetor de dados observados</a:t>
            </a:r>
          </a:p>
        </p:txBody>
      </p: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FF7857C8-88DC-43CB-A1C0-0ABCC3E108D0}"/>
              </a:ext>
            </a:extLst>
          </p:cNvPr>
          <p:cNvSpPr txBox="1"/>
          <p:nvPr/>
        </p:nvSpPr>
        <p:spPr>
          <a:xfrm>
            <a:off x="9034857" y="6027003"/>
            <a:ext cx="23189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chemeClr val="accent5">
                    <a:lumMod val="75000"/>
                  </a:schemeClr>
                </a:solidFill>
              </a:rPr>
              <a:t>Vetor de dados preditos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4" name="CaixaDeTexto 53">
                <a:extLst>
                  <a:ext uri="{FF2B5EF4-FFF2-40B4-BE49-F238E27FC236}">
                    <a16:creationId xmlns:a16="http://schemas.microsoft.com/office/drawing/2014/main" id="{B843EA7C-C93F-4893-A96A-516C5F157905}"/>
                  </a:ext>
                </a:extLst>
              </p:cNvPr>
              <p:cNvSpPr txBox="1"/>
              <p:nvPr/>
            </p:nvSpPr>
            <p:spPr>
              <a:xfrm>
                <a:off x="9847251" y="5704943"/>
                <a:ext cx="80631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pt-BR" sz="2400" b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∆</m:t>
                    </m:r>
                    <m:r>
                      <a:rPr lang="pt-BR" sz="2400" b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𝐓</m:t>
                    </m:r>
                  </m:oMath>
                </a14:m>
                <a:r>
                  <a:rPr lang="pt-BR" sz="2400" dirty="0">
                    <a:latin typeface="Calibri Light" panose="020F0302020204030204" pitchFamily="34" charset="0"/>
                    <a:cs typeface="Calibri Light" panose="020F0302020204030204" pitchFamily="34" charset="0"/>
                  </a:rPr>
                  <a:t>(</a:t>
                </a:r>
                <a:r>
                  <a:rPr lang="pt-BR" sz="2400" b="1" dirty="0">
                    <a:latin typeface="Calibri Light" panose="020F0302020204030204" pitchFamily="34" charset="0"/>
                    <a:cs typeface="Calibri Light" panose="020F0302020204030204" pitchFamily="34" charset="0"/>
                  </a:rPr>
                  <a:t>m</a:t>
                </a:r>
                <a:r>
                  <a:rPr lang="pt-BR" sz="2400" dirty="0">
                    <a:latin typeface="Calibri Light" panose="020F0302020204030204" pitchFamily="34" charset="0"/>
                    <a:cs typeface="Calibri Light" panose="020F0302020204030204" pitchFamily="34" charset="0"/>
                  </a:rPr>
                  <a:t>)</a:t>
                </a:r>
              </a:p>
            </p:txBody>
          </p:sp>
        </mc:Choice>
        <mc:Fallback>
          <p:sp>
            <p:nvSpPr>
              <p:cNvPr id="54" name="CaixaDeTexto 53">
                <a:extLst>
                  <a:ext uri="{FF2B5EF4-FFF2-40B4-BE49-F238E27FC236}">
                    <a16:creationId xmlns:a16="http://schemas.microsoft.com/office/drawing/2014/main" id="{B843EA7C-C93F-4893-A96A-516C5F1579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47251" y="5704943"/>
                <a:ext cx="806311" cy="369332"/>
              </a:xfrm>
              <a:prstGeom prst="rect">
                <a:avLst/>
              </a:prstGeom>
              <a:blipFill>
                <a:blip r:embed="rId11"/>
                <a:stretch>
                  <a:fillRect l="-12782" t="-26667" r="-24060" b="-50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CaixaDeTexto 54">
            <a:extLst>
              <a:ext uri="{FF2B5EF4-FFF2-40B4-BE49-F238E27FC236}">
                <a16:creationId xmlns:a16="http://schemas.microsoft.com/office/drawing/2014/main" id="{3A6DB6E0-C918-4DF1-9E60-D734895B8F85}"/>
              </a:ext>
            </a:extLst>
          </p:cNvPr>
          <p:cNvSpPr txBox="1"/>
          <p:nvPr/>
        </p:nvSpPr>
        <p:spPr>
          <a:xfrm>
            <a:off x="4634576" y="3880284"/>
            <a:ext cx="29228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chemeClr val="accent5">
                    <a:lumMod val="75000"/>
                  </a:schemeClr>
                </a:solidFill>
              </a:rPr>
              <a:t>Função objetivo</a:t>
            </a:r>
          </a:p>
        </p:txBody>
      </p:sp>
      <p:sp>
        <p:nvSpPr>
          <p:cNvPr id="56" name="CaixaDeTexto 55">
            <a:extLst>
              <a:ext uri="{FF2B5EF4-FFF2-40B4-BE49-F238E27FC236}">
                <a16:creationId xmlns:a16="http://schemas.microsoft.com/office/drawing/2014/main" id="{43BF68BD-DB0E-4156-9D17-C1784994462E}"/>
              </a:ext>
            </a:extLst>
          </p:cNvPr>
          <p:cNvSpPr txBox="1"/>
          <p:nvPr/>
        </p:nvSpPr>
        <p:spPr>
          <a:xfrm>
            <a:off x="3857571" y="2440497"/>
            <a:ext cx="48483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/>
              <a:t>Assumindo que sabemos a </a:t>
            </a:r>
            <a:r>
              <a:rPr lang="pt-BR" sz="2400" b="1" dirty="0">
                <a:solidFill>
                  <a:srgbClr val="0070C0"/>
                </a:solidFill>
              </a:rPr>
              <a:t>posição do centro</a:t>
            </a:r>
            <a:r>
              <a:rPr lang="pt-BR" sz="2400" dirty="0"/>
              <a:t> da esfera!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6" name="CaixaDeTexto 65">
                <a:extLst>
                  <a:ext uri="{FF2B5EF4-FFF2-40B4-BE49-F238E27FC236}">
                    <a16:creationId xmlns:a16="http://schemas.microsoft.com/office/drawing/2014/main" id="{A82D2341-1C36-4311-8E23-65574432E464}"/>
                  </a:ext>
                </a:extLst>
              </p:cNvPr>
              <p:cNvSpPr txBox="1"/>
              <p:nvPr/>
            </p:nvSpPr>
            <p:spPr>
              <a:xfrm>
                <a:off x="11722695" y="1265886"/>
                <a:ext cx="30271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1">
                              <a:latin typeface="Cambria Math" panose="02040503050406030204" pitchFamily="18" charset="0"/>
                            </a:rPr>
                            <m:t>𝐅</m:t>
                          </m:r>
                        </m:e>
                        <m:sub>
                          <m:r>
                            <a:rPr lang="pt-BR" sz="200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pt-BR" sz="2000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>
          <p:sp>
            <p:nvSpPr>
              <p:cNvPr id="66" name="CaixaDeTexto 65">
                <a:extLst>
                  <a:ext uri="{FF2B5EF4-FFF2-40B4-BE49-F238E27FC236}">
                    <a16:creationId xmlns:a16="http://schemas.microsoft.com/office/drawing/2014/main" id="{A82D2341-1C36-4311-8E23-65574432E4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22695" y="1265886"/>
                <a:ext cx="302712" cy="307777"/>
              </a:xfrm>
              <a:prstGeom prst="rect">
                <a:avLst/>
              </a:prstGeom>
              <a:blipFill>
                <a:blip r:embed="rId12"/>
                <a:stretch>
                  <a:fillRect l="-18000" r="-10000" b="-16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7" name="Conector de Seta Reta 66">
            <a:extLst>
              <a:ext uri="{FF2B5EF4-FFF2-40B4-BE49-F238E27FC236}">
                <a16:creationId xmlns:a16="http://schemas.microsoft.com/office/drawing/2014/main" id="{33ABED98-7A64-43B0-B62D-68F5587DE333}"/>
              </a:ext>
            </a:extLst>
          </p:cNvPr>
          <p:cNvCxnSpPr>
            <a:cxnSpLocks/>
          </p:cNvCxnSpPr>
          <p:nvPr/>
        </p:nvCxnSpPr>
        <p:spPr>
          <a:xfrm flipH="1" flipV="1">
            <a:off x="11492325" y="1202639"/>
            <a:ext cx="328788" cy="51891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69271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de Seta Reta 2">
            <a:extLst>
              <a:ext uri="{FF2B5EF4-FFF2-40B4-BE49-F238E27FC236}">
                <a16:creationId xmlns:a16="http://schemas.microsoft.com/office/drawing/2014/main" id="{21924E65-29CD-4BB8-B2CD-AE4C546B1FD1}"/>
              </a:ext>
            </a:extLst>
          </p:cNvPr>
          <p:cNvCxnSpPr/>
          <p:nvPr/>
        </p:nvCxnSpPr>
        <p:spPr>
          <a:xfrm>
            <a:off x="369109" y="2893656"/>
            <a:ext cx="0" cy="2700996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7EC64C03-32B6-470A-ADFF-BAF6710DDD0C}"/>
              </a:ext>
            </a:extLst>
          </p:cNvPr>
          <p:cNvCxnSpPr>
            <a:cxnSpLocks/>
          </p:cNvCxnSpPr>
          <p:nvPr/>
        </p:nvCxnSpPr>
        <p:spPr>
          <a:xfrm>
            <a:off x="369109" y="2893656"/>
            <a:ext cx="3083169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3D135AA6-36EB-4205-8884-4A40A352753C}"/>
              </a:ext>
            </a:extLst>
          </p:cNvPr>
          <p:cNvCxnSpPr>
            <a:cxnSpLocks/>
          </p:cNvCxnSpPr>
          <p:nvPr/>
        </p:nvCxnSpPr>
        <p:spPr>
          <a:xfrm flipV="1">
            <a:off x="369108" y="1183869"/>
            <a:ext cx="1682765" cy="1709787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A6E5F536-F853-4A6F-9BF2-C3B95D088F87}"/>
              </a:ext>
            </a:extLst>
          </p:cNvPr>
          <p:cNvSpPr txBox="1"/>
          <p:nvPr/>
        </p:nvSpPr>
        <p:spPr>
          <a:xfrm>
            <a:off x="1676852" y="875096"/>
            <a:ext cx="2952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/>
              <a:t>x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A713BD34-23E5-4423-93A0-22A32C362597}"/>
              </a:ext>
            </a:extLst>
          </p:cNvPr>
          <p:cNvSpPr txBox="1"/>
          <p:nvPr/>
        </p:nvSpPr>
        <p:spPr>
          <a:xfrm>
            <a:off x="3270394" y="2893208"/>
            <a:ext cx="3000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/>
              <a:t>y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226BF9FB-BBC3-49D1-92F3-4ED00A0A03CE}"/>
              </a:ext>
            </a:extLst>
          </p:cNvPr>
          <p:cNvSpPr txBox="1"/>
          <p:nvPr/>
        </p:nvSpPr>
        <p:spPr>
          <a:xfrm>
            <a:off x="46257" y="5239154"/>
            <a:ext cx="2856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/>
              <a:t>z</a:t>
            </a:r>
          </a:p>
        </p:txBody>
      </p:sp>
      <p:sp>
        <p:nvSpPr>
          <p:cNvPr id="9" name="Forma Livre: Forma 8">
            <a:extLst>
              <a:ext uri="{FF2B5EF4-FFF2-40B4-BE49-F238E27FC236}">
                <a16:creationId xmlns:a16="http://schemas.microsoft.com/office/drawing/2014/main" id="{45B35E83-B5D8-4521-86F6-8AF7C3BC4105}"/>
              </a:ext>
            </a:extLst>
          </p:cNvPr>
          <p:cNvSpPr/>
          <p:nvPr/>
        </p:nvSpPr>
        <p:spPr>
          <a:xfrm>
            <a:off x="656998" y="3257116"/>
            <a:ext cx="2507390" cy="1557357"/>
          </a:xfrm>
          <a:custGeom>
            <a:avLst/>
            <a:gdLst>
              <a:gd name="connsiteX0" fmla="*/ 0 w 1661160"/>
              <a:gd name="connsiteY0" fmla="*/ 511360 h 907600"/>
              <a:gd name="connsiteX1" fmla="*/ 0 w 1661160"/>
              <a:gd name="connsiteY1" fmla="*/ 511360 h 907600"/>
              <a:gd name="connsiteX2" fmla="*/ 53340 w 1661160"/>
              <a:gd name="connsiteY2" fmla="*/ 442780 h 907600"/>
              <a:gd name="connsiteX3" fmla="*/ 83820 w 1661160"/>
              <a:gd name="connsiteY3" fmla="*/ 404680 h 907600"/>
              <a:gd name="connsiteX4" fmla="*/ 99060 w 1661160"/>
              <a:gd name="connsiteY4" fmla="*/ 381820 h 907600"/>
              <a:gd name="connsiteX5" fmla="*/ 160020 w 1661160"/>
              <a:gd name="connsiteY5" fmla="*/ 320860 h 907600"/>
              <a:gd name="connsiteX6" fmla="*/ 175260 w 1661160"/>
              <a:gd name="connsiteY6" fmla="*/ 298000 h 907600"/>
              <a:gd name="connsiteX7" fmla="*/ 205740 w 1661160"/>
              <a:gd name="connsiteY7" fmla="*/ 275140 h 907600"/>
              <a:gd name="connsiteX8" fmla="*/ 220980 w 1661160"/>
              <a:gd name="connsiteY8" fmla="*/ 252280 h 907600"/>
              <a:gd name="connsiteX9" fmla="*/ 243840 w 1661160"/>
              <a:gd name="connsiteY9" fmla="*/ 237040 h 907600"/>
              <a:gd name="connsiteX10" fmla="*/ 312420 w 1661160"/>
              <a:gd name="connsiteY10" fmla="*/ 160840 h 907600"/>
              <a:gd name="connsiteX11" fmla="*/ 350520 w 1661160"/>
              <a:gd name="connsiteY11" fmla="*/ 137980 h 907600"/>
              <a:gd name="connsiteX12" fmla="*/ 441960 w 1661160"/>
              <a:gd name="connsiteY12" fmla="*/ 84640 h 907600"/>
              <a:gd name="connsiteX13" fmla="*/ 541020 w 1661160"/>
              <a:gd name="connsiteY13" fmla="*/ 54160 h 907600"/>
              <a:gd name="connsiteX14" fmla="*/ 670560 w 1661160"/>
              <a:gd name="connsiteY14" fmla="*/ 16060 h 907600"/>
              <a:gd name="connsiteX15" fmla="*/ 784860 w 1661160"/>
              <a:gd name="connsiteY15" fmla="*/ 8440 h 907600"/>
              <a:gd name="connsiteX16" fmla="*/ 838200 w 1661160"/>
              <a:gd name="connsiteY16" fmla="*/ 820 h 907600"/>
              <a:gd name="connsiteX17" fmla="*/ 1264920 w 1661160"/>
              <a:gd name="connsiteY17" fmla="*/ 16060 h 907600"/>
              <a:gd name="connsiteX18" fmla="*/ 1325880 w 1661160"/>
              <a:gd name="connsiteY18" fmla="*/ 38920 h 907600"/>
              <a:gd name="connsiteX19" fmla="*/ 1386840 w 1661160"/>
              <a:gd name="connsiteY19" fmla="*/ 77020 h 907600"/>
              <a:gd name="connsiteX20" fmla="*/ 1417320 w 1661160"/>
              <a:gd name="connsiteY20" fmla="*/ 92260 h 907600"/>
              <a:gd name="connsiteX21" fmla="*/ 1447800 w 1661160"/>
              <a:gd name="connsiteY21" fmla="*/ 122740 h 907600"/>
              <a:gd name="connsiteX22" fmla="*/ 1478280 w 1661160"/>
              <a:gd name="connsiteY22" fmla="*/ 137980 h 907600"/>
              <a:gd name="connsiteX23" fmla="*/ 1524000 w 1661160"/>
              <a:gd name="connsiteY23" fmla="*/ 183700 h 907600"/>
              <a:gd name="connsiteX24" fmla="*/ 1539240 w 1661160"/>
              <a:gd name="connsiteY24" fmla="*/ 206560 h 907600"/>
              <a:gd name="connsiteX25" fmla="*/ 1562100 w 1661160"/>
              <a:gd name="connsiteY25" fmla="*/ 221800 h 907600"/>
              <a:gd name="connsiteX26" fmla="*/ 1569720 w 1661160"/>
              <a:gd name="connsiteY26" fmla="*/ 244660 h 907600"/>
              <a:gd name="connsiteX27" fmla="*/ 1607820 w 1661160"/>
              <a:gd name="connsiteY27" fmla="*/ 298000 h 907600"/>
              <a:gd name="connsiteX28" fmla="*/ 1623060 w 1661160"/>
              <a:gd name="connsiteY28" fmla="*/ 328480 h 907600"/>
              <a:gd name="connsiteX29" fmla="*/ 1638300 w 1661160"/>
              <a:gd name="connsiteY29" fmla="*/ 351340 h 907600"/>
              <a:gd name="connsiteX30" fmla="*/ 1645920 w 1661160"/>
              <a:gd name="connsiteY30" fmla="*/ 374200 h 907600"/>
              <a:gd name="connsiteX31" fmla="*/ 1661160 w 1661160"/>
              <a:gd name="connsiteY31" fmla="*/ 435160 h 907600"/>
              <a:gd name="connsiteX32" fmla="*/ 1653540 w 1661160"/>
              <a:gd name="connsiteY32" fmla="*/ 579940 h 907600"/>
              <a:gd name="connsiteX33" fmla="*/ 1638300 w 1661160"/>
              <a:gd name="connsiteY33" fmla="*/ 610420 h 907600"/>
              <a:gd name="connsiteX34" fmla="*/ 1615440 w 1661160"/>
              <a:gd name="connsiteY34" fmla="*/ 663760 h 907600"/>
              <a:gd name="connsiteX35" fmla="*/ 1592580 w 1661160"/>
              <a:gd name="connsiteY35" fmla="*/ 686620 h 907600"/>
              <a:gd name="connsiteX36" fmla="*/ 1554480 w 1661160"/>
              <a:gd name="connsiteY36" fmla="*/ 732340 h 907600"/>
              <a:gd name="connsiteX37" fmla="*/ 1524000 w 1661160"/>
              <a:gd name="connsiteY37" fmla="*/ 747580 h 907600"/>
              <a:gd name="connsiteX38" fmla="*/ 1501140 w 1661160"/>
              <a:gd name="connsiteY38" fmla="*/ 770440 h 907600"/>
              <a:gd name="connsiteX39" fmla="*/ 1478280 w 1661160"/>
              <a:gd name="connsiteY39" fmla="*/ 778060 h 907600"/>
              <a:gd name="connsiteX40" fmla="*/ 1432560 w 1661160"/>
              <a:gd name="connsiteY40" fmla="*/ 808540 h 907600"/>
              <a:gd name="connsiteX41" fmla="*/ 1363980 w 1661160"/>
              <a:gd name="connsiteY41" fmla="*/ 831400 h 907600"/>
              <a:gd name="connsiteX42" fmla="*/ 1341120 w 1661160"/>
              <a:gd name="connsiteY42" fmla="*/ 839020 h 907600"/>
              <a:gd name="connsiteX43" fmla="*/ 1295400 w 1661160"/>
              <a:gd name="connsiteY43" fmla="*/ 846640 h 907600"/>
              <a:gd name="connsiteX44" fmla="*/ 1272540 w 1661160"/>
              <a:gd name="connsiteY44" fmla="*/ 861880 h 907600"/>
              <a:gd name="connsiteX45" fmla="*/ 1211580 w 1661160"/>
              <a:gd name="connsiteY45" fmla="*/ 869500 h 907600"/>
              <a:gd name="connsiteX46" fmla="*/ 1158240 w 1661160"/>
              <a:gd name="connsiteY46" fmla="*/ 877120 h 907600"/>
              <a:gd name="connsiteX47" fmla="*/ 952500 w 1661160"/>
              <a:gd name="connsiteY47" fmla="*/ 892360 h 907600"/>
              <a:gd name="connsiteX48" fmla="*/ 838200 w 1661160"/>
              <a:gd name="connsiteY48" fmla="*/ 907600 h 907600"/>
              <a:gd name="connsiteX49" fmla="*/ 426720 w 1661160"/>
              <a:gd name="connsiteY49" fmla="*/ 899980 h 907600"/>
              <a:gd name="connsiteX50" fmla="*/ 396240 w 1661160"/>
              <a:gd name="connsiteY50" fmla="*/ 877120 h 907600"/>
              <a:gd name="connsiteX51" fmla="*/ 373380 w 1661160"/>
              <a:gd name="connsiteY51" fmla="*/ 869500 h 907600"/>
              <a:gd name="connsiteX52" fmla="*/ 327660 w 1661160"/>
              <a:gd name="connsiteY52" fmla="*/ 839020 h 907600"/>
              <a:gd name="connsiteX53" fmla="*/ 304800 w 1661160"/>
              <a:gd name="connsiteY53" fmla="*/ 831400 h 907600"/>
              <a:gd name="connsiteX54" fmla="*/ 281940 w 1661160"/>
              <a:gd name="connsiteY54" fmla="*/ 816160 h 907600"/>
              <a:gd name="connsiteX55" fmla="*/ 236220 w 1661160"/>
              <a:gd name="connsiteY55" fmla="*/ 800920 h 907600"/>
              <a:gd name="connsiteX56" fmla="*/ 213360 w 1661160"/>
              <a:gd name="connsiteY56" fmla="*/ 793300 h 907600"/>
              <a:gd name="connsiteX57" fmla="*/ 182880 w 1661160"/>
              <a:gd name="connsiteY57" fmla="*/ 770440 h 907600"/>
              <a:gd name="connsiteX58" fmla="*/ 160020 w 1661160"/>
              <a:gd name="connsiteY58" fmla="*/ 762820 h 907600"/>
              <a:gd name="connsiteX59" fmla="*/ 137160 w 1661160"/>
              <a:gd name="connsiteY59" fmla="*/ 739960 h 907600"/>
              <a:gd name="connsiteX60" fmla="*/ 114300 w 1661160"/>
              <a:gd name="connsiteY60" fmla="*/ 724720 h 907600"/>
              <a:gd name="connsiteX61" fmla="*/ 83820 w 1661160"/>
              <a:gd name="connsiteY61" fmla="*/ 679000 h 907600"/>
              <a:gd name="connsiteX62" fmla="*/ 68580 w 1661160"/>
              <a:gd name="connsiteY62" fmla="*/ 656140 h 907600"/>
              <a:gd name="connsiteX63" fmla="*/ 30480 w 1661160"/>
              <a:gd name="connsiteY63" fmla="*/ 587560 h 907600"/>
              <a:gd name="connsiteX64" fmla="*/ 7620 w 1661160"/>
              <a:gd name="connsiteY64" fmla="*/ 572320 h 907600"/>
              <a:gd name="connsiteX65" fmla="*/ 0 w 1661160"/>
              <a:gd name="connsiteY65" fmla="*/ 511360 h 90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1661160" h="907600">
                <a:moveTo>
                  <a:pt x="0" y="511360"/>
                </a:moveTo>
                <a:lnTo>
                  <a:pt x="0" y="511360"/>
                </a:lnTo>
                <a:cubicBezTo>
                  <a:pt x="17780" y="488500"/>
                  <a:pt x="37276" y="466877"/>
                  <a:pt x="53340" y="442780"/>
                </a:cubicBezTo>
                <a:cubicBezTo>
                  <a:pt x="82785" y="398613"/>
                  <a:pt x="32695" y="438764"/>
                  <a:pt x="83820" y="404680"/>
                </a:cubicBezTo>
                <a:cubicBezTo>
                  <a:pt x="88900" y="397060"/>
                  <a:pt x="92900" y="388596"/>
                  <a:pt x="99060" y="381820"/>
                </a:cubicBezTo>
                <a:cubicBezTo>
                  <a:pt x="118390" y="360556"/>
                  <a:pt x="144080" y="344770"/>
                  <a:pt x="160020" y="320860"/>
                </a:cubicBezTo>
                <a:cubicBezTo>
                  <a:pt x="165100" y="313240"/>
                  <a:pt x="168784" y="304476"/>
                  <a:pt x="175260" y="298000"/>
                </a:cubicBezTo>
                <a:cubicBezTo>
                  <a:pt x="184240" y="289020"/>
                  <a:pt x="196760" y="284120"/>
                  <a:pt x="205740" y="275140"/>
                </a:cubicBezTo>
                <a:cubicBezTo>
                  <a:pt x="212216" y="268664"/>
                  <a:pt x="214504" y="258756"/>
                  <a:pt x="220980" y="252280"/>
                </a:cubicBezTo>
                <a:cubicBezTo>
                  <a:pt x="227456" y="245804"/>
                  <a:pt x="237364" y="243516"/>
                  <a:pt x="243840" y="237040"/>
                </a:cubicBezTo>
                <a:cubicBezTo>
                  <a:pt x="277225" y="203655"/>
                  <a:pt x="261803" y="191210"/>
                  <a:pt x="312420" y="160840"/>
                </a:cubicBezTo>
                <a:lnTo>
                  <a:pt x="350520" y="137980"/>
                </a:lnTo>
                <a:cubicBezTo>
                  <a:pt x="378605" y="120697"/>
                  <a:pt x="410198" y="97874"/>
                  <a:pt x="441960" y="84640"/>
                </a:cubicBezTo>
                <a:cubicBezTo>
                  <a:pt x="556918" y="36741"/>
                  <a:pt x="456651" y="78265"/>
                  <a:pt x="541020" y="54160"/>
                </a:cubicBezTo>
                <a:cubicBezTo>
                  <a:pt x="581886" y="42484"/>
                  <a:pt x="627585" y="21665"/>
                  <a:pt x="670560" y="16060"/>
                </a:cubicBezTo>
                <a:cubicBezTo>
                  <a:pt x="708424" y="11121"/>
                  <a:pt x="746760" y="10980"/>
                  <a:pt x="784860" y="8440"/>
                </a:cubicBezTo>
                <a:cubicBezTo>
                  <a:pt x="802640" y="5900"/>
                  <a:pt x="820239" y="820"/>
                  <a:pt x="838200" y="820"/>
                </a:cubicBezTo>
                <a:cubicBezTo>
                  <a:pt x="1160061" y="820"/>
                  <a:pt x="1093765" y="-5334"/>
                  <a:pt x="1264920" y="16060"/>
                </a:cubicBezTo>
                <a:cubicBezTo>
                  <a:pt x="1311873" y="47362"/>
                  <a:pt x="1259968" y="16949"/>
                  <a:pt x="1325880" y="38920"/>
                </a:cubicBezTo>
                <a:cubicBezTo>
                  <a:pt x="1358978" y="49953"/>
                  <a:pt x="1357045" y="58398"/>
                  <a:pt x="1386840" y="77020"/>
                </a:cubicBezTo>
                <a:cubicBezTo>
                  <a:pt x="1396473" y="83040"/>
                  <a:pt x="1408233" y="85444"/>
                  <a:pt x="1417320" y="92260"/>
                </a:cubicBezTo>
                <a:cubicBezTo>
                  <a:pt x="1428815" y="100881"/>
                  <a:pt x="1436305" y="114119"/>
                  <a:pt x="1447800" y="122740"/>
                </a:cubicBezTo>
                <a:cubicBezTo>
                  <a:pt x="1456887" y="129556"/>
                  <a:pt x="1469410" y="130884"/>
                  <a:pt x="1478280" y="137980"/>
                </a:cubicBezTo>
                <a:cubicBezTo>
                  <a:pt x="1495110" y="151444"/>
                  <a:pt x="1512045" y="165767"/>
                  <a:pt x="1524000" y="183700"/>
                </a:cubicBezTo>
                <a:cubicBezTo>
                  <a:pt x="1529080" y="191320"/>
                  <a:pt x="1532764" y="200084"/>
                  <a:pt x="1539240" y="206560"/>
                </a:cubicBezTo>
                <a:cubicBezTo>
                  <a:pt x="1545716" y="213036"/>
                  <a:pt x="1554480" y="216720"/>
                  <a:pt x="1562100" y="221800"/>
                </a:cubicBezTo>
                <a:cubicBezTo>
                  <a:pt x="1564640" y="229420"/>
                  <a:pt x="1566128" y="237476"/>
                  <a:pt x="1569720" y="244660"/>
                </a:cubicBezTo>
                <a:cubicBezTo>
                  <a:pt x="1577780" y="260780"/>
                  <a:pt x="1599191" y="284194"/>
                  <a:pt x="1607820" y="298000"/>
                </a:cubicBezTo>
                <a:cubicBezTo>
                  <a:pt x="1613840" y="307633"/>
                  <a:pt x="1617424" y="318617"/>
                  <a:pt x="1623060" y="328480"/>
                </a:cubicBezTo>
                <a:cubicBezTo>
                  <a:pt x="1627604" y="336431"/>
                  <a:pt x="1634204" y="343149"/>
                  <a:pt x="1638300" y="351340"/>
                </a:cubicBezTo>
                <a:cubicBezTo>
                  <a:pt x="1641892" y="358524"/>
                  <a:pt x="1643807" y="366451"/>
                  <a:pt x="1645920" y="374200"/>
                </a:cubicBezTo>
                <a:cubicBezTo>
                  <a:pt x="1651431" y="394407"/>
                  <a:pt x="1661160" y="435160"/>
                  <a:pt x="1661160" y="435160"/>
                </a:cubicBezTo>
                <a:cubicBezTo>
                  <a:pt x="1658620" y="483420"/>
                  <a:pt x="1659791" y="532019"/>
                  <a:pt x="1653540" y="579940"/>
                </a:cubicBezTo>
                <a:cubicBezTo>
                  <a:pt x="1652071" y="591204"/>
                  <a:pt x="1642775" y="599979"/>
                  <a:pt x="1638300" y="610420"/>
                </a:cubicBezTo>
                <a:cubicBezTo>
                  <a:pt x="1627640" y="635294"/>
                  <a:pt x="1633492" y="638488"/>
                  <a:pt x="1615440" y="663760"/>
                </a:cubicBezTo>
                <a:cubicBezTo>
                  <a:pt x="1609176" y="672529"/>
                  <a:pt x="1599479" y="678341"/>
                  <a:pt x="1592580" y="686620"/>
                </a:cubicBezTo>
                <a:cubicBezTo>
                  <a:pt x="1572922" y="710209"/>
                  <a:pt x="1581980" y="712697"/>
                  <a:pt x="1554480" y="732340"/>
                </a:cubicBezTo>
                <a:cubicBezTo>
                  <a:pt x="1545237" y="738942"/>
                  <a:pt x="1533243" y="740978"/>
                  <a:pt x="1524000" y="747580"/>
                </a:cubicBezTo>
                <a:cubicBezTo>
                  <a:pt x="1515231" y="753844"/>
                  <a:pt x="1510106" y="764462"/>
                  <a:pt x="1501140" y="770440"/>
                </a:cubicBezTo>
                <a:cubicBezTo>
                  <a:pt x="1494457" y="774895"/>
                  <a:pt x="1485301" y="774159"/>
                  <a:pt x="1478280" y="778060"/>
                </a:cubicBezTo>
                <a:cubicBezTo>
                  <a:pt x="1462269" y="786955"/>
                  <a:pt x="1449936" y="802748"/>
                  <a:pt x="1432560" y="808540"/>
                </a:cubicBezTo>
                <a:lnTo>
                  <a:pt x="1363980" y="831400"/>
                </a:lnTo>
                <a:cubicBezTo>
                  <a:pt x="1356360" y="833940"/>
                  <a:pt x="1349043" y="837700"/>
                  <a:pt x="1341120" y="839020"/>
                </a:cubicBezTo>
                <a:lnTo>
                  <a:pt x="1295400" y="846640"/>
                </a:lnTo>
                <a:cubicBezTo>
                  <a:pt x="1287780" y="851720"/>
                  <a:pt x="1281375" y="859470"/>
                  <a:pt x="1272540" y="861880"/>
                </a:cubicBezTo>
                <a:cubicBezTo>
                  <a:pt x="1252783" y="867268"/>
                  <a:pt x="1231878" y="866794"/>
                  <a:pt x="1211580" y="869500"/>
                </a:cubicBezTo>
                <a:cubicBezTo>
                  <a:pt x="1193777" y="871874"/>
                  <a:pt x="1176131" y="875541"/>
                  <a:pt x="1158240" y="877120"/>
                </a:cubicBezTo>
                <a:cubicBezTo>
                  <a:pt x="1089738" y="883164"/>
                  <a:pt x="1020577" y="882635"/>
                  <a:pt x="952500" y="892360"/>
                </a:cubicBezTo>
                <a:cubicBezTo>
                  <a:pt x="878888" y="902876"/>
                  <a:pt x="916982" y="897752"/>
                  <a:pt x="838200" y="907600"/>
                </a:cubicBezTo>
                <a:cubicBezTo>
                  <a:pt x="701040" y="905060"/>
                  <a:pt x="563578" y="909419"/>
                  <a:pt x="426720" y="899980"/>
                </a:cubicBezTo>
                <a:cubicBezTo>
                  <a:pt x="414050" y="899106"/>
                  <a:pt x="407267" y="883421"/>
                  <a:pt x="396240" y="877120"/>
                </a:cubicBezTo>
                <a:cubicBezTo>
                  <a:pt x="389266" y="873135"/>
                  <a:pt x="380401" y="873401"/>
                  <a:pt x="373380" y="869500"/>
                </a:cubicBezTo>
                <a:cubicBezTo>
                  <a:pt x="357369" y="860605"/>
                  <a:pt x="343671" y="847915"/>
                  <a:pt x="327660" y="839020"/>
                </a:cubicBezTo>
                <a:cubicBezTo>
                  <a:pt x="320639" y="835119"/>
                  <a:pt x="311984" y="834992"/>
                  <a:pt x="304800" y="831400"/>
                </a:cubicBezTo>
                <a:cubicBezTo>
                  <a:pt x="296609" y="827304"/>
                  <a:pt x="290309" y="819879"/>
                  <a:pt x="281940" y="816160"/>
                </a:cubicBezTo>
                <a:cubicBezTo>
                  <a:pt x="267260" y="809636"/>
                  <a:pt x="251460" y="806000"/>
                  <a:pt x="236220" y="800920"/>
                </a:cubicBezTo>
                <a:lnTo>
                  <a:pt x="213360" y="793300"/>
                </a:lnTo>
                <a:cubicBezTo>
                  <a:pt x="203200" y="785680"/>
                  <a:pt x="193907" y="776741"/>
                  <a:pt x="182880" y="770440"/>
                </a:cubicBezTo>
                <a:cubicBezTo>
                  <a:pt x="175906" y="766455"/>
                  <a:pt x="166703" y="767275"/>
                  <a:pt x="160020" y="762820"/>
                </a:cubicBezTo>
                <a:cubicBezTo>
                  <a:pt x="151054" y="756842"/>
                  <a:pt x="145439" y="746859"/>
                  <a:pt x="137160" y="739960"/>
                </a:cubicBezTo>
                <a:cubicBezTo>
                  <a:pt x="130125" y="734097"/>
                  <a:pt x="121920" y="729800"/>
                  <a:pt x="114300" y="724720"/>
                </a:cubicBezTo>
                <a:lnTo>
                  <a:pt x="83820" y="679000"/>
                </a:lnTo>
                <a:cubicBezTo>
                  <a:pt x="78740" y="671380"/>
                  <a:pt x="71476" y="664828"/>
                  <a:pt x="68580" y="656140"/>
                </a:cubicBezTo>
                <a:cubicBezTo>
                  <a:pt x="60639" y="632318"/>
                  <a:pt x="52939" y="602532"/>
                  <a:pt x="30480" y="587560"/>
                </a:cubicBezTo>
                <a:lnTo>
                  <a:pt x="7620" y="572320"/>
                </a:lnTo>
                <a:cubicBezTo>
                  <a:pt x="-3213" y="539821"/>
                  <a:pt x="1270" y="521520"/>
                  <a:pt x="0" y="51136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1201BCC9-36F8-4C7B-BD66-DB55C7D28A92}"/>
              </a:ext>
            </a:extLst>
          </p:cNvPr>
          <p:cNvSpPr/>
          <p:nvPr/>
        </p:nvSpPr>
        <p:spPr>
          <a:xfrm>
            <a:off x="1911719" y="2097658"/>
            <a:ext cx="45719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ixaDeTexto 12">
                <a:extLst>
                  <a:ext uri="{FF2B5EF4-FFF2-40B4-BE49-F238E27FC236}">
                    <a16:creationId xmlns:a16="http://schemas.microsoft.com/office/drawing/2014/main" id="{53EC1E8A-26D3-45D5-BAD6-D5476EF46E87}"/>
                  </a:ext>
                </a:extLst>
              </p:cNvPr>
              <p:cNvSpPr txBox="1"/>
              <p:nvPr/>
            </p:nvSpPr>
            <p:spPr>
              <a:xfrm>
                <a:off x="2015595" y="1854938"/>
                <a:ext cx="44986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pt-BR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pt-BR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</m:oMath>
                  </m:oMathPara>
                </a14:m>
                <a:endParaRPr lang="pt-BR" sz="2000" b="1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13" name="CaixaDeTexto 12">
                <a:extLst>
                  <a:ext uri="{FF2B5EF4-FFF2-40B4-BE49-F238E27FC236}">
                    <a16:creationId xmlns:a16="http://schemas.microsoft.com/office/drawing/2014/main" id="{53EC1E8A-26D3-45D5-BAD6-D5476EF46E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5595" y="1854938"/>
                <a:ext cx="449867" cy="307777"/>
              </a:xfrm>
              <a:prstGeom prst="rect">
                <a:avLst/>
              </a:prstGeom>
              <a:blipFill>
                <a:blip r:embed="rId2"/>
                <a:stretch>
                  <a:fillRect l="-13699" r="-8219" b="-1568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CaixaDeTexto 25">
            <a:extLst>
              <a:ext uri="{FF2B5EF4-FFF2-40B4-BE49-F238E27FC236}">
                <a16:creationId xmlns:a16="http://schemas.microsoft.com/office/drawing/2014/main" id="{723D543C-6491-4A8C-A5E4-2ACD38E7A072}"/>
              </a:ext>
            </a:extLst>
          </p:cNvPr>
          <p:cNvSpPr txBox="1"/>
          <p:nvPr/>
        </p:nvSpPr>
        <p:spPr>
          <a:xfrm>
            <a:off x="189085" y="298872"/>
            <a:ext cx="29228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Fonte magnética 3D</a:t>
            </a: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6D7BED2A-4ABD-428D-AD0F-9F932586E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5CF5-DD80-4FB2-8D05-C9155122F025}" type="slidenum">
              <a:rPr lang="pt-BR" smtClean="0"/>
              <a:t>56</a:t>
            </a:fld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CaixaDeTexto 31">
                <a:extLst>
                  <a:ext uri="{FF2B5EF4-FFF2-40B4-BE49-F238E27FC236}">
                    <a16:creationId xmlns:a16="http://schemas.microsoft.com/office/drawing/2014/main" id="{7F418C2F-34A6-41F5-ABD2-49FDE4D45344}"/>
                  </a:ext>
                </a:extLst>
              </p:cNvPr>
              <p:cNvSpPr txBox="1"/>
              <p:nvPr/>
            </p:nvSpPr>
            <p:spPr>
              <a:xfrm>
                <a:off x="3302702" y="1182872"/>
                <a:ext cx="30271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1">
                              <a:latin typeface="Cambria Math" panose="02040503050406030204" pitchFamily="18" charset="0"/>
                            </a:rPr>
                            <m:t>𝐅</m:t>
                          </m:r>
                        </m:e>
                        <m:sub>
                          <m:r>
                            <a:rPr lang="pt-BR" sz="200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pt-BR" sz="2000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32" name="CaixaDeTexto 31">
                <a:extLst>
                  <a:ext uri="{FF2B5EF4-FFF2-40B4-BE49-F238E27FC236}">
                    <a16:creationId xmlns:a16="http://schemas.microsoft.com/office/drawing/2014/main" id="{7F418C2F-34A6-41F5-ABD2-49FDE4D453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2702" y="1182872"/>
                <a:ext cx="302712" cy="307777"/>
              </a:xfrm>
              <a:prstGeom prst="rect">
                <a:avLst/>
              </a:prstGeom>
              <a:blipFill>
                <a:blip r:embed="rId3"/>
                <a:stretch>
                  <a:fillRect l="-20408" r="-10204" b="-1568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Conector de Seta Reta 34">
            <a:extLst>
              <a:ext uri="{FF2B5EF4-FFF2-40B4-BE49-F238E27FC236}">
                <a16:creationId xmlns:a16="http://schemas.microsoft.com/office/drawing/2014/main" id="{9F72691C-F854-402A-9842-6AE0DF44CB9D}"/>
              </a:ext>
            </a:extLst>
          </p:cNvPr>
          <p:cNvCxnSpPr>
            <a:cxnSpLocks/>
          </p:cNvCxnSpPr>
          <p:nvPr/>
        </p:nvCxnSpPr>
        <p:spPr>
          <a:xfrm flipH="1" flipV="1">
            <a:off x="3072332" y="1119625"/>
            <a:ext cx="328788" cy="51891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Elipse 37">
            <a:extLst>
              <a:ext uri="{FF2B5EF4-FFF2-40B4-BE49-F238E27FC236}">
                <a16:creationId xmlns:a16="http://schemas.microsoft.com/office/drawing/2014/main" id="{2BE7FF7C-69E0-408C-97EA-9339FB3A4D39}"/>
              </a:ext>
            </a:extLst>
          </p:cNvPr>
          <p:cNvSpPr/>
          <p:nvPr/>
        </p:nvSpPr>
        <p:spPr>
          <a:xfrm>
            <a:off x="1164771" y="2356127"/>
            <a:ext cx="45719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Elipse 39">
            <a:extLst>
              <a:ext uri="{FF2B5EF4-FFF2-40B4-BE49-F238E27FC236}">
                <a16:creationId xmlns:a16="http://schemas.microsoft.com/office/drawing/2014/main" id="{DEC34B2B-F920-4611-BE68-9E464BCB86FA}"/>
              </a:ext>
            </a:extLst>
          </p:cNvPr>
          <p:cNvSpPr/>
          <p:nvPr/>
        </p:nvSpPr>
        <p:spPr>
          <a:xfrm>
            <a:off x="1604790" y="2447464"/>
            <a:ext cx="45719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" name="Elipse 41">
            <a:extLst>
              <a:ext uri="{FF2B5EF4-FFF2-40B4-BE49-F238E27FC236}">
                <a16:creationId xmlns:a16="http://schemas.microsoft.com/office/drawing/2014/main" id="{754A2F88-A1DD-4230-9A4A-3FD534C99DC4}"/>
              </a:ext>
            </a:extLst>
          </p:cNvPr>
          <p:cNvSpPr/>
          <p:nvPr/>
        </p:nvSpPr>
        <p:spPr>
          <a:xfrm>
            <a:off x="2112475" y="2459607"/>
            <a:ext cx="45719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5" name="Elipse 44">
            <a:extLst>
              <a:ext uri="{FF2B5EF4-FFF2-40B4-BE49-F238E27FC236}">
                <a16:creationId xmlns:a16="http://schemas.microsoft.com/office/drawing/2014/main" id="{AD789B88-63E3-4D23-9013-BCD17401C9B5}"/>
              </a:ext>
            </a:extLst>
          </p:cNvPr>
          <p:cNvSpPr/>
          <p:nvPr/>
        </p:nvSpPr>
        <p:spPr>
          <a:xfrm>
            <a:off x="1083907" y="2636271"/>
            <a:ext cx="45719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6" name="Elipse 45">
            <a:extLst>
              <a:ext uri="{FF2B5EF4-FFF2-40B4-BE49-F238E27FC236}">
                <a16:creationId xmlns:a16="http://schemas.microsoft.com/office/drawing/2014/main" id="{8DC99BF7-0BC0-4DE4-B381-C2B65BD716FB}"/>
              </a:ext>
            </a:extLst>
          </p:cNvPr>
          <p:cNvSpPr/>
          <p:nvPr/>
        </p:nvSpPr>
        <p:spPr>
          <a:xfrm>
            <a:off x="1627649" y="1947342"/>
            <a:ext cx="45719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7" name="Elipse 46">
            <a:extLst>
              <a:ext uri="{FF2B5EF4-FFF2-40B4-BE49-F238E27FC236}">
                <a16:creationId xmlns:a16="http://schemas.microsoft.com/office/drawing/2014/main" id="{E2616410-6C94-4D75-8D61-7784C338148B}"/>
              </a:ext>
            </a:extLst>
          </p:cNvPr>
          <p:cNvSpPr/>
          <p:nvPr/>
        </p:nvSpPr>
        <p:spPr>
          <a:xfrm>
            <a:off x="2840472" y="2471801"/>
            <a:ext cx="45719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8" name="Elipse 47">
            <a:extLst>
              <a:ext uri="{FF2B5EF4-FFF2-40B4-BE49-F238E27FC236}">
                <a16:creationId xmlns:a16="http://schemas.microsoft.com/office/drawing/2014/main" id="{B1F11215-92FA-4446-940A-A0ED0C463BC0}"/>
              </a:ext>
            </a:extLst>
          </p:cNvPr>
          <p:cNvSpPr/>
          <p:nvPr/>
        </p:nvSpPr>
        <p:spPr>
          <a:xfrm>
            <a:off x="2377594" y="2666207"/>
            <a:ext cx="45719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9" name="Elipse 48">
            <a:extLst>
              <a:ext uri="{FF2B5EF4-FFF2-40B4-BE49-F238E27FC236}">
                <a16:creationId xmlns:a16="http://schemas.microsoft.com/office/drawing/2014/main" id="{15B7EBF9-EE95-4527-BBF9-9BB3005BBC0A}"/>
              </a:ext>
            </a:extLst>
          </p:cNvPr>
          <p:cNvSpPr/>
          <p:nvPr/>
        </p:nvSpPr>
        <p:spPr>
          <a:xfrm>
            <a:off x="2085441" y="1539600"/>
            <a:ext cx="45719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0" name="Elipse 49">
            <a:extLst>
              <a:ext uri="{FF2B5EF4-FFF2-40B4-BE49-F238E27FC236}">
                <a16:creationId xmlns:a16="http://schemas.microsoft.com/office/drawing/2014/main" id="{93805F8B-C20E-432C-A85A-069AAAB3B7B1}"/>
              </a:ext>
            </a:extLst>
          </p:cNvPr>
          <p:cNvSpPr/>
          <p:nvPr/>
        </p:nvSpPr>
        <p:spPr>
          <a:xfrm>
            <a:off x="2615414" y="1547590"/>
            <a:ext cx="45719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1" name="Elipse 50">
            <a:extLst>
              <a:ext uri="{FF2B5EF4-FFF2-40B4-BE49-F238E27FC236}">
                <a16:creationId xmlns:a16="http://schemas.microsoft.com/office/drawing/2014/main" id="{E3B3D95A-E2C4-4A6A-B2FF-F94A7DA7E6DB}"/>
              </a:ext>
            </a:extLst>
          </p:cNvPr>
          <p:cNvSpPr/>
          <p:nvPr/>
        </p:nvSpPr>
        <p:spPr>
          <a:xfrm>
            <a:off x="2794753" y="1856416"/>
            <a:ext cx="45719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8" name="Elipse 57">
            <a:extLst>
              <a:ext uri="{FF2B5EF4-FFF2-40B4-BE49-F238E27FC236}">
                <a16:creationId xmlns:a16="http://schemas.microsoft.com/office/drawing/2014/main" id="{45743412-EE38-4182-A0F8-63EE41EFFEA1}"/>
              </a:ext>
            </a:extLst>
          </p:cNvPr>
          <p:cNvSpPr/>
          <p:nvPr/>
        </p:nvSpPr>
        <p:spPr>
          <a:xfrm>
            <a:off x="9124358" y="3548206"/>
            <a:ext cx="2140972" cy="1885767"/>
          </a:xfrm>
          <a:prstGeom prst="ellipse">
            <a:avLst/>
          </a:prstGeom>
          <a:gradFill flip="none" rotWithShape="1">
            <a:gsLst>
              <a:gs pos="18000">
                <a:schemeClr val="accent3">
                  <a:lumMod val="67000"/>
                </a:schemeClr>
              </a:gs>
              <a:gs pos="55000">
                <a:schemeClr val="accent3">
                  <a:lumMod val="99000"/>
                  <a:lumOff val="1000"/>
                  <a:alpha val="74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60" name="Conector de Seta Reta 59">
            <a:extLst>
              <a:ext uri="{FF2B5EF4-FFF2-40B4-BE49-F238E27FC236}">
                <a16:creationId xmlns:a16="http://schemas.microsoft.com/office/drawing/2014/main" id="{69C2FE43-CDEC-4D22-A2AB-D1786ED1DC9E}"/>
              </a:ext>
            </a:extLst>
          </p:cNvPr>
          <p:cNvCxnSpPr/>
          <p:nvPr/>
        </p:nvCxnSpPr>
        <p:spPr>
          <a:xfrm>
            <a:off x="8790882" y="2991451"/>
            <a:ext cx="0" cy="2700996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ector de Seta Reta 60">
            <a:extLst>
              <a:ext uri="{FF2B5EF4-FFF2-40B4-BE49-F238E27FC236}">
                <a16:creationId xmlns:a16="http://schemas.microsoft.com/office/drawing/2014/main" id="{8FEB4FCF-AA7F-4AC9-A6F3-0EF8B8F4AA3B}"/>
              </a:ext>
            </a:extLst>
          </p:cNvPr>
          <p:cNvCxnSpPr>
            <a:cxnSpLocks/>
          </p:cNvCxnSpPr>
          <p:nvPr/>
        </p:nvCxnSpPr>
        <p:spPr>
          <a:xfrm>
            <a:off x="8790882" y="2991451"/>
            <a:ext cx="3083169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ector de Seta Reta 61">
            <a:extLst>
              <a:ext uri="{FF2B5EF4-FFF2-40B4-BE49-F238E27FC236}">
                <a16:creationId xmlns:a16="http://schemas.microsoft.com/office/drawing/2014/main" id="{40B6B9BF-0564-41AD-B66B-AA48B07B6F64}"/>
              </a:ext>
            </a:extLst>
          </p:cNvPr>
          <p:cNvCxnSpPr>
            <a:cxnSpLocks/>
          </p:cNvCxnSpPr>
          <p:nvPr/>
        </p:nvCxnSpPr>
        <p:spPr>
          <a:xfrm flipV="1">
            <a:off x="8790881" y="1281664"/>
            <a:ext cx="1682765" cy="1709787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CaixaDeTexto 62">
            <a:extLst>
              <a:ext uri="{FF2B5EF4-FFF2-40B4-BE49-F238E27FC236}">
                <a16:creationId xmlns:a16="http://schemas.microsoft.com/office/drawing/2014/main" id="{16456977-2FE5-4A6C-9C2B-648B522742F8}"/>
              </a:ext>
            </a:extLst>
          </p:cNvPr>
          <p:cNvSpPr txBox="1"/>
          <p:nvPr/>
        </p:nvSpPr>
        <p:spPr>
          <a:xfrm>
            <a:off x="10098625" y="972891"/>
            <a:ext cx="2952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/>
              <a:t>x</a:t>
            </a:r>
          </a:p>
        </p:txBody>
      </p:sp>
      <p:sp>
        <p:nvSpPr>
          <p:cNvPr id="64" name="CaixaDeTexto 63">
            <a:extLst>
              <a:ext uri="{FF2B5EF4-FFF2-40B4-BE49-F238E27FC236}">
                <a16:creationId xmlns:a16="http://schemas.microsoft.com/office/drawing/2014/main" id="{036AC19F-BD20-4BD6-8223-5C6AF18EAE6D}"/>
              </a:ext>
            </a:extLst>
          </p:cNvPr>
          <p:cNvSpPr txBox="1"/>
          <p:nvPr/>
        </p:nvSpPr>
        <p:spPr>
          <a:xfrm>
            <a:off x="11692167" y="2991003"/>
            <a:ext cx="3000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/>
              <a:t>y</a:t>
            </a:r>
          </a:p>
        </p:txBody>
      </p:sp>
      <p:sp>
        <p:nvSpPr>
          <p:cNvPr id="65" name="CaixaDeTexto 64">
            <a:extLst>
              <a:ext uri="{FF2B5EF4-FFF2-40B4-BE49-F238E27FC236}">
                <a16:creationId xmlns:a16="http://schemas.microsoft.com/office/drawing/2014/main" id="{26D83C6F-6BA8-47B6-9566-393375FA6144}"/>
              </a:ext>
            </a:extLst>
          </p:cNvPr>
          <p:cNvSpPr txBox="1"/>
          <p:nvPr/>
        </p:nvSpPr>
        <p:spPr>
          <a:xfrm>
            <a:off x="8468030" y="5336949"/>
            <a:ext cx="2856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/>
              <a:t>z</a:t>
            </a:r>
          </a:p>
        </p:txBody>
      </p:sp>
      <p:cxnSp>
        <p:nvCxnSpPr>
          <p:cNvPr id="73" name="Conector de Seta Reta 72">
            <a:extLst>
              <a:ext uri="{FF2B5EF4-FFF2-40B4-BE49-F238E27FC236}">
                <a16:creationId xmlns:a16="http://schemas.microsoft.com/office/drawing/2014/main" id="{065BC73F-113A-4D9B-8B19-BA7107C8E6F2}"/>
              </a:ext>
            </a:extLst>
          </p:cNvPr>
          <p:cNvCxnSpPr>
            <a:cxnSpLocks/>
          </p:cNvCxnSpPr>
          <p:nvPr/>
        </p:nvCxnSpPr>
        <p:spPr>
          <a:xfrm flipV="1">
            <a:off x="10018538" y="4221399"/>
            <a:ext cx="514798" cy="57155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Elipse 86">
            <a:extLst>
              <a:ext uri="{FF2B5EF4-FFF2-40B4-BE49-F238E27FC236}">
                <a16:creationId xmlns:a16="http://schemas.microsoft.com/office/drawing/2014/main" id="{EE69B671-9B8C-4159-9288-CBD53B67DCD3}"/>
              </a:ext>
            </a:extLst>
          </p:cNvPr>
          <p:cNvSpPr/>
          <p:nvPr/>
        </p:nvSpPr>
        <p:spPr>
          <a:xfrm>
            <a:off x="10237578" y="2195453"/>
            <a:ext cx="125387" cy="11776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CaixaDeTexto 87">
                <a:extLst>
                  <a:ext uri="{FF2B5EF4-FFF2-40B4-BE49-F238E27FC236}">
                    <a16:creationId xmlns:a16="http://schemas.microsoft.com/office/drawing/2014/main" id="{B26B8684-B894-4C79-8429-491503160C99}"/>
                  </a:ext>
                </a:extLst>
              </p:cNvPr>
              <p:cNvSpPr txBox="1"/>
              <p:nvPr/>
            </p:nvSpPr>
            <p:spPr>
              <a:xfrm>
                <a:off x="10313808" y="4489208"/>
                <a:ext cx="29014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𝐦</m:t>
                      </m:r>
                    </m:oMath>
                  </m:oMathPara>
                </a14:m>
                <a:endParaRPr lang="pt-BR" sz="2000" b="1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88" name="CaixaDeTexto 87">
                <a:extLst>
                  <a:ext uri="{FF2B5EF4-FFF2-40B4-BE49-F238E27FC236}">
                    <a16:creationId xmlns:a16="http://schemas.microsoft.com/office/drawing/2014/main" id="{B26B8684-B894-4C79-8429-491503160C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13808" y="4489208"/>
                <a:ext cx="290144" cy="307777"/>
              </a:xfrm>
              <a:prstGeom prst="rect">
                <a:avLst/>
              </a:prstGeom>
              <a:blipFill>
                <a:blip r:embed="rId4"/>
                <a:stretch>
                  <a:fillRect l="-14894" r="-1489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9" name="Conector reto 88">
            <a:extLst>
              <a:ext uri="{FF2B5EF4-FFF2-40B4-BE49-F238E27FC236}">
                <a16:creationId xmlns:a16="http://schemas.microsoft.com/office/drawing/2014/main" id="{BC6B75AB-3B57-4B63-8B5E-D3C652D57B85}"/>
              </a:ext>
            </a:extLst>
          </p:cNvPr>
          <p:cNvCxnSpPr>
            <a:cxnSpLocks/>
            <a:endCxn id="87" idx="4"/>
          </p:cNvCxnSpPr>
          <p:nvPr/>
        </p:nvCxnSpPr>
        <p:spPr>
          <a:xfrm flipV="1">
            <a:off x="10136439" y="2313217"/>
            <a:ext cx="163833" cy="2175991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CaixaDeTexto 89">
                <a:extLst>
                  <a:ext uri="{FF2B5EF4-FFF2-40B4-BE49-F238E27FC236}">
                    <a16:creationId xmlns:a16="http://schemas.microsoft.com/office/drawing/2014/main" id="{78AA4E54-7664-4BDF-B21C-E6F52D49DB96}"/>
                  </a:ext>
                </a:extLst>
              </p:cNvPr>
              <p:cNvSpPr txBox="1"/>
              <p:nvPr/>
            </p:nvSpPr>
            <p:spPr>
              <a:xfrm>
                <a:off x="9887954" y="3204031"/>
                <a:ext cx="16350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pt-BR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r</m:t>
                      </m:r>
                    </m:oMath>
                  </m:oMathPara>
                </a14:m>
                <a:endParaRPr lang="pt-BR" sz="2000" b="1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90" name="CaixaDeTexto 89">
                <a:extLst>
                  <a:ext uri="{FF2B5EF4-FFF2-40B4-BE49-F238E27FC236}">
                    <a16:creationId xmlns:a16="http://schemas.microsoft.com/office/drawing/2014/main" id="{78AA4E54-7664-4BDF-B21C-E6F52D49DB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87954" y="3204031"/>
                <a:ext cx="163506" cy="307777"/>
              </a:xfrm>
              <a:prstGeom prst="rect">
                <a:avLst/>
              </a:prstGeom>
              <a:blipFill>
                <a:blip r:embed="rId5"/>
                <a:stretch>
                  <a:fillRect l="-18519" r="-2222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CaixaDeTexto 90">
                <a:extLst>
                  <a:ext uri="{FF2B5EF4-FFF2-40B4-BE49-F238E27FC236}">
                    <a16:creationId xmlns:a16="http://schemas.microsoft.com/office/drawing/2014/main" id="{57397BB9-C54B-4A3F-A112-B994114A55CF}"/>
                  </a:ext>
                </a:extLst>
              </p:cNvPr>
              <p:cNvSpPr txBox="1"/>
              <p:nvPr/>
            </p:nvSpPr>
            <p:spPr>
              <a:xfrm>
                <a:off x="9175793" y="5071993"/>
                <a:ext cx="19191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brk m:alnAt="24"/>
                        </m:rPr>
                        <a:rPr lang="el-GR" sz="2000" i="1">
                          <a:latin typeface="Cambria Math" panose="02040503050406030204" pitchFamily="18" charset="0"/>
                          <a:cs typeface="Calibri Light" panose="020F0302020204030204" pitchFamily="34" charset="0"/>
                        </a:rPr>
                        <m:t>𝜐</m:t>
                      </m:r>
                    </m:oMath>
                  </m:oMathPara>
                </a14:m>
                <a:endParaRPr lang="pt-BR" sz="2000" b="1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91" name="CaixaDeTexto 90">
                <a:extLst>
                  <a:ext uri="{FF2B5EF4-FFF2-40B4-BE49-F238E27FC236}">
                    <a16:creationId xmlns:a16="http://schemas.microsoft.com/office/drawing/2014/main" id="{57397BB9-C54B-4A3F-A112-B994114A55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5793" y="5071993"/>
                <a:ext cx="191912" cy="307777"/>
              </a:xfrm>
              <a:prstGeom prst="rect">
                <a:avLst/>
              </a:prstGeom>
              <a:blipFill>
                <a:blip r:embed="rId6"/>
                <a:stretch>
                  <a:fillRect l="-15625" r="-1562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" name="CaixaDeTexto 91">
            <a:extLst>
              <a:ext uri="{FF2B5EF4-FFF2-40B4-BE49-F238E27FC236}">
                <a16:creationId xmlns:a16="http://schemas.microsoft.com/office/drawing/2014/main" id="{FA437B7E-B1CA-4F0F-B66B-B7B9F18124E0}"/>
              </a:ext>
            </a:extLst>
          </p:cNvPr>
          <p:cNvSpPr txBox="1"/>
          <p:nvPr/>
        </p:nvSpPr>
        <p:spPr>
          <a:xfrm>
            <a:off x="8517949" y="295355"/>
            <a:ext cx="34566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/>
              <a:t>Modelo esférico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CaixaDeTexto 92">
                <a:extLst>
                  <a:ext uri="{FF2B5EF4-FFF2-40B4-BE49-F238E27FC236}">
                    <a16:creationId xmlns:a16="http://schemas.microsoft.com/office/drawing/2014/main" id="{FDF1FDB5-8E1F-450C-9A70-E5A53958E920}"/>
                  </a:ext>
                </a:extLst>
              </p:cNvPr>
              <p:cNvSpPr txBox="1"/>
              <p:nvPr/>
            </p:nvSpPr>
            <p:spPr>
              <a:xfrm>
                <a:off x="10458880" y="1977932"/>
                <a:ext cx="970842" cy="3350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m:rPr>
                              <m:sty m:val="p"/>
                            </m:rPr>
                            <a:rPr lang="pt-BR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pt-BR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ip</m:t>
                          </m:r>
                        </m:sub>
                      </m:sSub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pt-BR" sz="20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𝐦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2000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93" name="CaixaDeTexto 92">
                <a:extLst>
                  <a:ext uri="{FF2B5EF4-FFF2-40B4-BE49-F238E27FC236}">
                    <a16:creationId xmlns:a16="http://schemas.microsoft.com/office/drawing/2014/main" id="{FDF1FDB5-8E1F-450C-9A70-E5A53958E9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58880" y="1977932"/>
                <a:ext cx="970842" cy="335092"/>
              </a:xfrm>
              <a:prstGeom prst="rect">
                <a:avLst/>
              </a:prstGeom>
              <a:blipFill>
                <a:blip r:embed="rId7"/>
                <a:stretch>
                  <a:fillRect l="-6289" r="-9434" b="-2545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4" name="Elipse 93">
            <a:extLst>
              <a:ext uri="{FF2B5EF4-FFF2-40B4-BE49-F238E27FC236}">
                <a16:creationId xmlns:a16="http://schemas.microsoft.com/office/drawing/2014/main" id="{838F011F-FE31-4FC9-8D71-C8486C01108B}"/>
              </a:ext>
            </a:extLst>
          </p:cNvPr>
          <p:cNvSpPr/>
          <p:nvPr/>
        </p:nvSpPr>
        <p:spPr>
          <a:xfrm>
            <a:off x="10066749" y="4389410"/>
            <a:ext cx="125387" cy="11776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CaixaDeTexto 94">
                <a:extLst>
                  <a:ext uri="{FF2B5EF4-FFF2-40B4-BE49-F238E27FC236}">
                    <a16:creationId xmlns:a16="http://schemas.microsoft.com/office/drawing/2014/main" id="{C8E618CA-DEE3-48EF-87B1-71FFEF1C05B8}"/>
                  </a:ext>
                </a:extLst>
              </p:cNvPr>
              <p:cNvSpPr txBox="1"/>
              <p:nvPr/>
            </p:nvSpPr>
            <p:spPr>
              <a:xfrm>
                <a:off x="9043028" y="4030033"/>
                <a:ext cx="96102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pt-BR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pt-BR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95" name="CaixaDeTexto 94">
                <a:extLst>
                  <a:ext uri="{FF2B5EF4-FFF2-40B4-BE49-F238E27FC236}">
                    <a16:creationId xmlns:a16="http://schemas.microsoft.com/office/drawing/2014/main" id="{C8E618CA-DEE3-48EF-87B1-71FFEF1C05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3028" y="4030033"/>
                <a:ext cx="961028" cy="369332"/>
              </a:xfrm>
              <a:prstGeom prst="rect">
                <a:avLst/>
              </a:prstGeom>
              <a:blipFill>
                <a:blip r:embed="rId8"/>
                <a:stretch>
                  <a:fillRect l="-1899" r="-24684" b="-1311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CaixaDeTexto 42">
            <a:extLst>
              <a:ext uri="{FF2B5EF4-FFF2-40B4-BE49-F238E27FC236}">
                <a16:creationId xmlns:a16="http://schemas.microsoft.com/office/drawing/2014/main" id="{B1FBC0E6-1E34-4665-891B-C6243603586C}"/>
              </a:ext>
            </a:extLst>
          </p:cNvPr>
          <p:cNvSpPr txBox="1"/>
          <p:nvPr/>
        </p:nvSpPr>
        <p:spPr>
          <a:xfrm>
            <a:off x="4072785" y="295355"/>
            <a:ext cx="484833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Queremos estimar uma </a:t>
            </a:r>
            <a:r>
              <a:rPr lang="pt-BR" sz="2400" b="1" dirty="0">
                <a:solidFill>
                  <a:srgbClr val="0070C0"/>
                </a:solidFill>
              </a:rPr>
              <a:t>direção de magnetização</a:t>
            </a:r>
            <a:r>
              <a:rPr lang="pt-BR" sz="2400" b="1" dirty="0"/>
              <a:t> </a:t>
            </a:r>
            <a:r>
              <a:rPr lang="pt-BR" sz="2400" dirty="0"/>
              <a:t>que minimiza a norma Euclidiana entre os </a:t>
            </a:r>
            <a:r>
              <a:rPr lang="pt-BR" sz="2400" b="1" dirty="0">
                <a:solidFill>
                  <a:srgbClr val="0070C0"/>
                </a:solidFill>
              </a:rPr>
              <a:t>dados observados</a:t>
            </a:r>
            <a:r>
              <a:rPr lang="pt-BR" sz="2400" b="1" dirty="0"/>
              <a:t> </a:t>
            </a:r>
            <a:r>
              <a:rPr lang="pt-BR" sz="2400" dirty="0"/>
              <a:t>e os </a:t>
            </a:r>
            <a:r>
              <a:rPr lang="pt-BR" sz="2400" b="1" dirty="0">
                <a:solidFill>
                  <a:srgbClr val="0070C0"/>
                </a:solidFill>
              </a:rPr>
              <a:t>dados preditos</a:t>
            </a:r>
            <a:r>
              <a:rPr lang="pt-BR" sz="2400" b="1" dirty="0"/>
              <a:t> </a:t>
            </a:r>
            <a:r>
              <a:rPr lang="pt-BR" sz="2400" dirty="0"/>
              <a:t>pela camada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CaixaDeTexto 43">
                <a:extLst>
                  <a:ext uri="{FF2B5EF4-FFF2-40B4-BE49-F238E27FC236}">
                    <a16:creationId xmlns:a16="http://schemas.microsoft.com/office/drawing/2014/main" id="{1CC30DB4-FBC8-4107-B2C2-6B1C11327874}"/>
                  </a:ext>
                </a:extLst>
              </p:cNvPr>
              <p:cNvSpPr txBox="1"/>
              <p:nvPr/>
            </p:nvSpPr>
            <p:spPr>
              <a:xfrm>
                <a:off x="1517804" y="5604222"/>
                <a:ext cx="61645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sz="2400" i="1" smtClean="0"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</m:ctrlPr>
                        </m:sSupPr>
                        <m:e>
                          <m:r>
                            <a:rPr lang="pt-BR" sz="24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 Light" panose="020F0302020204030204" pitchFamily="34" charset="0"/>
                            </a:rPr>
                            <m:t>∆</m:t>
                          </m:r>
                          <m:r>
                            <a:rPr lang="pt-BR" sz="24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 Light" panose="020F0302020204030204" pitchFamily="34" charset="0"/>
                            </a:rPr>
                            <m:t>𝐓</m:t>
                          </m:r>
                        </m:e>
                        <m:sup>
                          <m:r>
                            <a:rPr lang="pt-BR" sz="2400" b="0" i="1" smtClean="0"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  <m:t>𝑜</m:t>
                          </m:r>
                        </m:sup>
                      </m:sSup>
                    </m:oMath>
                  </m:oMathPara>
                </a14:m>
                <a:endParaRPr lang="pt-BR" sz="2400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44" name="CaixaDeTexto 43">
                <a:extLst>
                  <a:ext uri="{FF2B5EF4-FFF2-40B4-BE49-F238E27FC236}">
                    <a16:creationId xmlns:a16="http://schemas.microsoft.com/office/drawing/2014/main" id="{1CC30DB4-FBC8-4107-B2C2-6B1C113278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7804" y="5604222"/>
                <a:ext cx="616451" cy="369332"/>
              </a:xfrm>
              <a:prstGeom prst="rect">
                <a:avLst/>
              </a:prstGeom>
              <a:blipFill>
                <a:blip r:embed="rId9"/>
                <a:stretch>
                  <a:fillRect l="-11881" r="-990" b="-655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CaixaDeTexto 51">
            <a:extLst>
              <a:ext uri="{FF2B5EF4-FFF2-40B4-BE49-F238E27FC236}">
                <a16:creationId xmlns:a16="http://schemas.microsoft.com/office/drawing/2014/main" id="{CF810761-62DF-4C6A-9E3C-AF4AFE194F6E}"/>
              </a:ext>
            </a:extLst>
          </p:cNvPr>
          <p:cNvSpPr txBox="1"/>
          <p:nvPr/>
        </p:nvSpPr>
        <p:spPr>
          <a:xfrm>
            <a:off x="290721" y="5891232"/>
            <a:ext cx="29228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chemeClr val="accent5">
                    <a:lumMod val="75000"/>
                  </a:schemeClr>
                </a:solidFill>
              </a:rPr>
              <a:t>Vetor de dados observados</a:t>
            </a:r>
          </a:p>
        </p:txBody>
      </p: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FF7857C8-88DC-43CB-A1C0-0ABCC3E108D0}"/>
              </a:ext>
            </a:extLst>
          </p:cNvPr>
          <p:cNvSpPr txBox="1"/>
          <p:nvPr/>
        </p:nvSpPr>
        <p:spPr>
          <a:xfrm>
            <a:off x="9034857" y="6027003"/>
            <a:ext cx="23189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chemeClr val="accent5">
                    <a:lumMod val="75000"/>
                  </a:schemeClr>
                </a:solidFill>
              </a:rPr>
              <a:t>Vetor de dados preditos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CaixaDeTexto 53">
                <a:extLst>
                  <a:ext uri="{FF2B5EF4-FFF2-40B4-BE49-F238E27FC236}">
                    <a16:creationId xmlns:a16="http://schemas.microsoft.com/office/drawing/2014/main" id="{B843EA7C-C93F-4893-A96A-516C5F157905}"/>
                  </a:ext>
                </a:extLst>
              </p:cNvPr>
              <p:cNvSpPr txBox="1"/>
              <p:nvPr/>
            </p:nvSpPr>
            <p:spPr>
              <a:xfrm>
                <a:off x="9847251" y="5704943"/>
                <a:ext cx="80631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pt-BR" sz="2400" b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∆</m:t>
                    </m:r>
                    <m:r>
                      <a:rPr lang="pt-BR" sz="2400" b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𝐓</m:t>
                    </m:r>
                  </m:oMath>
                </a14:m>
                <a:r>
                  <a:rPr lang="pt-BR" sz="2400" dirty="0">
                    <a:latin typeface="Calibri Light" panose="020F0302020204030204" pitchFamily="34" charset="0"/>
                    <a:cs typeface="Calibri Light" panose="020F0302020204030204" pitchFamily="34" charset="0"/>
                  </a:rPr>
                  <a:t>(</a:t>
                </a:r>
                <a:r>
                  <a:rPr lang="pt-BR" sz="2400" b="1" dirty="0">
                    <a:latin typeface="Calibri Light" panose="020F0302020204030204" pitchFamily="34" charset="0"/>
                    <a:cs typeface="Calibri Light" panose="020F0302020204030204" pitchFamily="34" charset="0"/>
                  </a:rPr>
                  <a:t>m</a:t>
                </a:r>
                <a:r>
                  <a:rPr lang="pt-BR" sz="2400" dirty="0">
                    <a:latin typeface="Calibri Light" panose="020F0302020204030204" pitchFamily="34" charset="0"/>
                    <a:cs typeface="Calibri Light" panose="020F0302020204030204" pitchFamily="34" charset="0"/>
                  </a:rPr>
                  <a:t>)</a:t>
                </a:r>
              </a:p>
            </p:txBody>
          </p:sp>
        </mc:Choice>
        <mc:Fallback xmlns="">
          <p:sp>
            <p:nvSpPr>
              <p:cNvPr id="54" name="CaixaDeTexto 53">
                <a:extLst>
                  <a:ext uri="{FF2B5EF4-FFF2-40B4-BE49-F238E27FC236}">
                    <a16:creationId xmlns:a16="http://schemas.microsoft.com/office/drawing/2014/main" id="{B843EA7C-C93F-4893-A96A-516C5F1579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47251" y="5704943"/>
                <a:ext cx="806311" cy="369332"/>
              </a:xfrm>
              <a:prstGeom prst="rect">
                <a:avLst/>
              </a:prstGeom>
              <a:blipFill>
                <a:blip r:embed="rId10"/>
                <a:stretch>
                  <a:fillRect l="-12782" t="-26667" r="-24060" b="-50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CaixaDeTexto 54">
            <a:extLst>
              <a:ext uri="{FF2B5EF4-FFF2-40B4-BE49-F238E27FC236}">
                <a16:creationId xmlns:a16="http://schemas.microsoft.com/office/drawing/2014/main" id="{3A6DB6E0-C918-4DF1-9E60-D734895B8F85}"/>
              </a:ext>
            </a:extLst>
          </p:cNvPr>
          <p:cNvSpPr txBox="1"/>
          <p:nvPr/>
        </p:nvSpPr>
        <p:spPr>
          <a:xfrm>
            <a:off x="4634576" y="3880284"/>
            <a:ext cx="29228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chemeClr val="accent5">
                    <a:lumMod val="75000"/>
                  </a:schemeClr>
                </a:solidFill>
              </a:rPr>
              <a:t>Função de ajuste</a:t>
            </a:r>
          </a:p>
        </p:txBody>
      </p:sp>
      <p:sp>
        <p:nvSpPr>
          <p:cNvPr id="56" name="CaixaDeTexto 55">
            <a:extLst>
              <a:ext uri="{FF2B5EF4-FFF2-40B4-BE49-F238E27FC236}">
                <a16:creationId xmlns:a16="http://schemas.microsoft.com/office/drawing/2014/main" id="{43BF68BD-DB0E-4156-9D17-C1784994462E}"/>
              </a:ext>
            </a:extLst>
          </p:cNvPr>
          <p:cNvSpPr txBox="1"/>
          <p:nvPr/>
        </p:nvSpPr>
        <p:spPr>
          <a:xfrm>
            <a:off x="3857571" y="2440497"/>
            <a:ext cx="48483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/>
              <a:t>Assumindo que sabemos a </a:t>
            </a:r>
            <a:r>
              <a:rPr lang="pt-BR" sz="2400" b="1" dirty="0">
                <a:solidFill>
                  <a:srgbClr val="0070C0"/>
                </a:solidFill>
              </a:rPr>
              <a:t>posição do centro</a:t>
            </a:r>
            <a:r>
              <a:rPr lang="pt-BR" sz="2400" dirty="0"/>
              <a:t> da esfera!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CaixaDeTexto 58">
                <a:extLst>
                  <a:ext uri="{FF2B5EF4-FFF2-40B4-BE49-F238E27FC236}">
                    <a16:creationId xmlns:a16="http://schemas.microsoft.com/office/drawing/2014/main" id="{5062721A-A5E4-4511-9C63-34F1FC29459D}"/>
                  </a:ext>
                </a:extLst>
              </p:cNvPr>
              <p:cNvSpPr txBox="1"/>
              <p:nvPr/>
            </p:nvSpPr>
            <p:spPr>
              <a:xfrm>
                <a:off x="1934578" y="4346005"/>
                <a:ext cx="8449388" cy="686213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accent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4400" i="1" smtClean="0">
                        <a:latin typeface="Cambria Math" panose="02040503050406030204" pitchFamily="18" charset="0"/>
                      </a:rPr>
                      <m:t>ψ</m:t>
                    </m:r>
                    <m:d>
                      <m:dPr>
                        <m:ctrlPr>
                          <a:rPr lang="pt-BR" sz="44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sz="4400" b="1" i="0" smtClean="0">
                            <a:latin typeface="Cambria Math" panose="02040503050406030204" pitchFamily="18" charset="0"/>
                          </a:rPr>
                          <m:t>𝐦</m:t>
                        </m:r>
                      </m:e>
                    </m:d>
                    <m:r>
                      <a:rPr lang="pt-BR" sz="4400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pt-BR" sz="4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pt-BR" sz="4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pt-BR" sz="4400" i="1">
                                    <a:latin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</m:ctrlPr>
                              </m:sSupPr>
                              <m:e>
                                <m:r>
                                  <a:rPr lang="pt-BR" sz="4400" b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  <m:t>∆</m:t>
                                </m:r>
                                <m:r>
                                  <a:rPr lang="pt-BR" sz="4400" b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  <m:t>𝐓</m:t>
                                </m:r>
                              </m:e>
                              <m:sup>
                                <m:r>
                                  <a:rPr lang="pt-BR" sz="4400" i="1">
                                    <a:latin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  <m:t>𝑜</m:t>
                                </m:r>
                              </m:sup>
                            </m:sSup>
                            <m:r>
                              <a:rPr lang="pt-BR" sz="44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pt-BR" sz="4400" b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∆</m:t>
                            </m:r>
                            <m:r>
                              <a:rPr lang="pt-BR" sz="4400" b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𝐓</m:t>
                            </m:r>
                            <m:d>
                              <m:dPr>
                                <m:ctrlPr>
                                  <a:rPr lang="pt-BR" sz="4400" b="1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pt-BR" sz="4400" b="1" i="0" smtClean="0">
                                    <a:latin typeface="Cambria Math" panose="02040503050406030204" pitchFamily="18" charset="0"/>
                                  </a:rPr>
                                  <m:t>𝐦</m:t>
                                </m:r>
                              </m:e>
                            </m:d>
                          </m:e>
                        </m:d>
                      </m:e>
                      <m:sub>
                        <m:r>
                          <a:rPr lang="pt-BR" sz="4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pt-BR" sz="4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pt-BR" sz="4400" dirty="0"/>
                  <a:t>+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4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μ</m:t>
                    </m:r>
                    <m:sSubSup>
                      <m:sSubSupPr>
                        <m:ctrlPr>
                          <a:rPr lang="pt-BR" sz="44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pt-BR" sz="4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sz="4400" b="1" i="0" smtClean="0">
                                <a:latin typeface="Cambria Math" panose="02040503050406030204" pitchFamily="18" charset="0"/>
                              </a:rPr>
                              <m:t>𝐦</m:t>
                            </m:r>
                          </m:e>
                        </m:d>
                      </m:e>
                      <m:sub>
                        <m:r>
                          <a:rPr lang="pt-BR" sz="4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pt-BR" sz="4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pt-BR" sz="4400" dirty="0"/>
              </a:p>
            </p:txBody>
          </p:sp>
        </mc:Choice>
        <mc:Fallback xmlns="">
          <p:sp>
            <p:nvSpPr>
              <p:cNvPr id="59" name="CaixaDeTexto 58">
                <a:extLst>
                  <a:ext uri="{FF2B5EF4-FFF2-40B4-BE49-F238E27FC236}">
                    <a16:creationId xmlns:a16="http://schemas.microsoft.com/office/drawing/2014/main" id="{5062721A-A5E4-4511-9C63-34F1FC2945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4578" y="4346005"/>
                <a:ext cx="8449388" cy="686213"/>
              </a:xfrm>
              <a:prstGeom prst="rect">
                <a:avLst/>
              </a:prstGeom>
              <a:blipFill>
                <a:blip r:embed="rId11"/>
                <a:stretch>
                  <a:fillRect t="-19492" b="-44068"/>
                </a:stretch>
              </a:blipFill>
              <a:ln w="381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Elipse 56">
            <a:extLst>
              <a:ext uri="{FF2B5EF4-FFF2-40B4-BE49-F238E27FC236}">
                <a16:creationId xmlns:a16="http://schemas.microsoft.com/office/drawing/2014/main" id="{6E8EEA36-BFC6-4402-81B5-C927EDF83C25}"/>
              </a:ext>
            </a:extLst>
          </p:cNvPr>
          <p:cNvSpPr/>
          <p:nvPr/>
        </p:nvSpPr>
        <p:spPr>
          <a:xfrm>
            <a:off x="3899611" y="4275653"/>
            <a:ext cx="4435775" cy="1034592"/>
          </a:xfrm>
          <a:prstGeom prst="ellipse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CaixaDeTexto 65">
                <a:extLst>
                  <a:ext uri="{FF2B5EF4-FFF2-40B4-BE49-F238E27FC236}">
                    <a16:creationId xmlns:a16="http://schemas.microsoft.com/office/drawing/2014/main" id="{B5C1C4C7-6BE2-4282-90C3-0F074ECCD290}"/>
                  </a:ext>
                </a:extLst>
              </p:cNvPr>
              <p:cNvSpPr txBox="1"/>
              <p:nvPr/>
            </p:nvSpPr>
            <p:spPr>
              <a:xfrm>
                <a:off x="11722695" y="1265886"/>
                <a:ext cx="30271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1">
                              <a:latin typeface="Cambria Math" panose="02040503050406030204" pitchFamily="18" charset="0"/>
                            </a:rPr>
                            <m:t>𝐅</m:t>
                          </m:r>
                        </m:e>
                        <m:sub>
                          <m:r>
                            <a:rPr lang="pt-BR" sz="200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pt-BR" sz="2000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66" name="CaixaDeTexto 65">
                <a:extLst>
                  <a:ext uri="{FF2B5EF4-FFF2-40B4-BE49-F238E27FC236}">
                    <a16:creationId xmlns:a16="http://schemas.microsoft.com/office/drawing/2014/main" id="{B5C1C4C7-6BE2-4282-90C3-0F074ECCD2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22695" y="1265886"/>
                <a:ext cx="302712" cy="307777"/>
              </a:xfrm>
              <a:prstGeom prst="rect">
                <a:avLst/>
              </a:prstGeom>
              <a:blipFill>
                <a:blip r:embed="rId12"/>
                <a:stretch>
                  <a:fillRect l="-18000" r="-10000" b="-16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7" name="Conector de Seta Reta 66">
            <a:extLst>
              <a:ext uri="{FF2B5EF4-FFF2-40B4-BE49-F238E27FC236}">
                <a16:creationId xmlns:a16="http://schemas.microsoft.com/office/drawing/2014/main" id="{95F981F0-25FA-4A8C-86F2-FAB313DD38CB}"/>
              </a:ext>
            </a:extLst>
          </p:cNvPr>
          <p:cNvCxnSpPr>
            <a:cxnSpLocks/>
          </p:cNvCxnSpPr>
          <p:nvPr/>
        </p:nvCxnSpPr>
        <p:spPr>
          <a:xfrm flipH="1" flipV="1">
            <a:off x="11492325" y="1202639"/>
            <a:ext cx="328788" cy="51891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869857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de Seta Reta 2">
            <a:extLst>
              <a:ext uri="{FF2B5EF4-FFF2-40B4-BE49-F238E27FC236}">
                <a16:creationId xmlns:a16="http://schemas.microsoft.com/office/drawing/2014/main" id="{21924E65-29CD-4BB8-B2CD-AE4C546B1FD1}"/>
              </a:ext>
            </a:extLst>
          </p:cNvPr>
          <p:cNvCxnSpPr/>
          <p:nvPr/>
        </p:nvCxnSpPr>
        <p:spPr>
          <a:xfrm>
            <a:off x="369109" y="2893656"/>
            <a:ext cx="0" cy="2700996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7EC64C03-32B6-470A-ADFF-BAF6710DDD0C}"/>
              </a:ext>
            </a:extLst>
          </p:cNvPr>
          <p:cNvCxnSpPr>
            <a:cxnSpLocks/>
          </p:cNvCxnSpPr>
          <p:nvPr/>
        </p:nvCxnSpPr>
        <p:spPr>
          <a:xfrm>
            <a:off x="369109" y="2893656"/>
            <a:ext cx="3083169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3D135AA6-36EB-4205-8884-4A40A352753C}"/>
              </a:ext>
            </a:extLst>
          </p:cNvPr>
          <p:cNvCxnSpPr>
            <a:cxnSpLocks/>
          </p:cNvCxnSpPr>
          <p:nvPr/>
        </p:nvCxnSpPr>
        <p:spPr>
          <a:xfrm flipV="1">
            <a:off x="369108" y="1183869"/>
            <a:ext cx="1682765" cy="1709787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A6E5F536-F853-4A6F-9BF2-C3B95D088F87}"/>
              </a:ext>
            </a:extLst>
          </p:cNvPr>
          <p:cNvSpPr txBox="1"/>
          <p:nvPr/>
        </p:nvSpPr>
        <p:spPr>
          <a:xfrm>
            <a:off x="1676852" y="875096"/>
            <a:ext cx="2952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/>
              <a:t>x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A713BD34-23E5-4423-93A0-22A32C362597}"/>
              </a:ext>
            </a:extLst>
          </p:cNvPr>
          <p:cNvSpPr txBox="1"/>
          <p:nvPr/>
        </p:nvSpPr>
        <p:spPr>
          <a:xfrm>
            <a:off x="3270394" y="2893208"/>
            <a:ext cx="3000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/>
              <a:t>y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226BF9FB-BBC3-49D1-92F3-4ED00A0A03CE}"/>
              </a:ext>
            </a:extLst>
          </p:cNvPr>
          <p:cNvSpPr txBox="1"/>
          <p:nvPr/>
        </p:nvSpPr>
        <p:spPr>
          <a:xfrm>
            <a:off x="46257" y="5239154"/>
            <a:ext cx="2856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/>
              <a:t>z</a:t>
            </a:r>
          </a:p>
        </p:txBody>
      </p:sp>
      <p:sp>
        <p:nvSpPr>
          <p:cNvPr id="9" name="Forma Livre: Forma 8">
            <a:extLst>
              <a:ext uri="{FF2B5EF4-FFF2-40B4-BE49-F238E27FC236}">
                <a16:creationId xmlns:a16="http://schemas.microsoft.com/office/drawing/2014/main" id="{45B35E83-B5D8-4521-86F6-8AF7C3BC4105}"/>
              </a:ext>
            </a:extLst>
          </p:cNvPr>
          <p:cNvSpPr/>
          <p:nvPr/>
        </p:nvSpPr>
        <p:spPr>
          <a:xfrm>
            <a:off x="656998" y="3257116"/>
            <a:ext cx="2507390" cy="1557357"/>
          </a:xfrm>
          <a:custGeom>
            <a:avLst/>
            <a:gdLst>
              <a:gd name="connsiteX0" fmla="*/ 0 w 1661160"/>
              <a:gd name="connsiteY0" fmla="*/ 511360 h 907600"/>
              <a:gd name="connsiteX1" fmla="*/ 0 w 1661160"/>
              <a:gd name="connsiteY1" fmla="*/ 511360 h 907600"/>
              <a:gd name="connsiteX2" fmla="*/ 53340 w 1661160"/>
              <a:gd name="connsiteY2" fmla="*/ 442780 h 907600"/>
              <a:gd name="connsiteX3" fmla="*/ 83820 w 1661160"/>
              <a:gd name="connsiteY3" fmla="*/ 404680 h 907600"/>
              <a:gd name="connsiteX4" fmla="*/ 99060 w 1661160"/>
              <a:gd name="connsiteY4" fmla="*/ 381820 h 907600"/>
              <a:gd name="connsiteX5" fmla="*/ 160020 w 1661160"/>
              <a:gd name="connsiteY5" fmla="*/ 320860 h 907600"/>
              <a:gd name="connsiteX6" fmla="*/ 175260 w 1661160"/>
              <a:gd name="connsiteY6" fmla="*/ 298000 h 907600"/>
              <a:gd name="connsiteX7" fmla="*/ 205740 w 1661160"/>
              <a:gd name="connsiteY7" fmla="*/ 275140 h 907600"/>
              <a:gd name="connsiteX8" fmla="*/ 220980 w 1661160"/>
              <a:gd name="connsiteY8" fmla="*/ 252280 h 907600"/>
              <a:gd name="connsiteX9" fmla="*/ 243840 w 1661160"/>
              <a:gd name="connsiteY9" fmla="*/ 237040 h 907600"/>
              <a:gd name="connsiteX10" fmla="*/ 312420 w 1661160"/>
              <a:gd name="connsiteY10" fmla="*/ 160840 h 907600"/>
              <a:gd name="connsiteX11" fmla="*/ 350520 w 1661160"/>
              <a:gd name="connsiteY11" fmla="*/ 137980 h 907600"/>
              <a:gd name="connsiteX12" fmla="*/ 441960 w 1661160"/>
              <a:gd name="connsiteY12" fmla="*/ 84640 h 907600"/>
              <a:gd name="connsiteX13" fmla="*/ 541020 w 1661160"/>
              <a:gd name="connsiteY13" fmla="*/ 54160 h 907600"/>
              <a:gd name="connsiteX14" fmla="*/ 670560 w 1661160"/>
              <a:gd name="connsiteY14" fmla="*/ 16060 h 907600"/>
              <a:gd name="connsiteX15" fmla="*/ 784860 w 1661160"/>
              <a:gd name="connsiteY15" fmla="*/ 8440 h 907600"/>
              <a:gd name="connsiteX16" fmla="*/ 838200 w 1661160"/>
              <a:gd name="connsiteY16" fmla="*/ 820 h 907600"/>
              <a:gd name="connsiteX17" fmla="*/ 1264920 w 1661160"/>
              <a:gd name="connsiteY17" fmla="*/ 16060 h 907600"/>
              <a:gd name="connsiteX18" fmla="*/ 1325880 w 1661160"/>
              <a:gd name="connsiteY18" fmla="*/ 38920 h 907600"/>
              <a:gd name="connsiteX19" fmla="*/ 1386840 w 1661160"/>
              <a:gd name="connsiteY19" fmla="*/ 77020 h 907600"/>
              <a:gd name="connsiteX20" fmla="*/ 1417320 w 1661160"/>
              <a:gd name="connsiteY20" fmla="*/ 92260 h 907600"/>
              <a:gd name="connsiteX21" fmla="*/ 1447800 w 1661160"/>
              <a:gd name="connsiteY21" fmla="*/ 122740 h 907600"/>
              <a:gd name="connsiteX22" fmla="*/ 1478280 w 1661160"/>
              <a:gd name="connsiteY22" fmla="*/ 137980 h 907600"/>
              <a:gd name="connsiteX23" fmla="*/ 1524000 w 1661160"/>
              <a:gd name="connsiteY23" fmla="*/ 183700 h 907600"/>
              <a:gd name="connsiteX24" fmla="*/ 1539240 w 1661160"/>
              <a:gd name="connsiteY24" fmla="*/ 206560 h 907600"/>
              <a:gd name="connsiteX25" fmla="*/ 1562100 w 1661160"/>
              <a:gd name="connsiteY25" fmla="*/ 221800 h 907600"/>
              <a:gd name="connsiteX26" fmla="*/ 1569720 w 1661160"/>
              <a:gd name="connsiteY26" fmla="*/ 244660 h 907600"/>
              <a:gd name="connsiteX27" fmla="*/ 1607820 w 1661160"/>
              <a:gd name="connsiteY27" fmla="*/ 298000 h 907600"/>
              <a:gd name="connsiteX28" fmla="*/ 1623060 w 1661160"/>
              <a:gd name="connsiteY28" fmla="*/ 328480 h 907600"/>
              <a:gd name="connsiteX29" fmla="*/ 1638300 w 1661160"/>
              <a:gd name="connsiteY29" fmla="*/ 351340 h 907600"/>
              <a:gd name="connsiteX30" fmla="*/ 1645920 w 1661160"/>
              <a:gd name="connsiteY30" fmla="*/ 374200 h 907600"/>
              <a:gd name="connsiteX31" fmla="*/ 1661160 w 1661160"/>
              <a:gd name="connsiteY31" fmla="*/ 435160 h 907600"/>
              <a:gd name="connsiteX32" fmla="*/ 1653540 w 1661160"/>
              <a:gd name="connsiteY32" fmla="*/ 579940 h 907600"/>
              <a:gd name="connsiteX33" fmla="*/ 1638300 w 1661160"/>
              <a:gd name="connsiteY33" fmla="*/ 610420 h 907600"/>
              <a:gd name="connsiteX34" fmla="*/ 1615440 w 1661160"/>
              <a:gd name="connsiteY34" fmla="*/ 663760 h 907600"/>
              <a:gd name="connsiteX35" fmla="*/ 1592580 w 1661160"/>
              <a:gd name="connsiteY35" fmla="*/ 686620 h 907600"/>
              <a:gd name="connsiteX36" fmla="*/ 1554480 w 1661160"/>
              <a:gd name="connsiteY36" fmla="*/ 732340 h 907600"/>
              <a:gd name="connsiteX37" fmla="*/ 1524000 w 1661160"/>
              <a:gd name="connsiteY37" fmla="*/ 747580 h 907600"/>
              <a:gd name="connsiteX38" fmla="*/ 1501140 w 1661160"/>
              <a:gd name="connsiteY38" fmla="*/ 770440 h 907600"/>
              <a:gd name="connsiteX39" fmla="*/ 1478280 w 1661160"/>
              <a:gd name="connsiteY39" fmla="*/ 778060 h 907600"/>
              <a:gd name="connsiteX40" fmla="*/ 1432560 w 1661160"/>
              <a:gd name="connsiteY40" fmla="*/ 808540 h 907600"/>
              <a:gd name="connsiteX41" fmla="*/ 1363980 w 1661160"/>
              <a:gd name="connsiteY41" fmla="*/ 831400 h 907600"/>
              <a:gd name="connsiteX42" fmla="*/ 1341120 w 1661160"/>
              <a:gd name="connsiteY42" fmla="*/ 839020 h 907600"/>
              <a:gd name="connsiteX43" fmla="*/ 1295400 w 1661160"/>
              <a:gd name="connsiteY43" fmla="*/ 846640 h 907600"/>
              <a:gd name="connsiteX44" fmla="*/ 1272540 w 1661160"/>
              <a:gd name="connsiteY44" fmla="*/ 861880 h 907600"/>
              <a:gd name="connsiteX45" fmla="*/ 1211580 w 1661160"/>
              <a:gd name="connsiteY45" fmla="*/ 869500 h 907600"/>
              <a:gd name="connsiteX46" fmla="*/ 1158240 w 1661160"/>
              <a:gd name="connsiteY46" fmla="*/ 877120 h 907600"/>
              <a:gd name="connsiteX47" fmla="*/ 952500 w 1661160"/>
              <a:gd name="connsiteY47" fmla="*/ 892360 h 907600"/>
              <a:gd name="connsiteX48" fmla="*/ 838200 w 1661160"/>
              <a:gd name="connsiteY48" fmla="*/ 907600 h 907600"/>
              <a:gd name="connsiteX49" fmla="*/ 426720 w 1661160"/>
              <a:gd name="connsiteY49" fmla="*/ 899980 h 907600"/>
              <a:gd name="connsiteX50" fmla="*/ 396240 w 1661160"/>
              <a:gd name="connsiteY50" fmla="*/ 877120 h 907600"/>
              <a:gd name="connsiteX51" fmla="*/ 373380 w 1661160"/>
              <a:gd name="connsiteY51" fmla="*/ 869500 h 907600"/>
              <a:gd name="connsiteX52" fmla="*/ 327660 w 1661160"/>
              <a:gd name="connsiteY52" fmla="*/ 839020 h 907600"/>
              <a:gd name="connsiteX53" fmla="*/ 304800 w 1661160"/>
              <a:gd name="connsiteY53" fmla="*/ 831400 h 907600"/>
              <a:gd name="connsiteX54" fmla="*/ 281940 w 1661160"/>
              <a:gd name="connsiteY54" fmla="*/ 816160 h 907600"/>
              <a:gd name="connsiteX55" fmla="*/ 236220 w 1661160"/>
              <a:gd name="connsiteY55" fmla="*/ 800920 h 907600"/>
              <a:gd name="connsiteX56" fmla="*/ 213360 w 1661160"/>
              <a:gd name="connsiteY56" fmla="*/ 793300 h 907600"/>
              <a:gd name="connsiteX57" fmla="*/ 182880 w 1661160"/>
              <a:gd name="connsiteY57" fmla="*/ 770440 h 907600"/>
              <a:gd name="connsiteX58" fmla="*/ 160020 w 1661160"/>
              <a:gd name="connsiteY58" fmla="*/ 762820 h 907600"/>
              <a:gd name="connsiteX59" fmla="*/ 137160 w 1661160"/>
              <a:gd name="connsiteY59" fmla="*/ 739960 h 907600"/>
              <a:gd name="connsiteX60" fmla="*/ 114300 w 1661160"/>
              <a:gd name="connsiteY60" fmla="*/ 724720 h 907600"/>
              <a:gd name="connsiteX61" fmla="*/ 83820 w 1661160"/>
              <a:gd name="connsiteY61" fmla="*/ 679000 h 907600"/>
              <a:gd name="connsiteX62" fmla="*/ 68580 w 1661160"/>
              <a:gd name="connsiteY62" fmla="*/ 656140 h 907600"/>
              <a:gd name="connsiteX63" fmla="*/ 30480 w 1661160"/>
              <a:gd name="connsiteY63" fmla="*/ 587560 h 907600"/>
              <a:gd name="connsiteX64" fmla="*/ 7620 w 1661160"/>
              <a:gd name="connsiteY64" fmla="*/ 572320 h 907600"/>
              <a:gd name="connsiteX65" fmla="*/ 0 w 1661160"/>
              <a:gd name="connsiteY65" fmla="*/ 511360 h 90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1661160" h="907600">
                <a:moveTo>
                  <a:pt x="0" y="511360"/>
                </a:moveTo>
                <a:lnTo>
                  <a:pt x="0" y="511360"/>
                </a:lnTo>
                <a:cubicBezTo>
                  <a:pt x="17780" y="488500"/>
                  <a:pt x="37276" y="466877"/>
                  <a:pt x="53340" y="442780"/>
                </a:cubicBezTo>
                <a:cubicBezTo>
                  <a:pt x="82785" y="398613"/>
                  <a:pt x="32695" y="438764"/>
                  <a:pt x="83820" y="404680"/>
                </a:cubicBezTo>
                <a:cubicBezTo>
                  <a:pt x="88900" y="397060"/>
                  <a:pt x="92900" y="388596"/>
                  <a:pt x="99060" y="381820"/>
                </a:cubicBezTo>
                <a:cubicBezTo>
                  <a:pt x="118390" y="360556"/>
                  <a:pt x="144080" y="344770"/>
                  <a:pt x="160020" y="320860"/>
                </a:cubicBezTo>
                <a:cubicBezTo>
                  <a:pt x="165100" y="313240"/>
                  <a:pt x="168784" y="304476"/>
                  <a:pt x="175260" y="298000"/>
                </a:cubicBezTo>
                <a:cubicBezTo>
                  <a:pt x="184240" y="289020"/>
                  <a:pt x="196760" y="284120"/>
                  <a:pt x="205740" y="275140"/>
                </a:cubicBezTo>
                <a:cubicBezTo>
                  <a:pt x="212216" y="268664"/>
                  <a:pt x="214504" y="258756"/>
                  <a:pt x="220980" y="252280"/>
                </a:cubicBezTo>
                <a:cubicBezTo>
                  <a:pt x="227456" y="245804"/>
                  <a:pt x="237364" y="243516"/>
                  <a:pt x="243840" y="237040"/>
                </a:cubicBezTo>
                <a:cubicBezTo>
                  <a:pt x="277225" y="203655"/>
                  <a:pt x="261803" y="191210"/>
                  <a:pt x="312420" y="160840"/>
                </a:cubicBezTo>
                <a:lnTo>
                  <a:pt x="350520" y="137980"/>
                </a:lnTo>
                <a:cubicBezTo>
                  <a:pt x="378605" y="120697"/>
                  <a:pt x="410198" y="97874"/>
                  <a:pt x="441960" y="84640"/>
                </a:cubicBezTo>
                <a:cubicBezTo>
                  <a:pt x="556918" y="36741"/>
                  <a:pt x="456651" y="78265"/>
                  <a:pt x="541020" y="54160"/>
                </a:cubicBezTo>
                <a:cubicBezTo>
                  <a:pt x="581886" y="42484"/>
                  <a:pt x="627585" y="21665"/>
                  <a:pt x="670560" y="16060"/>
                </a:cubicBezTo>
                <a:cubicBezTo>
                  <a:pt x="708424" y="11121"/>
                  <a:pt x="746760" y="10980"/>
                  <a:pt x="784860" y="8440"/>
                </a:cubicBezTo>
                <a:cubicBezTo>
                  <a:pt x="802640" y="5900"/>
                  <a:pt x="820239" y="820"/>
                  <a:pt x="838200" y="820"/>
                </a:cubicBezTo>
                <a:cubicBezTo>
                  <a:pt x="1160061" y="820"/>
                  <a:pt x="1093765" y="-5334"/>
                  <a:pt x="1264920" y="16060"/>
                </a:cubicBezTo>
                <a:cubicBezTo>
                  <a:pt x="1311873" y="47362"/>
                  <a:pt x="1259968" y="16949"/>
                  <a:pt x="1325880" y="38920"/>
                </a:cubicBezTo>
                <a:cubicBezTo>
                  <a:pt x="1358978" y="49953"/>
                  <a:pt x="1357045" y="58398"/>
                  <a:pt x="1386840" y="77020"/>
                </a:cubicBezTo>
                <a:cubicBezTo>
                  <a:pt x="1396473" y="83040"/>
                  <a:pt x="1408233" y="85444"/>
                  <a:pt x="1417320" y="92260"/>
                </a:cubicBezTo>
                <a:cubicBezTo>
                  <a:pt x="1428815" y="100881"/>
                  <a:pt x="1436305" y="114119"/>
                  <a:pt x="1447800" y="122740"/>
                </a:cubicBezTo>
                <a:cubicBezTo>
                  <a:pt x="1456887" y="129556"/>
                  <a:pt x="1469410" y="130884"/>
                  <a:pt x="1478280" y="137980"/>
                </a:cubicBezTo>
                <a:cubicBezTo>
                  <a:pt x="1495110" y="151444"/>
                  <a:pt x="1512045" y="165767"/>
                  <a:pt x="1524000" y="183700"/>
                </a:cubicBezTo>
                <a:cubicBezTo>
                  <a:pt x="1529080" y="191320"/>
                  <a:pt x="1532764" y="200084"/>
                  <a:pt x="1539240" y="206560"/>
                </a:cubicBezTo>
                <a:cubicBezTo>
                  <a:pt x="1545716" y="213036"/>
                  <a:pt x="1554480" y="216720"/>
                  <a:pt x="1562100" y="221800"/>
                </a:cubicBezTo>
                <a:cubicBezTo>
                  <a:pt x="1564640" y="229420"/>
                  <a:pt x="1566128" y="237476"/>
                  <a:pt x="1569720" y="244660"/>
                </a:cubicBezTo>
                <a:cubicBezTo>
                  <a:pt x="1577780" y="260780"/>
                  <a:pt x="1599191" y="284194"/>
                  <a:pt x="1607820" y="298000"/>
                </a:cubicBezTo>
                <a:cubicBezTo>
                  <a:pt x="1613840" y="307633"/>
                  <a:pt x="1617424" y="318617"/>
                  <a:pt x="1623060" y="328480"/>
                </a:cubicBezTo>
                <a:cubicBezTo>
                  <a:pt x="1627604" y="336431"/>
                  <a:pt x="1634204" y="343149"/>
                  <a:pt x="1638300" y="351340"/>
                </a:cubicBezTo>
                <a:cubicBezTo>
                  <a:pt x="1641892" y="358524"/>
                  <a:pt x="1643807" y="366451"/>
                  <a:pt x="1645920" y="374200"/>
                </a:cubicBezTo>
                <a:cubicBezTo>
                  <a:pt x="1651431" y="394407"/>
                  <a:pt x="1661160" y="435160"/>
                  <a:pt x="1661160" y="435160"/>
                </a:cubicBezTo>
                <a:cubicBezTo>
                  <a:pt x="1658620" y="483420"/>
                  <a:pt x="1659791" y="532019"/>
                  <a:pt x="1653540" y="579940"/>
                </a:cubicBezTo>
                <a:cubicBezTo>
                  <a:pt x="1652071" y="591204"/>
                  <a:pt x="1642775" y="599979"/>
                  <a:pt x="1638300" y="610420"/>
                </a:cubicBezTo>
                <a:cubicBezTo>
                  <a:pt x="1627640" y="635294"/>
                  <a:pt x="1633492" y="638488"/>
                  <a:pt x="1615440" y="663760"/>
                </a:cubicBezTo>
                <a:cubicBezTo>
                  <a:pt x="1609176" y="672529"/>
                  <a:pt x="1599479" y="678341"/>
                  <a:pt x="1592580" y="686620"/>
                </a:cubicBezTo>
                <a:cubicBezTo>
                  <a:pt x="1572922" y="710209"/>
                  <a:pt x="1581980" y="712697"/>
                  <a:pt x="1554480" y="732340"/>
                </a:cubicBezTo>
                <a:cubicBezTo>
                  <a:pt x="1545237" y="738942"/>
                  <a:pt x="1533243" y="740978"/>
                  <a:pt x="1524000" y="747580"/>
                </a:cubicBezTo>
                <a:cubicBezTo>
                  <a:pt x="1515231" y="753844"/>
                  <a:pt x="1510106" y="764462"/>
                  <a:pt x="1501140" y="770440"/>
                </a:cubicBezTo>
                <a:cubicBezTo>
                  <a:pt x="1494457" y="774895"/>
                  <a:pt x="1485301" y="774159"/>
                  <a:pt x="1478280" y="778060"/>
                </a:cubicBezTo>
                <a:cubicBezTo>
                  <a:pt x="1462269" y="786955"/>
                  <a:pt x="1449936" y="802748"/>
                  <a:pt x="1432560" y="808540"/>
                </a:cubicBezTo>
                <a:lnTo>
                  <a:pt x="1363980" y="831400"/>
                </a:lnTo>
                <a:cubicBezTo>
                  <a:pt x="1356360" y="833940"/>
                  <a:pt x="1349043" y="837700"/>
                  <a:pt x="1341120" y="839020"/>
                </a:cubicBezTo>
                <a:lnTo>
                  <a:pt x="1295400" y="846640"/>
                </a:lnTo>
                <a:cubicBezTo>
                  <a:pt x="1287780" y="851720"/>
                  <a:pt x="1281375" y="859470"/>
                  <a:pt x="1272540" y="861880"/>
                </a:cubicBezTo>
                <a:cubicBezTo>
                  <a:pt x="1252783" y="867268"/>
                  <a:pt x="1231878" y="866794"/>
                  <a:pt x="1211580" y="869500"/>
                </a:cubicBezTo>
                <a:cubicBezTo>
                  <a:pt x="1193777" y="871874"/>
                  <a:pt x="1176131" y="875541"/>
                  <a:pt x="1158240" y="877120"/>
                </a:cubicBezTo>
                <a:cubicBezTo>
                  <a:pt x="1089738" y="883164"/>
                  <a:pt x="1020577" y="882635"/>
                  <a:pt x="952500" y="892360"/>
                </a:cubicBezTo>
                <a:cubicBezTo>
                  <a:pt x="878888" y="902876"/>
                  <a:pt x="916982" y="897752"/>
                  <a:pt x="838200" y="907600"/>
                </a:cubicBezTo>
                <a:cubicBezTo>
                  <a:pt x="701040" y="905060"/>
                  <a:pt x="563578" y="909419"/>
                  <a:pt x="426720" y="899980"/>
                </a:cubicBezTo>
                <a:cubicBezTo>
                  <a:pt x="414050" y="899106"/>
                  <a:pt x="407267" y="883421"/>
                  <a:pt x="396240" y="877120"/>
                </a:cubicBezTo>
                <a:cubicBezTo>
                  <a:pt x="389266" y="873135"/>
                  <a:pt x="380401" y="873401"/>
                  <a:pt x="373380" y="869500"/>
                </a:cubicBezTo>
                <a:cubicBezTo>
                  <a:pt x="357369" y="860605"/>
                  <a:pt x="343671" y="847915"/>
                  <a:pt x="327660" y="839020"/>
                </a:cubicBezTo>
                <a:cubicBezTo>
                  <a:pt x="320639" y="835119"/>
                  <a:pt x="311984" y="834992"/>
                  <a:pt x="304800" y="831400"/>
                </a:cubicBezTo>
                <a:cubicBezTo>
                  <a:pt x="296609" y="827304"/>
                  <a:pt x="290309" y="819879"/>
                  <a:pt x="281940" y="816160"/>
                </a:cubicBezTo>
                <a:cubicBezTo>
                  <a:pt x="267260" y="809636"/>
                  <a:pt x="251460" y="806000"/>
                  <a:pt x="236220" y="800920"/>
                </a:cubicBezTo>
                <a:lnTo>
                  <a:pt x="213360" y="793300"/>
                </a:lnTo>
                <a:cubicBezTo>
                  <a:pt x="203200" y="785680"/>
                  <a:pt x="193907" y="776741"/>
                  <a:pt x="182880" y="770440"/>
                </a:cubicBezTo>
                <a:cubicBezTo>
                  <a:pt x="175906" y="766455"/>
                  <a:pt x="166703" y="767275"/>
                  <a:pt x="160020" y="762820"/>
                </a:cubicBezTo>
                <a:cubicBezTo>
                  <a:pt x="151054" y="756842"/>
                  <a:pt x="145439" y="746859"/>
                  <a:pt x="137160" y="739960"/>
                </a:cubicBezTo>
                <a:cubicBezTo>
                  <a:pt x="130125" y="734097"/>
                  <a:pt x="121920" y="729800"/>
                  <a:pt x="114300" y="724720"/>
                </a:cubicBezTo>
                <a:lnTo>
                  <a:pt x="83820" y="679000"/>
                </a:lnTo>
                <a:cubicBezTo>
                  <a:pt x="78740" y="671380"/>
                  <a:pt x="71476" y="664828"/>
                  <a:pt x="68580" y="656140"/>
                </a:cubicBezTo>
                <a:cubicBezTo>
                  <a:pt x="60639" y="632318"/>
                  <a:pt x="52939" y="602532"/>
                  <a:pt x="30480" y="587560"/>
                </a:cubicBezTo>
                <a:lnTo>
                  <a:pt x="7620" y="572320"/>
                </a:lnTo>
                <a:cubicBezTo>
                  <a:pt x="-3213" y="539821"/>
                  <a:pt x="1270" y="521520"/>
                  <a:pt x="0" y="51136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1201BCC9-36F8-4C7B-BD66-DB55C7D28A92}"/>
              </a:ext>
            </a:extLst>
          </p:cNvPr>
          <p:cNvSpPr/>
          <p:nvPr/>
        </p:nvSpPr>
        <p:spPr>
          <a:xfrm>
            <a:off x="1911719" y="2097658"/>
            <a:ext cx="45719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ixaDeTexto 12">
                <a:extLst>
                  <a:ext uri="{FF2B5EF4-FFF2-40B4-BE49-F238E27FC236}">
                    <a16:creationId xmlns:a16="http://schemas.microsoft.com/office/drawing/2014/main" id="{53EC1E8A-26D3-45D5-BAD6-D5476EF46E87}"/>
                  </a:ext>
                </a:extLst>
              </p:cNvPr>
              <p:cNvSpPr txBox="1"/>
              <p:nvPr/>
            </p:nvSpPr>
            <p:spPr>
              <a:xfrm>
                <a:off x="2015595" y="1854938"/>
                <a:ext cx="44986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pt-BR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pt-BR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</m:oMath>
                  </m:oMathPara>
                </a14:m>
                <a:endParaRPr lang="pt-BR" sz="2000" b="1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13" name="CaixaDeTexto 12">
                <a:extLst>
                  <a:ext uri="{FF2B5EF4-FFF2-40B4-BE49-F238E27FC236}">
                    <a16:creationId xmlns:a16="http://schemas.microsoft.com/office/drawing/2014/main" id="{53EC1E8A-26D3-45D5-BAD6-D5476EF46E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5595" y="1854938"/>
                <a:ext cx="449867" cy="307777"/>
              </a:xfrm>
              <a:prstGeom prst="rect">
                <a:avLst/>
              </a:prstGeom>
              <a:blipFill>
                <a:blip r:embed="rId2"/>
                <a:stretch>
                  <a:fillRect l="-13699" r="-8219" b="-1568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CaixaDeTexto 25">
            <a:extLst>
              <a:ext uri="{FF2B5EF4-FFF2-40B4-BE49-F238E27FC236}">
                <a16:creationId xmlns:a16="http://schemas.microsoft.com/office/drawing/2014/main" id="{723D543C-6491-4A8C-A5E4-2ACD38E7A072}"/>
              </a:ext>
            </a:extLst>
          </p:cNvPr>
          <p:cNvSpPr txBox="1"/>
          <p:nvPr/>
        </p:nvSpPr>
        <p:spPr>
          <a:xfrm>
            <a:off x="189085" y="298872"/>
            <a:ext cx="29228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Fonte magnética 3D</a:t>
            </a: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6D7BED2A-4ABD-428D-AD0F-9F932586E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5CF5-DD80-4FB2-8D05-C9155122F025}" type="slidenum">
              <a:rPr lang="pt-BR" smtClean="0"/>
              <a:t>57</a:t>
            </a:fld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CaixaDeTexto 31">
                <a:extLst>
                  <a:ext uri="{FF2B5EF4-FFF2-40B4-BE49-F238E27FC236}">
                    <a16:creationId xmlns:a16="http://schemas.microsoft.com/office/drawing/2014/main" id="{7F418C2F-34A6-41F5-ABD2-49FDE4D45344}"/>
                  </a:ext>
                </a:extLst>
              </p:cNvPr>
              <p:cNvSpPr txBox="1"/>
              <p:nvPr/>
            </p:nvSpPr>
            <p:spPr>
              <a:xfrm>
                <a:off x="3302702" y="1182872"/>
                <a:ext cx="30271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1">
                              <a:latin typeface="Cambria Math" panose="02040503050406030204" pitchFamily="18" charset="0"/>
                            </a:rPr>
                            <m:t>𝐅</m:t>
                          </m:r>
                        </m:e>
                        <m:sub>
                          <m:r>
                            <a:rPr lang="pt-BR" sz="200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pt-BR" sz="2000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32" name="CaixaDeTexto 31">
                <a:extLst>
                  <a:ext uri="{FF2B5EF4-FFF2-40B4-BE49-F238E27FC236}">
                    <a16:creationId xmlns:a16="http://schemas.microsoft.com/office/drawing/2014/main" id="{7F418C2F-34A6-41F5-ABD2-49FDE4D453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2702" y="1182872"/>
                <a:ext cx="302712" cy="307777"/>
              </a:xfrm>
              <a:prstGeom prst="rect">
                <a:avLst/>
              </a:prstGeom>
              <a:blipFill>
                <a:blip r:embed="rId3"/>
                <a:stretch>
                  <a:fillRect l="-20408" r="-10204" b="-1568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Conector de Seta Reta 34">
            <a:extLst>
              <a:ext uri="{FF2B5EF4-FFF2-40B4-BE49-F238E27FC236}">
                <a16:creationId xmlns:a16="http://schemas.microsoft.com/office/drawing/2014/main" id="{9F72691C-F854-402A-9842-6AE0DF44CB9D}"/>
              </a:ext>
            </a:extLst>
          </p:cNvPr>
          <p:cNvCxnSpPr>
            <a:cxnSpLocks/>
          </p:cNvCxnSpPr>
          <p:nvPr/>
        </p:nvCxnSpPr>
        <p:spPr>
          <a:xfrm flipH="1" flipV="1">
            <a:off x="3072332" y="1119625"/>
            <a:ext cx="328788" cy="51891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Elipse 37">
            <a:extLst>
              <a:ext uri="{FF2B5EF4-FFF2-40B4-BE49-F238E27FC236}">
                <a16:creationId xmlns:a16="http://schemas.microsoft.com/office/drawing/2014/main" id="{2BE7FF7C-69E0-408C-97EA-9339FB3A4D39}"/>
              </a:ext>
            </a:extLst>
          </p:cNvPr>
          <p:cNvSpPr/>
          <p:nvPr/>
        </p:nvSpPr>
        <p:spPr>
          <a:xfrm>
            <a:off x="1164771" y="2356127"/>
            <a:ext cx="45719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Elipse 39">
            <a:extLst>
              <a:ext uri="{FF2B5EF4-FFF2-40B4-BE49-F238E27FC236}">
                <a16:creationId xmlns:a16="http://schemas.microsoft.com/office/drawing/2014/main" id="{DEC34B2B-F920-4611-BE68-9E464BCB86FA}"/>
              </a:ext>
            </a:extLst>
          </p:cNvPr>
          <p:cNvSpPr/>
          <p:nvPr/>
        </p:nvSpPr>
        <p:spPr>
          <a:xfrm>
            <a:off x="1604790" y="2447464"/>
            <a:ext cx="45719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" name="Elipse 41">
            <a:extLst>
              <a:ext uri="{FF2B5EF4-FFF2-40B4-BE49-F238E27FC236}">
                <a16:creationId xmlns:a16="http://schemas.microsoft.com/office/drawing/2014/main" id="{754A2F88-A1DD-4230-9A4A-3FD534C99DC4}"/>
              </a:ext>
            </a:extLst>
          </p:cNvPr>
          <p:cNvSpPr/>
          <p:nvPr/>
        </p:nvSpPr>
        <p:spPr>
          <a:xfrm>
            <a:off x="2112475" y="2459607"/>
            <a:ext cx="45719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5" name="Elipse 44">
            <a:extLst>
              <a:ext uri="{FF2B5EF4-FFF2-40B4-BE49-F238E27FC236}">
                <a16:creationId xmlns:a16="http://schemas.microsoft.com/office/drawing/2014/main" id="{AD789B88-63E3-4D23-9013-BCD17401C9B5}"/>
              </a:ext>
            </a:extLst>
          </p:cNvPr>
          <p:cNvSpPr/>
          <p:nvPr/>
        </p:nvSpPr>
        <p:spPr>
          <a:xfrm>
            <a:off x="1083907" y="2636271"/>
            <a:ext cx="45719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6" name="Elipse 45">
            <a:extLst>
              <a:ext uri="{FF2B5EF4-FFF2-40B4-BE49-F238E27FC236}">
                <a16:creationId xmlns:a16="http://schemas.microsoft.com/office/drawing/2014/main" id="{8DC99BF7-0BC0-4DE4-B381-C2B65BD716FB}"/>
              </a:ext>
            </a:extLst>
          </p:cNvPr>
          <p:cNvSpPr/>
          <p:nvPr/>
        </p:nvSpPr>
        <p:spPr>
          <a:xfrm>
            <a:off x="1627649" y="1947342"/>
            <a:ext cx="45719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7" name="Elipse 46">
            <a:extLst>
              <a:ext uri="{FF2B5EF4-FFF2-40B4-BE49-F238E27FC236}">
                <a16:creationId xmlns:a16="http://schemas.microsoft.com/office/drawing/2014/main" id="{E2616410-6C94-4D75-8D61-7784C338148B}"/>
              </a:ext>
            </a:extLst>
          </p:cNvPr>
          <p:cNvSpPr/>
          <p:nvPr/>
        </p:nvSpPr>
        <p:spPr>
          <a:xfrm>
            <a:off x="2840472" y="2471801"/>
            <a:ext cx="45719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8" name="Elipse 47">
            <a:extLst>
              <a:ext uri="{FF2B5EF4-FFF2-40B4-BE49-F238E27FC236}">
                <a16:creationId xmlns:a16="http://schemas.microsoft.com/office/drawing/2014/main" id="{B1F11215-92FA-4446-940A-A0ED0C463BC0}"/>
              </a:ext>
            </a:extLst>
          </p:cNvPr>
          <p:cNvSpPr/>
          <p:nvPr/>
        </p:nvSpPr>
        <p:spPr>
          <a:xfrm>
            <a:off x="2377594" y="2666207"/>
            <a:ext cx="45719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9" name="Elipse 48">
            <a:extLst>
              <a:ext uri="{FF2B5EF4-FFF2-40B4-BE49-F238E27FC236}">
                <a16:creationId xmlns:a16="http://schemas.microsoft.com/office/drawing/2014/main" id="{15B7EBF9-EE95-4527-BBF9-9BB3005BBC0A}"/>
              </a:ext>
            </a:extLst>
          </p:cNvPr>
          <p:cNvSpPr/>
          <p:nvPr/>
        </p:nvSpPr>
        <p:spPr>
          <a:xfrm>
            <a:off x="2085441" y="1539600"/>
            <a:ext cx="45719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0" name="Elipse 49">
            <a:extLst>
              <a:ext uri="{FF2B5EF4-FFF2-40B4-BE49-F238E27FC236}">
                <a16:creationId xmlns:a16="http://schemas.microsoft.com/office/drawing/2014/main" id="{93805F8B-C20E-432C-A85A-069AAAB3B7B1}"/>
              </a:ext>
            </a:extLst>
          </p:cNvPr>
          <p:cNvSpPr/>
          <p:nvPr/>
        </p:nvSpPr>
        <p:spPr>
          <a:xfrm>
            <a:off x="2615414" y="1547590"/>
            <a:ext cx="45719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1" name="Elipse 50">
            <a:extLst>
              <a:ext uri="{FF2B5EF4-FFF2-40B4-BE49-F238E27FC236}">
                <a16:creationId xmlns:a16="http://schemas.microsoft.com/office/drawing/2014/main" id="{E3B3D95A-E2C4-4A6A-B2FF-F94A7DA7E6DB}"/>
              </a:ext>
            </a:extLst>
          </p:cNvPr>
          <p:cNvSpPr/>
          <p:nvPr/>
        </p:nvSpPr>
        <p:spPr>
          <a:xfrm>
            <a:off x="2794753" y="1856416"/>
            <a:ext cx="45719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8" name="Elipse 57">
            <a:extLst>
              <a:ext uri="{FF2B5EF4-FFF2-40B4-BE49-F238E27FC236}">
                <a16:creationId xmlns:a16="http://schemas.microsoft.com/office/drawing/2014/main" id="{45743412-EE38-4182-A0F8-63EE41EFFEA1}"/>
              </a:ext>
            </a:extLst>
          </p:cNvPr>
          <p:cNvSpPr/>
          <p:nvPr/>
        </p:nvSpPr>
        <p:spPr>
          <a:xfrm>
            <a:off x="9124358" y="3548206"/>
            <a:ext cx="2140972" cy="1885767"/>
          </a:xfrm>
          <a:prstGeom prst="ellipse">
            <a:avLst/>
          </a:prstGeom>
          <a:gradFill flip="none" rotWithShape="1">
            <a:gsLst>
              <a:gs pos="18000">
                <a:schemeClr val="accent3">
                  <a:lumMod val="67000"/>
                </a:schemeClr>
              </a:gs>
              <a:gs pos="55000">
                <a:schemeClr val="accent3">
                  <a:lumMod val="99000"/>
                  <a:lumOff val="1000"/>
                  <a:alpha val="74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60" name="Conector de Seta Reta 59">
            <a:extLst>
              <a:ext uri="{FF2B5EF4-FFF2-40B4-BE49-F238E27FC236}">
                <a16:creationId xmlns:a16="http://schemas.microsoft.com/office/drawing/2014/main" id="{69C2FE43-CDEC-4D22-A2AB-D1786ED1DC9E}"/>
              </a:ext>
            </a:extLst>
          </p:cNvPr>
          <p:cNvCxnSpPr/>
          <p:nvPr/>
        </p:nvCxnSpPr>
        <p:spPr>
          <a:xfrm>
            <a:off x="8790882" y="2991451"/>
            <a:ext cx="0" cy="2700996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ector de Seta Reta 60">
            <a:extLst>
              <a:ext uri="{FF2B5EF4-FFF2-40B4-BE49-F238E27FC236}">
                <a16:creationId xmlns:a16="http://schemas.microsoft.com/office/drawing/2014/main" id="{8FEB4FCF-AA7F-4AC9-A6F3-0EF8B8F4AA3B}"/>
              </a:ext>
            </a:extLst>
          </p:cNvPr>
          <p:cNvCxnSpPr>
            <a:cxnSpLocks/>
          </p:cNvCxnSpPr>
          <p:nvPr/>
        </p:nvCxnSpPr>
        <p:spPr>
          <a:xfrm>
            <a:off x="8790882" y="2991451"/>
            <a:ext cx="3083169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ector de Seta Reta 61">
            <a:extLst>
              <a:ext uri="{FF2B5EF4-FFF2-40B4-BE49-F238E27FC236}">
                <a16:creationId xmlns:a16="http://schemas.microsoft.com/office/drawing/2014/main" id="{40B6B9BF-0564-41AD-B66B-AA48B07B6F64}"/>
              </a:ext>
            </a:extLst>
          </p:cNvPr>
          <p:cNvCxnSpPr>
            <a:cxnSpLocks/>
          </p:cNvCxnSpPr>
          <p:nvPr/>
        </p:nvCxnSpPr>
        <p:spPr>
          <a:xfrm flipV="1">
            <a:off x="8790881" y="1281664"/>
            <a:ext cx="1682765" cy="1709787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CaixaDeTexto 62">
            <a:extLst>
              <a:ext uri="{FF2B5EF4-FFF2-40B4-BE49-F238E27FC236}">
                <a16:creationId xmlns:a16="http://schemas.microsoft.com/office/drawing/2014/main" id="{16456977-2FE5-4A6C-9C2B-648B522742F8}"/>
              </a:ext>
            </a:extLst>
          </p:cNvPr>
          <p:cNvSpPr txBox="1"/>
          <p:nvPr/>
        </p:nvSpPr>
        <p:spPr>
          <a:xfrm>
            <a:off x="10098625" y="972891"/>
            <a:ext cx="2952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/>
              <a:t>x</a:t>
            </a:r>
          </a:p>
        </p:txBody>
      </p:sp>
      <p:sp>
        <p:nvSpPr>
          <p:cNvPr id="64" name="CaixaDeTexto 63">
            <a:extLst>
              <a:ext uri="{FF2B5EF4-FFF2-40B4-BE49-F238E27FC236}">
                <a16:creationId xmlns:a16="http://schemas.microsoft.com/office/drawing/2014/main" id="{036AC19F-BD20-4BD6-8223-5C6AF18EAE6D}"/>
              </a:ext>
            </a:extLst>
          </p:cNvPr>
          <p:cNvSpPr txBox="1"/>
          <p:nvPr/>
        </p:nvSpPr>
        <p:spPr>
          <a:xfrm>
            <a:off x="11692167" y="2991003"/>
            <a:ext cx="3000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/>
              <a:t>y</a:t>
            </a:r>
          </a:p>
        </p:txBody>
      </p:sp>
      <p:sp>
        <p:nvSpPr>
          <p:cNvPr id="65" name="CaixaDeTexto 64">
            <a:extLst>
              <a:ext uri="{FF2B5EF4-FFF2-40B4-BE49-F238E27FC236}">
                <a16:creationId xmlns:a16="http://schemas.microsoft.com/office/drawing/2014/main" id="{26D83C6F-6BA8-47B6-9566-393375FA6144}"/>
              </a:ext>
            </a:extLst>
          </p:cNvPr>
          <p:cNvSpPr txBox="1"/>
          <p:nvPr/>
        </p:nvSpPr>
        <p:spPr>
          <a:xfrm>
            <a:off x="8468030" y="5336949"/>
            <a:ext cx="2856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/>
              <a:t>z</a:t>
            </a:r>
          </a:p>
        </p:txBody>
      </p:sp>
      <p:cxnSp>
        <p:nvCxnSpPr>
          <p:cNvPr id="73" name="Conector de Seta Reta 72">
            <a:extLst>
              <a:ext uri="{FF2B5EF4-FFF2-40B4-BE49-F238E27FC236}">
                <a16:creationId xmlns:a16="http://schemas.microsoft.com/office/drawing/2014/main" id="{065BC73F-113A-4D9B-8B19-BA7107C8E6F2}"/>
              </a:ext>
            </a:extLst>
          </p:cNvPr>
          <p:cNvCxnSpPr>
            <a:cxnSpLocks/>
          </p:cNvCxnSpPr>
          <p:nvPr/>
        </p:nvCxnSpPr>
        <p:spPr>
          <a:xfrm flipV="1">
            <a:off x="10018538" y="4221399"/>
            <a:ext cx="514798" cy="57155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Elipse 86">
            <a:extLst>
              <a:ext uri="{FF2B5EF4-FFF2-40B4-BE49-F238E27FC236}">
                <a16:creationId xmlns:a16="http://schemas.microsoft.com/office/drawing/2014/main" id="{EE69B671-9B8C-4159-9288-CBD53B67DCD3}"/>
              </a:ext>
            </a:extLst>
          </p:cNvPr>
          <p:cNvSpPr/>
          <p:nvPr/>
        </p:nvSpPr>
        <p:spPr>
          <a:xfrm>
            <a:off x="10237578" y="2195453"/>
            <a:ext cx="125387" cy="11776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CaixaDeTexto 87">
                <a:extLst>
                  <a:ext uri="{FF2B5EF4-FFF2-40B4-BE49-F238E27FC236}">
                    <a16:creationId xmlns:a16="http://schemas.microsoft.com/office/drawing/2014/main" id="{B26B8684-B894-4C79-8429-491503160C99}"/>
                  </a:ext>
                </a:extLst>
              </p:cNvPr>
              <p:cNvSpPr txBox="1"/>
              <p:nvPr/>
            </p:nvSpPr>
            <p:spPr>
              <a:xfrm>
                <a:off x="10313808" y="4489208"/>
                <a:ext cx="29014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𝐦</m:t>
                      </m:r>
                    </m:oMath>
                  </m:oMathPara>
                </a14:m>
                <a:endParaRPr lang="pt-BR" sz="2000" b="1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88" name="CaixaDeTexto 87">
                <a:extLst>
                  <a:ext uri="{FF2B5EF4-FFF2-40B4-BE49-F238E27FC236}">
                    <a16:creationId xmlns:a16="http://schemas.microsoft.com/office/drawing/2014/main" id="{B26B8684-B894-4C79-8429-491503160C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13808" y="4489208"/>
                <a:ext cx="290144" cy="307777"/>
              </a:xfrm>
              <a:prstGeom prst="rect">
                <a:avLst/>
              </a:prstGeom>
              <a:blipFill>
                <a:blip r:embed="rId4"/>
                <a:stretch>
                  <a:fillRect l="-14894" r="-1489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9" name="Conector reto 88">
            <a:extLst>
              <a:ext uri="{FF2B5EF4-FFF2-40B4-BE49-F238E27FC236}">
                <a16:creationId xmlns:a16="http://schemas.microsoft.com/office/drawing/2014/main" id="{BC6B75AB-3B57-4B63-8B5E-D3C652D57B85}"/>
              </a:ext>
            </a:extLst>
          </p:cNvPr>
          <p:cNvCxnSpPr>
            <a:cxnSpLocks/>
            <a:endCxn id="87" idx="4"/>
          </p:cNvCxnSpPr>
          <p:nvPr/>
        </p:nvCxnSpPr>
        <p:spPr>
          <a:xfrm flipV="1">
            <a:off x="10136439" y="2313217"/>
            <a:ext cx="163833" cy="2175991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CaixaDeTexto 89">
                <a:extLst>
                  <a:ext uri="{FF2B5EF4-FFF2-40B4-BE49-F238E27FC236}">
                    <a16:creationId xmlns:a16="http://schemas.microsoft.com/office/drawing/2014/main" id="{78AA4E54-7664-4BDF-B21C-E6F52D49DB96}"/>
                  </a:ext>
                </a:extLst>
              </p:cNvPr>
              <p:cNvSpPr txBox="1"/>
              <p:nvPr/>
            </p:nvSpPr>
            <p:spPr>
              <a:xfrm>
                <a:off x="9887954" y="3204031"/>
                <a:ext cx="16350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pt-BR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r</m:t>
                      </m:r>
                    </m:oMath>
                  </m:oMathPara>
                </a14:m>
                <a:endParaRPr lang="pt-BR" sz="2000" b="1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90" name="CaixaDeTexto 89">
                <a:extLst>
                  <a:ext uri="{FF2B5EF4-FFF2-40B4-BE49-F238E27FC236}">
                    <a16:creationId xmlns:a16="http://schemas.microsoft.com/office/drawing/2014/main" id="{78AA4E54-7664-4BDF-B21C-E6F52D49DB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87954" y="3204031"/>
                <a:ext cx="163506" cy="307777"/>
              </a:xfrm>
              <a:prstGeom prst="rect">
                <a:avLst/>
              </a:prstGeom>
              <a:blipFill>
                <a:blip r:embed="rId5"/>
                <a:stretch>
                  <a:fillRect l="-18519" r="-2222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CaixaDeTexto 90">
                <a:extLst>
                  <a:ext uri="{FF2B5EF4-FFF2-40B4-BE49-F238E27FC236}">
                    <a16:creationId xmlns:a16="http://schemas.microsoft.com/office/drawing/2014/main" id="{57397BB9-C54B-4A3F-A112-B994114A55CF}"/>
                  </a:ext>
                </a:extLst>
              </p:cNvPr>
              <p:cNvSpPr txBox="1"/>
              <p:nvPr/>
            </p:nvSpPr>
            <p:spPr>
              <a:xfrm>
                <a:off x="9175793" y="5071993"/>
                <a:ext cx="19191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brk m:alnAt="24"/>
                        </m:rPr>
                        <a:rPr lang="el-GR" sz="2000" i="1">
                          <a:latin typeface="Cambria Math" panose="02040503050406030204" pitchFamily="18" charset="0"/>
                          <a:cs typeface="Calibri Light" panose="020F0302020204030204" pitchFamily="34" charset="0"/>
                        </a:rPr>
                        <m:t>𝜐</m:t>
                      </m:r>
                    </m:oMath>
                  </m:oMathPara>
                </a14:m>
                <a:endParaRPr lang="pt-BR" sz="2000" b="1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91" name="CaixaDeTexto 90">
                <a:extLst>
                  <a:ext uri="{FF2B5EF4-FFF2-40B4-BE49-F238E27FC236}">
                    <a16:creationId xmlns:a16="http://schemas.microsoft.com/office/drawing/2014/main" id="{57397BB9-C54B-4A3F-A112-B994114A55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5793" y="5071993"/>
                <a:ext cx="191912" cy="307777"/>
              </a:xfrm>
              <a:prstGeom prst="rect">
                <a:avLst/>
              </a:prstGeom>
              <a:blipFill>
                <a:blip r:embed="rId6"/>
                <a:stretch>
                  <a:fillRect l="-15625" r="-1562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" name="CaixaDeTexto 91">
            <a:extLst>
              <a:ext uri="{FF2B5EF4-FFF2-40B4-BE49-F238E27FC236}">
                <a16:creationId xmlns:a16="http://schemas.microsoft.com/office/drawing/2014/main" id="{FA437B7E-B1CA-4F0F-B66B-B7B9F18124E0}"/>
              </a:ext>
            </a:extLst>
          </p:cNvPr>
          <p:cNvSpPr txBox="1"/>
          <p:nvPr/>
        </p:nvSpPr>
        <p:spPr>
          <a:xfrm>
            <a:off x="8517949" y="295355"/>
            <a:ext cx="34566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/>
              <a:t>Modelo esférico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CaixaDeTexto 92">
                <a:extLst>
                  <a:ext uri="{FF2B5EF4-FFF2-40B4-BE49-F238E27FC236}">
                    <a16:creationId xmlns:a16="http://schemas.microsoft.com/office/drawing/2014/main" id="{FDF1FDB5-8E1F-450C-9A70-E5A53958E920}"/>
                  </a:ext>
                </a:extLst>
              </p:cNvPr>
              <p:cNvSpPr txBox="1"/>
              <p:nvPr/>
            </p:nvSpPr>
            <p:spPr>
              <a:xfrm>
                <a:off x="10458880" y="1977932"/>
                <a:ext cx="970842" cy="3350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m:rPr>
                              <m:sty m:val="p"/>
                            </m:rPr>
                            <a:rPr lang="pt-BR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pt-BR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ip</m:t>
                          </m:r>
                        </m:sub>
                      </m:sSub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pt-BR" sz="20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𝐦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2000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93" name="CaixaDeTexto 92">
                <a:extLst>
                  <a:ext uri="{FF2B5EF4-FFF2-40B4-BE49-F238E27FC236}">
                    <a16:creationId xmlns:a16="http://schemas.microsoft.com/office/drawing/2014/main" id="{FDF1FDB5-8E1F-450C-9A70-E5A53958E9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58880" y="1977932"/>
                <a:ext cx="970842" cy="335092"/>
              </a:xfrm>
              <a:prstGeom prst="rect">
                <a:avLst/>
              </a:prstGeom>
              <a:blipFill>
                <a:blip r:embed="rId7"/>
                <a:stretch>
                  <a:fillRect l="-6289" r="-9434" b="-2545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4" name="Elipse 93">
            <a:extLst>
              <a:ext uri="{FF2B5EF4-FFF2-40B4-BE49-F238E27FC236}">
                <a16:creationId xmlns:a16="http://schemas.microsoft.com/office/drawing/2014/main" id="{838F011F-FE31-4FC9-8D71-C8486C01108B}"/>
              </a:ext>
            </a:extLst>
          </p:cNvPr>
          <p:cNvSpPr/>
          <p:nvPr/>
        </p:nvSpPr>
        <p:spPr>
          <a:xfrm>
            <a:off x="10066749" y="4389410"/>
            <a:ext cx="125387" cy="11776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CaixaDeTexto 94">
                <a:extLst>
                  <a:ext uri="{FF2B5EF4-FFF2-40B4-BE49-F238E27FC236}">
                    <a16:creationId xmlns:a16="http://schemas.microsoft.com/office/drawing/2014/main" id="{C8E618CA-DEE3-48EF-87B1-71FFEF1C05B8}"/>
                  </a:ext>
                </a:extLst>
              </p:cNvPr>
              <p:cNvSpPr txBox="1"/>
              <p:nvPr/>
            </p:nvSpPr>
            <p:spPr>
              <a:xfrm>
                <a:off x="9043028" y="4030033"/>
                <a:ext cx="96102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pt-BR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pt-BR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95" name="CaixaDeTexto 94">
                <a:extLst>
                  <a:ext uri="{FF2B5EF4-FFF2-40B4-BE49-F238E27FC236}">
                    <a16:creationId xmlns:a16="http://schemas.microsoft.com/office/drawing/2014/main" id="{C8E618CA-DEE3-48EF-87B1-71FFEF1C05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3028" y="4030033"/>
                <a:ext cx="961028" cy="369332"/>
              </a:xfrm>
              <a:prstGeom prst="rect">
                <a:avLst/>
              </a:prstGeom>
              <a:blipFill>
                <a:blip r:embed="rId8"/>
                <a:stretch>
                  <a:fillRect l="-1899" r="-24684" b="-1311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CaixaDeTexto 42">
            <a:extLst>
              <a:ext uri="{FF2B5EF4-FFF2-40B4-BE49-F238E27FC236}">
                <a16:creationId xmlns:a16="http://schemas.microsoft.com/office/drawing/2014/main" id="{B1FBC0E6-1E34-4665-891B-C6243603586C}"/>
              </a:ext>
            </a:extLst>
          </p:cNvPr>
          <p:cNvSpPr txBox="1"/>
          <p:nvPr/>
        </p:nvSpPr>
        <p:spPr>
          <a:xfrm>
            <a:off x="4072785" y="295355"/>
            <a:ext cx="484833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Queremos estimar uma </a:t>
            </a:r>
            <a:r>
              <a:rPr lang="pt-BR" sz="2400" b="1" dirty="0">
                <a:solidFill>
                  <a:srgbClr val="0070C0"/>
                </a:solidFill>
              </a:rPr>
              <a:t>direção de magnetização</a:t>
            </a:r>
            <a:r>
              <a:rPr lang="pt-BR" sz="2400" b="1" dirty="0"/>
              <a:t> </a:t>
            </a:r>
            <a:r>
              <a:rPr lang="pt-BR" sz="2400" dirty="0"/>
              <a:t>que minimiza a norma Euclidiana entre os </a:t>
            </a:r>
            <a:r>
              <a:rPr lang="pt-BR" sz="2400" b="1" dirty="0">
                <a:solidFill>
                  <a:srgbClr val="0070C0"/>
                </a:solidFill>
              </a:rPr>
              <a:t>dados observados</a:t>
            </a:r>
            <a:r>
              <a:rPr lang="pt-BR" sz="2400" b="1" dirty="0"/>
              <a:t> </a:t>
            </a:r>
            <a:r>
              <a:rPr lang="pt-BR" sz="2400" dirty="0"/>
              <a:t>e os </a:t>
            </a:r>
            <a:r>
              <a:rPr lang="pt-BR" sz="2400" b="1" dirty="0">
                <a:solidFill>
                  <a:srgbClr val="0070C0"/>
                </a:solidFill>
              </a:rPr>
              <a:t>dados preditos</a:t>
            </a:r>
            <a:r>
              <a:rPr lang="pt-BR" sz="2400" b="1" dirty="0"/>
              <a:t> </a:t>
            </a:r>
            <a:r>
              <a:rPr lang="pt-BR" sz="2400" dirty="0"/>
              <a:t>pela camada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CaixaDeTexto 43">
                <a:extLst>
                  <a:ext uri="{FF2B5EF4-FFF2-40B4-BE49-F238E27FC236}">
                    <a16:creationId xmlns:a16="http://schemas.microsoft.com/office/drawing/2014/main" id="{1CC30DB4-FBC8-4107-B2C2-6B1C11327874}"/>
                  </a:ext>
                </a:extLst>
              </p:cNvPr>
              <p:cNvSpPr txBox="1"/>
              <p:nvPr/>
            </p:nvSpPr>
            <p:spPr>
              <a:xfrm>
                <a:off x="1517804" y="5604222"/>
                <a:ext cx="61645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sz="2400" i="1" smtClean="0"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</m:ctrlPr>
                        </m:sSupPr>
                        <m:e>
                          <m:r>
                            <a:rPr lang="pt-BR" sz="24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 Light" panose="020F0302020204030204" pitchFamily="34" charset="0"/>
                            </a:rPr>
                            <m:t>∆</m:t>
                          </m:r>
                          <m:r>
                            <a:rPr lang="pt-BR" sz="24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 Light" panose="020F0302020204030204" pitchFamily="34" charset="0"/>
                            </a:rPr>
                            <m:t>𝐓</m:t>
                          </m:r>
                        </m:e>
                        <m:sup>
                          <m:r>
                            <a:rPr lang="pt-BR" sz="2400" b="0" i="1" smtClean="0"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  <m:t>𝑜</m:t>
                          </m:r>
                        </m:sup>
                      </m:sSup>
                    </m:oMath>
                  </m:oMathPara>
                </a14:m>
                <a:endParaRPr lang="pt-BR" sz="2400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44" name="CaixaDeTexto 43">
                <a:extLst>
                  <a:ext uri="{FF2B5EF4-FFF2-40B4-BE49-F238E27FC236}">
                    <a16:creationId xmlns:a16="http://schemas.microsoft.com/office/drawing/2014/main" id="{1CC30DB4-FBC8-4107-B2C2-6B1C113278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7804" y="5604222"/>
                <a:ext cx="616451" cy="369332"/>
              </a:xfrm>
              <a:prstGeom prst="rect">
                <a:avLst/>
              </a:prstGeom>
              <a:blipFill>
                <a:blip r:embed="rId9"/>
                <a:stretch>
                  <a:fillRect l="-11881" r="-990" b="-655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CaixaDeTexto 51">
            <a:extLst>
              <a:ext uri="{FF2B5EF4-FFF2-40B4-BE49-F238E27FC236}">
                <a16:creationId xmlns:a16="http://schemas.microsoft.com/office/drawing/2014/main" id="{CF810761-62DF-4C6A-9E3C-AF4AFE194F6E}"/>
              </a:ext>
            </a:extLst>
          </p:cNvPr>
          <p:cNvSpPr txBox="1"/>
          <p:nvPr/>
        </p:nvSpPr>
        <p:spPr>
          <a:xfrm>
            <a:off x="290721" y="5891232"/>
            <a:ext cx="29228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chemeClr val="accent5">
                    <a:lumMod val="75000"/>
                  </a:schemeClr>
                </a:solidFill>
              </a:rPr>
              <a:t>Vetor de dados observados</a:t>
            </a:r>
          </a:p>
        </p:txBody>
      </p: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FF7857C8-88DC-43CB-A1C0-0ABCC3E108D0}"/>
              </a:ext>
            </a:extLst>
          </p:cNvPr>
          <p:cNvSpPr txBox="1"/>
          <p:nvPr/>
        </p:nvSpPr>
        <p:spPr>
          <a:xfrm>
            <a:off x="9034857" y="6027003"/>
            <a:ext cx="23189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chemeClr val="accent5">
                    <a:lumMod val="75000"/>
                  </a:schemeClr>
                </a:solidFill>
              </a:rPr>
              <a:t>Vetor de dados preditos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CaixaDeTexto 53">
                <a:extLst>
                  <a:ext uri="{FF2B5EF4-FFF2-40B4-BE49-F238E27FC236}">
                    <a16:creationId xmlns:a16="http://schemas.microsoft.com/office/drawing/2014/main" id="{B843EA7C-C93F-4893-A96A-516C5F157905}"/>
                  </a:ext>
                </a:extLst>
              </p:cNvPr>
              <p:cNvSpPr txBox="1"/>
              <p:nvPr/>
            </p:nvSpPr>
            <p:spPr>
              <a:xfrm>
                <a:off x="9847251" y="5704943"/>
                <a:ext cx="80631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pt-BR" sz="2400" b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∆</m:t>
                    </m:r>
                    <m:r>
                      <a:rPr lang="pt-BR" sz="2400" b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𝐓</m:t>
                    </m:r>
                  </m:oMath>
                </a14:m>
                <a:r>
                  <a:rPr lang="pt-BR" sz="2400" dirty="0">
                    <a:latin typeface="Calibri Light" panose="020F0302020204030204" pitchFamily="34" charset="0"/>
                    <a:cs typeface="Calibri Light" panose="020F0302020204030204" pitchFamily="34" charset="0"/>
                  </a:rPr>
                  <a:t>(</a:t>
                </a:r>
                <a:r>
                  <a:rPr lang="pt-BR" sz="2400" b="1" dirty="0">
                    <a:latin typeface="Calibri Light" panose="020F0302020204030204" pitchFamily="34" charset="0"/>
                    <a:cs typeface="Calibri Light" panose="020F0302020204030204" pitchFamily="34" charset="0"/>
                  </a:rPr>
                  <a:t>m</a:t>
                </a:r>
                <a:r>
                  <a:rPr lang="pt-BR" sz="2400" dirty="0">
                    <a:latin typeface="Calibri Light" panose="020F0302020204030204" pitchFamily="34" charset="0"/>
                    <a:cs typeface="Calibri Light" panose="020F0302020204030204" pitchFamily="34" charset="0"/>
                  </a:rPr>
                  <a:t>)</a:t>
                </a:r>
              </a:p>
            </p:txBody>
          </p:sp>
        </mc:Choice>
        <mc:Fallback xmlns="">
          <p:sp>
            <p:nvSpPr>
              <p:cNvPr id="54" name="CaixaDeTexto 53">
                <a:extLst>
                  <a:ext uri="{FF2B5EF4-FFF2-40B4-BE49-F238E27FC236}">
                    <a16:creationId xmlns:a16="http://schemas.microsoft.com/office/drawing/2014/main" id="{B843EA7C-C93F-4893-A96A-516C5F1579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47251" y="5704943"/>
                <a:ext cx="806311" cy="369332"/>
              </a:xfrm>
              <a:prstGeom prst="rect">
                <a:avLst/>
              </a:prstGeom>
              <a:blipFill>
                <a:blip r:embed="rId10"/>
                <a:stretch>
                  <a:fillRect l="-12782" t="-26667" r="-24060" b="-50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CaixaDeTexto 54">
            <a:extLst>
              <a:ext uri="{FF2B5EF4-FFF2-40B4-BE49-F238E27FC236}">
                <a16:creationId xmlns:a16="http://schemas.microsoft.com/office/drawing/2014/main" id="{3A6DB6E0-C918-4DF1-9E60-D734895B8F85}"/>
              </a:ext>
            </a:extLst>
          </p:cNvPr>
          <p:cNvSpPr txBox="1"/>
          <p:nvPr/>
        </p:nvSpPr>
        <p:spPr>
          <a:xfrm>
            <a:off x="4634575" y="3880284"/>
            <a:ext cx="32167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chemeClr val="accent5">
                    <a:lumMod val="75000"/>
                  </a:schemeClr>
                </a:solidFill>
              </a:rPr>
              <a:t>Função regularizadora</a:t>
            </a:r>
          </a:p>
        </p:txBody>
      </p:sp>
      <p:sp>
        <p:nvSpPr>
          <p:cNvPr id="56" name="CaixaDeTexto 55">
            <a:extLst>
              <a:ext uri="{FF2B5EF4-FFF2-40B4-BE49-F238E27FC236}">
                <a16:creationId xmlns:a16="http://schemas.microsoft.com/office/drawing/2014/main" id="{43BF68BD-DB0E-4156-9D17-C1784994462E}"/>
              </a:ext>
            </a:extLst>
          </p:cNvPr>
          <p:cNvSpPr txBox="1"/>
          <p:nvPr/>
        </p:nvSpPr>
        <p:spPr>
          <a:xfrm>
            <a:off x="3857571" y="2440497"/>
            <a:ext cx="48483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/>
              <a:t>Assumindo que sabemos a </a:t>
            </a:r>
            <a:r>
              <a:rPr lang="pt-BR" sz="2400" b="1" dirty="0">
                <a:solidFill>
                  <a:srgbClr val="0070C0"/>
                </a:solidFill>
              </a:rPr>
              <a:t>posição do centro</a:t>
            </a:r>
            <a:r>
              <a:rPr lang="pt-BR" sz="2400" dirty="0"/>
              <a:t> da esfera!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CaixaDeTexto 58">
                <a:extLst>
                  <a:ext uri="{FF2B5EF4-FFF2-40B4-BE49-F238E27FC236}">
                    <a16:creationId xmlns:a16="http://schemas.microsoft.com/office/drawing/2014/main" id="{5062721A-A5E4-4511-9C63-34F1FC29459D}"/>
                  </a:ext>
                </a:extLst>
              </p:cNvPr>
              <p:cNvSpPr txBox="1"/>
              <p:nvPr/>
            </p:nvSpPr>
            <p:spPr>
              <a:xfrm>
                <a:off x="1934578" y="4346005"/>
                <a:ext cx="8449388" cy="686213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accent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4400" i="1" smtClean="0">
                        <a:latin typeface="Cambria Math" panose="02040503050406030204" pitchFamily="18" charset="0"/>
                      </a:rPr>
                      <m:t>ψ</m:t>
                    </m:r>
                    <m:d>
                      <m:dPr>
                        <m:ctrlPr>
                          <a:rPr lang="pt-BR" sz="44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sz="4400" b="1" i="0" smtClean="0">
                            <a:latin typeface="Cambria Math" panose="02040503050406030204" pitchFamily="18" charset="0"/>
                          </a:rPr>
                          <m:t>𝐦</m:t>
                        </m:r>
                      </m:e>
                    </m:d>
                    <m:r>
                      <a:rPr lang="pt-BR" sz="4400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pt-BR" sz="4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pt-BR" sz="4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pt-BR" sz="4400" i="1">
                                    <a:latin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</m:ctrlPr>
                              </m:sSupPr>
                              <m:e>
                                <m:r>
                                  <a:rPr lang="pt-BR" sz="4400" b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  <m:t>∆</m:t>
                                </m:r>
                                <m:r>
                                  <a:rPr lang="pt-BR" sz="4400" b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  <m:t>𝐓</m:t>
                                </m:r>
                              </m:e>
                              <m:sup>
                                <m:r>
                                  <a:rPr lang="pt-BR" sz="4400" i="1">
                                    <a:latin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  <m:t>𝑜</m:t>
                                </m:r>
                              </m:sup>
                            </m:sSup>
                            <m:r>
                              <a:rPr lang="pt-BR" sz="44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pt-BR" sz="4400" b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∆</m:t>
                            </m:r>
                            <m:r>
                              <a:rPr lang="pt-BR" sz="4400" b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𝐓</m:t>
                            </m:r>
                            <m:d>
                              <m:dPr>
                                <m:ctrlPr>
                                  <a:rPr lang="pt-BR" sz="4400" b="1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pt-BR" sz="4400" b="1" i="0" smtClean="0">
                                    <a:latin typeface="Cambria Math" panose="02040503050406030204" pitchFamily="18" charset="0"/>
                                  </a:rPr>
                                  <m:t>𝐦</m:t>
                                </m:r>
                              </m:e>
                            </m:d>
                          </m:e>
                        </m:d>
                      </m:e>
                      <m:sub>
                        <m:r>
                          <a:rPr lang="pt-BR" sz="4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pt-BR" sz="4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pt-BR" sz="4400" dirty="0"/>
                  <a:t>+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4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μ</m:t>
                    </m:r>
                    <m:sSubSup>
                      <m:sSubSupPr>
                        <m:ctrlPr>
                          <a:rPr lang="pt-BR" sz="44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pt-BR" sz="4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sz="4400" b="1" i="0" smtClean="0">
                                <a:latin typeface="Cambria Math" panose="02040503050406030204" pitchFamily="18" charset="0"/>
                              </a:rPr>
                              <m:t>𝐦</m:t>
                            </m:r>
                          </m:e>
                        </m:d>
                      </m:e>
                      <m:sub>
                        <m:r>
                          <a:rPr lang="pt-BR" sz="4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pt-BR" sz="4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pt-BR" sz="4400" dirty="0"/>
              </a:p>
            </p:txBody>
          </p:sp>
        </mc:Choice>
        <mc:Fallback xmlns="">
          <p:sp>
            <p:nvSpPr>
              <p:cNvPr id="59" name="CaixaDeTexto 58">
                <a:extLst>
                  <a:ext uri="{FF2B5EF4-FFF2-40B4-BE49-F238E27FC236}">
                    <a16:creationId xmlns:a16="http://schemas.microsoft.com/office/drawing/2014/main" id="{5062721A-A5E4-4511-9C63-34F1FC2945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4578" y="4346005"/>
                <a:ext cx="8449388" cy="686213"/>
              </a:xfrm>
              <a:prstGeom prst="rect">
                <a:avLst/>
              </a:prstGeom>
              <a:blipFill>
                <a:blip r:embed="rId11"/>
                <a:stretch>
                  <a:fillRect t="-19492" b="-44068"/>
                </a:stretch>
              </a:blipFill>
              <a:ln w="381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Elipse 56">
            <a:extLst>
              <a:ext uri="{FF2B5EF4-FFF2-40B4-BE49-F238E27FC236}">
                <a16:creationId xmlns:a16="http://schemas.microsoft.com/office/drawing/2014/main" id="{6E8EEA36-BFC6-4402-81B5-C927EDF83C25}"/>
              </a:ext>
            </a:extLst>
          </p:cNvPr>
          <p:cNvSpPr/>
          <p:nvPr/>
        </p:nvSpPr>
        <p:spPr>
          <a:xfrm>
            <a:off x="8240067" y="4177016"/>
            <a:ext cx="2363885" cy="1034592"/>
          </a:xfrm>
          <a:prstGeom prst="ellipse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6" name="CaixaDeTexto 65">
            <a:extLst>
              <a:ext uri="{FF2B5EF4-FFF2-40B4-BE49-F238E27FC236}">
                <a16:creationId xmlns:a16="http://schemas.microsoft.com/office/drawing/2014/main" id="{89C3FF85-7EE7-428C-89D8-4876D3876712}"/>
              </a:ext>
            </a:extLst>
          </p:cNvPr>
          <p:cNvSpPr txBox="1"/>
          <p:nvPr/>
        </p:nvSpPr>
        <p:spPr>
          <a:xfrm>
            <a:off x="4408082" y="5071993"/>
            <a:ext cx="35023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 err="1">
                <a:solidFill>
                  <a:schemeClr val="accent5">
                    <a:lumMod val="75000"/>
                  </a:schemeClr>
                </a:solidFill>
              </a:rPr>
              <a:t>Tikhonov</a:t>
            </a:r>
            <a:r>
              <a:rPr lang="pt-BR" sz="2400" b="1" dirty="0">
                <a:solidFill>
                  <a:schemeClr val="accent5">
                    <a:lumMod val="75000"/>
                  </a:schemeClr>
                </a:solidFill>
              </a:rPr>
              <a:t> de ordem 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CaixaDeTexto 66">
                <a:extLst>
                  <a:ext uri="{FF2B5EF4-FFF2-40B4-BE49-F238E27FC236}">
                    <a16:creationId xmlns:a16="http://schemas.microsoft.com/office/drawing/2014/main" id="{16D81EEF-F69A-46EA-8E80-BAC14EF4AF63}"/>
                  </a:ext>
                </a:extLst>
              </p:cNvPr>
              <p:cNvSpPr txBox="1"/>
              <p:nvPr/>
            </p:nvSpPr>
            <p:spPr>
              <a:xfrm>
                <a:off x="11722695" y="1265886"/>
                <a:ext cx="30271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1">
                              <a:latin typeface="Cambria Math" panose="02040503050406030204" pitchFamily="18" charset="0"/>
                            </a:rPr>
                            <m:t>𝐅</m:t>
                          </m:r>
                        </m:e>
                        <m:sub>
                          <m:r>
                            <a:rPr lang="pt-BR" sz="200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pt-BR" sz="2000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67" name="CaixaDeTexto 66">
                <a:extLst>
                  <a:ext uri="{FF2B5EF4-FFF2-40B4-BE49-F238E27FC236}">
                    <a16:creationId xmlns:a16="http://schemas.microsoft.com/office/drawing/2014/main" id="{16D81EEF-F69A-46EA-8E80-BAC14EF4AF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22695" y="1265886"/>
                <a:ext cx="302712" cy="307777"/>
              </a:xfrm>
              <a:prstGeom prst="rect">
                <a:avLst/>
              </a:prstGeom>
              <a:blipFill>
                <a:blip r:embed="rId12"/>
                <a:stretch>
                  <a:fillRect l="-18000" r="-10000" b="-16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Conector de Seta Reta 67">
            <a:extLst>
              <a:ext uri="{FF2B5EF4-FFF2-40B4-BE49-F238E27FC236}">
                <a16:creationId xmlns:a16="http://schemas.microsoft.com/office/drawing/2014/main" id="{FA357942-0B00-44F5-8CA2-90F265D7DEC6}"/>
              </a:ext>
            </a:extLst>
          </p:cNvPr>
          <p:cNvCxnSpPr>
            <a:cxnSpLocks/>
          </p:cNvCxnSpPr>
          <p:nvPr/>
        </p:nvCxnSpPr>
        <p:spPr>
          <a:xfrm flipH="1" flipV="1">
            <a:off x="11492325" y="1202639"/>
            <a:ext cx="328788" cy="51891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172914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de Seta Reta 2">
            <a:extLst>
              <a:ext uri="{FF2B5EF4-FFF2-40B4-BE49-F238E27FC236}">
                <a16:creationId xmlns:a16="http://schemas.microsoft.com/office/drawing/2014/main" id="{21924E65-29CD-4BB8-B2CD-AE4C546B1FD1}"/>
              </a:ext>
            </a:extLst>
          </p:cNvPr>
          <p:cNvCxnSpPr/>
          <p:nvPr/>
        </p:nvCxnSpPr>
        <p:spPr>
          <a:xfrm>
            <a:off x="369109" y="2893656"/>
            <a:ext cx="0" cy="2700996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7EC64C03-32B6-470A-ADFF-BAF6710DDD0C}"/>
              </a:ext>
            </a:extLst>
          </p:cNvPr>
          <p:cNvCxnSpPr>
            <a:cxnSpLocks/>
          </p:cNvCxnSpPr>
          <p:nvPr/>
        </p:nvCxnSpPr>
        <p:spPr>
          <a:xfrm>
            <a:off x="369109" y="2893656"/>
            <a:ext cx="3083169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3D135AA6-36EB-4205-8884-4A40A352753C}"/>
              </a:ext>
            </a:extLst>
          </p:cNvPr>
          <p:cNvCxnSpPr>
            <a:cxnSpLocks/>
          </p:cNvCxnSpPr>
          <p:nvPr/>
        </p:nvCxnSpPr>
        <p:spPr>
          <a:xfrm flipV="1">
            <a:off x="369108" y="1183869"/>
            <a:ext cx="1682765" cy="1709787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A6E5F536-F853-4A6F-9BF2-C3B95D088F87}"/>
              </a:ext>
            </a:extLst>
          </p:cNvPr>
          <p:cNvSpPr txBox="1"/>
          <p:nvPr/>
        </p:nvSpPr>
        <p:spPr>
          <a:xfrm>
            <a:off x="1676852" y="875096"/>
            <a:ext cx="2952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/>
              <a:t>x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A713BD34-23E5-4423-93A0-22A32C362597}"/>
              </a:ext>
            </a:extLst>
          </p:cNvPr>
          <p:cNvSpPr txBox="1"/>
          <p:nvPr/>
        </p:nvSpPr>
        <p:spPr>
          <a:xfrm>
            <a:off x="3270394" y="2893208"/>
            <a:ext cx="3000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/>
              <a:t>y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226BF9FB-BBC3-49D1-92F3-4ED00A0A03CE}"/>
              </a:ext>
            </a:extLst>
          </p:cNvPr>
          <p:cNvSpPr txBox="1"/>
          <p:nvPr/>
        </p:nvSpPr>
        <p:spPr>
          <a:xfrm>
            <a:off x="46257" y="5239154"/>
            <a:ext cx="2856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/>
              <a:t>z</a:t>
            </a:r>
          </a:p>
        </p:txBody>
      </p:sp>
      <p:sp>
        <p:nvSpPr>
          <p:cNvPr id="9" name="Forma Livre: Forma 8">
            <a:extLst>
              <a:ext uri="{FF2B5EF4-FFF2-40B4-BE49-F238E27FC236}">
                <a16:creationId xmlns:a16="http://schemas.microsoft.com/office/drawing/2014/main" id="{45B35E83-B5D8-4521-86F6-8AF7C3BC4105}"/>
              </a:ext>
            </a:extLst>
          </p:cNvPr>
          <p:cNvSpPr/>
          <p:nvPr/>
        </p:nvSpPr>
        <p:spPr>
          <a:xfrm>
            <a:off x="656998" y="3257116"/>
            <a:ext cx="2507390" cy="1557357"/>
          </a:xfrm>
          <a:custGeom>
            <a:avLst/>
            <a:gdLst>
              <a:gd name="connsiteX0" fmla="*/ 0 w 1661160"/>
              <a:gd name="connsiteY0" fmla="*/ 511360 h 907600"/>
              <a:gd name="connsiteX1" fmla="*/ 0 w 1661160"/>
              <a:gd name="connsiteY1" fmla="*/ 511360 h 907600"/>
              <a:gd name="connsiteX2" fmla="*/ 53340 w 1661160"/>
              <a:gd name="connsiteY2" fmla="*/ 442780 h 907600"/>
              <a:gd name="connsiteX3" fmla="*/ 83820 w 1661160"/>
              <a:gd name="connsiteY3" fmla="*/ 404680 h 907600"/>
              <a:gd name="connsiteX4" fmla="*/ 99060 w 1661160"/>
              <a:gd name="connsiteY4" fmla="*/ 381820 h 907600"/>
              <a:gd name="connsiteX5" fmla="*/ 160020 w 1661160"/>
              <a:gd name="connsiteY5" fmla="*/ 320860 h 907600"/>
              <a:gd name="connsiteX6" fmla="*/ 175260 w 1661160"/>
              <a:gd name="connsiteY6" fmla="*/ 298000 h 907600"/>
              <a:gd name="connsiteX7" fmla="*/ 205740 w 1661160"/>
              <a:gd name="connsiteY7" fmla="*/ 275140 h 907600"/>
              <a:gd name="connsiteX8" fmla="*/ 220980 w 1661160"/>
              <a:gd name="connsiteY8" fmla="*/ 252280 h 907600"/>
              <a:gd name="connsiteX9" fmla="*/ 243840 w 1661160"/>
              <a:gd name="connsiteY9" fmla="*/ 237040 h 907600"/>
              <a:gd name="connsiteX10" fmla="*/ 312420 w 1661160"/>
              <a:gd name="connsiteY10" fmla="*/ 160840 h 907600"/>
              <a:gd name="connsiteX11" fmla="*/ 350520 w 1661160"/>
              <a:gd name="connsiteY11" fmla="*/ 137980 h 907600"/>
              <a:gd name="connsiteX12" fmla="*/ 441960 w 1661160"/>
              <a:gd name="connsiteY12" fmla="*/ 84640 h 907600"/>
              <a:gd name="connsiteX13" fmla="*/ 541020 w 1661160"/>
              <a:gd name="connsiteY13" fmla="*/ 54160 h 907600"/>
              <a:gd name="connsiteX14" fmla="*/ 670560 w 1661160"/>
              <a:gd name="connsiteY14" fmla="*/ 16060 h 907600"/>
              <a:gd name="connsiteX15" fmla="*/ 784860 w 1661160"/>
              <a:gd name="connsiteY15" fmla="*/ 8440 h 907600"/>
              <a:gd name="connsiteX16" fmla="*/ 838200 w 1661160"/>
              <a:gd name="connsiteY16" fmla="*/ 820 h 907600"/>
              <a:gd name="connsiteX17" fmla="*/ 1264920 w 1661160"/>
              <a:gd name="connsiteY17" fmla="*/ 16060 h 907600"/>
              <a:gd name="connsiteX18" fmla="*/ 1325880 w 1661160"/>
              <a:gd name="connsiteY18" fmla="*/ 38920 h 907600"/>
              <a:gd name="connsiteX19" fmla="*/ 1386840 w 1661160"/>
              <a:gd name="connsiteY19" fmla="*/ 77020 h 907600"/>
              <a:gd name="connsiteX20" fmla="*/ 1417320 w 1661160"/>
              <a:gd name="connsiteY20" fmla="*/ 92260 h 907600"/>
              <a:gd name="connsiteX21" fmla="*/ 1447800 w 1661160"/>
              <a:gd name="connsiteY21" fmla="*/ 122740 h 907600"/>
              <a:gd name="connsiteX22" fmla="*/ 1478280 w 1661160"/>
              <a:gd name="connsiteY22" fmla="*/ 137980 h 907600"/>
              <a:gd name="connsiteX23" fmla="*/ 1524000 w 1661160"/>
              <a:gd name="connsiteY23" fmla="*/ 183700 h 907600"/>
              <a:gd name="connsiteX24" fmla="*/ 1539240 w 1661160"/>
              <a:gd name="connsiteY24" fmla="*/ 206560 h 907600"/>
              <a:gd name="connsiteX25" fmla="*/ 1562100 w 1661160"/>
              <a:gd name="connsiteY25" fmla="*/ 221800 h 907600"/>
              <a:gd name="connsiteX26" fmla="*/ 1569720 w 1661160"/>
              <a:gd name="connsiteY26" fmla="*/ 244660 h 907600"/>
              <a:gd name="connsiteX27" fmla="*/ 1607820 w 1661160"/>
              <a:gd name="connsiteY27" fmla="*/ 298000 h 907600"/>
              <a:gd name="connsiteX28" fmla="*/ 1623060 w 1661160"/>
              <a:gd name="connsiteY28" fmla="*/ 328480 h 907600"/>
              <a:gd name="connsiteX29" fmla="*/ 1638300 w 1661160"/>
              <a:gd name="connsiteY29" fmla="*/ 351340 h 907600"/>
              <a:gd name="connsiteX30" fmla="*/ 1645920 w 1661160"/>
              <a:gd name="connsiteY30" fmla="*/ 374200 h 907600"/>
              <a:gd name="connsiteX31" fmla="*/ 1661160 w 1661160"/>
              <a:gd name="connsiteY31" fmla="*/ 435160 h 907600"/>
              <a:gd name="connsiteX32" fmla="*/ 1653540 w 1661160"/>
              <a:gd name="connsiteY32" fmla="*/ 579940 h 907600"/>
              <a:gd name="connsiteX33" fmla="*/ 1638300 w 1661160"/>
              <a:gd name="connsiteY33" fmla="*/ 610420 h 907600"/>
              <a:gd name="connsiteX34" fmla="*/ 1615440 w 1661160"/>
              <a:gd name="connsiteY34" fmla="*/ 663760 h 907600"/>
              <a:gd name="connsiteX35" fmla="*/ 1592580 w 1661160"/>
              <a:gd name="connsiteY35" fmla="*/ 686620 h 907600"/>
              <a:gd name="connsiteX36" fmla="*/ 1554480 w 1661160"/>
              <a:gd name="connsiteY36" fmla="*/ 732340 h 907600"/>
              <a:gd name="connsiteX37" fmla="*/ 1524000 w 1661160"/>
              <a:gd name="connsiteY37" fmla="*/ 747580 h 907600"/>
              <a:gd name="connsiteX38" fmla="*/ 1501140 w 1661160"/>
              <a:gd name="connsiteY38" fmla="*/ 770440 h 907600"/>
              <a:gd name="connsiteX39" fmla="*/ 1478280 w 1661160"/>
              <a:gd name="connsiteY39" fmla="*/ 778060 h 907600"/>
              <a:gd name="connsiteX40" fmla="*/ 1432560 w 1661160"/>
              <a:gd name="connsiteY40" fmla="*/ 808540 h 907600"/>
              <a:gd name="connsiteX41" fmla="*/ 1363980 w 1661160"/>
              <a:gd name="connsiteY41" fmla="*/ 831400 h 907600"/>
              <a:gd name="connsiteX42" fmla="*/ 1341120 w 1661160"/>
              <a:gd name="connsiteY42" fmla="*/ 839020 h 907600"/>
              <a:gd name="connsiteX43" fmla="*/ 1295400 w 1661160"/>
              <a:gd name="connsiteY43" fmla="*/ 846640 h 907600"/>
              <a:gd name="connsiteX44" fmla="*/ 1272540 w 1661160"/>
              <a:gd name="connsiteY44" fmla="*/ 861880 h 907600"/>
              <a:gd name="connsiteX45" fmla="*/ 1211580 w 1661160"/>
              <a:gd name="connsiteY45" fmla="*/ 869500 h 907600"/>
              <a:gd name="connsiteX46" fmla="*/ 1158240 w 1661160"/>
              <a:gd name="connsiteY46" fmla="*/ 877120 h 907600"/>
              <a:gd name="connsiteX47" fmla="*/ 952500 w 1661160"/>
              <a:gd name="connsiteY47" fmla="*/ 892360 h 907600"/>
              <a:gd name="connsiteX48" fmla="*/ 838200 w 1661160"/>
              <a:gd name="connsiteY48" fmla="*/ 907600 h 907600"/>
              <a:gd name="connsiteX49" fmla="*/ 426720 w 1661160"/>
              <a:gd name="connsiteY49" fmla="*/ 899980 h 907600"/>
              <a:gd name="connsiteX50" fmla="*/ 396240 w 1661160"/>
              <a:gd name="connsiteY50" fmla="*/ 877120 h 907600"/>
              <a:gd name="connsiteX51" fmla="*/ 373380 w 1661160"/>
              <a:gd name="connsiteY51" fmla="*/ 869500 h 907600"/>
              <a:gd name="connsiteX52" fmla="*/ 327660 w 1661160"/>
              <a:gd name="connsiteY52" fmla="*/ 839020 h 907600"/>
              <a:gd name="connsiteX53" fmla="*/ 304800 w 1661160"/>
              <a:gd name="connsiteY53" fmla="*/ 831400 h 907600"/>
              <a:gd name="connsiteX54" fmla="*/ 281940 w 1661160"/>
              <a:gd name="connsiteY54" fmla="*/ 816160 h 907600"/>
              <a:gd name="connsiteX55" fmla="*/ 236220 w 1661160"/>
              <a:gd name="connsiteY55" fmla="*/ 800920 h 907600"/>
              <a:gd name="connsiteX56" fmla="*/ 213360 w 1661160"/>
              <a:gd name="connsiteY56" fmla="*/ 793300 h 907600"/>
              <a:gd name="connsiteX57" fmla="*/ 182880 w 1661160"/>
              <a:gd name="connsiteY57" fmla="*/ 770440 h 907600"/>
              <a:gd name="connsiteX58" fmla="*/ 160020 w 1661160"/>
              <a:gd name="connsiteY58" fmla="*/ 762820 h 907600"/>
              <a:gd name="connsiteX59" fmla="*/ 137160 w 1661160"/>
              <a:gd name="connsiteY59" fmla="*/ 739960 h 907600"/>
              <a:gd name="connsiteX60" fmla="*/ 114300 w 1661160"/>
              <a:gd name="connsiteY60" fmla="*/ 724720 h 907600"/>
              <a:gd name="connsiteX61" fmla="*/ 83820 w 1661160"/>
              <a:gd name="connsiteY61" fmla="*/ 679000 h 907600"/>
              <a:gd name="connsiteX62" fmla="*/ 68580 w 1661160"/>
              <a:gd name="connsiteY62" fmla="*/ 656140 h 907600"/>
              <a:gd name="connsiteX63" fmla="*/ 30480 w 1661160"/>
              <a:gd name="connsiteY63" fmla="*/ 587560 h 907600"/>
              <a:gd name="connsiteX64" fmla="*/ 7620 w 1661160"/>
              <a:gd name="connsiteY64" fmla="*/ 572320 h 907600"/>
              <a:gd name="connsiteX65" fmla="*/ 0 w 1661160"/>
              <a:gd name="connsiteY65" fmla="*/ 511360 h 90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1661160" h="907600">
                <a:moveTo>
                  <a:pt x="0" y="511360"/>
                </a:moveTo>
                <a:lnTo>
                  <a:pt x="0" y="511360"/>
                </a:lnTo>
                <a:cubicBezTo>
                  <a:pt x="17780" y="488500"/>
                  <a:pt x="37276" y="466877"/>
                  <a:pt x="53340" y="442780"/>
                </a:cubicBezTo>
                <a:cubicBezTo>
                  <a:pt x="82785" y="398613"/>
                  <a:pt x="32695" y="438764"/>
                  <a:pt x="83820" y="404680"/>
                </a:cubicBezTo>
                <a:cubicBezTo>
                  <a:pt x="88900" y="397060"/>
                  <a:pt x="92900" y="388596"/>
                  <a:pt x="99060" y="381820"/>
                </a:cubicBezTo>
                <a:cubicBezTo>
                  <a:pt x="118390" y="360556"/>
                  <a:pt x="144080" y="344770"/>
                  <a:pt x="160020" y="320860"/>
                </a:cubicBezTo>
                <a:cubicBezTo>
                  <a:pt x="165100" y="313240"/>
                  <a:pt x="168784" y="304476"/>
                  <a:pt x="175260" y="298000"/>
                </a:cubicBezTo>
                <a:cubicBezTo>
                  <a:pt x="184240" y="289020"/>
                  <a:pt x="196760" y="284120"/>
                  <a:pt x="205740" y="275140"/>
                </a:cubicBezTo>
                <a:cubicBezTo>
                  <a:pt x="212216" y="268664"/>
                  <a:pt x="214504" y="258756"/>
                  <a:pt x="220980" y="252280"/>
                </a:cubicBezTo>
                <a:cubicBezTo>
                  <a:pt x="227456" y="245804"/>
                  <a:pt x="237364" y="243516"/>
                  <a:pt x="243840" y="237040"/>
                </a:cubicBezTo>
                <a:cubicBezTo>
                  <a:pt x="277225" y="203655"/>
                  <a:pt x="261803" y="191210"/>
                  <a:pt x="312420" y="160840"/>
                </a:cubicBezTo>
                <a:lnTo>
                  <a:pt x="350520" y="137980"/>
                </a:lnTo>
                <a:cubicBezTo>
                  <a:pt x="378605" y="120697"/>
                  <a:pt x="410198" y="97874"/>
                  <a:pt x="441960" y="84640"/>
                </a:cubicBezTo>
                <a:cubicBezTo>
                  <a:pt x="556918" y="36741"/>
                  <a:pt x="456651" y="78265"/>
                  <a:pt x="541020" y="54160"/>
                </a:cubicBezTo>
                <a:cubicBezTo>
                  <a:pt x="581886" y="42484"/>
                  <a:pt x="627585" y="21665"/>
                  <a:pt x="670560" y="16060"/>
                </a:cubicBezTo>
                <a:cubicBezTo>
                  <a:pt x="708424" y="11121"/>
                  <a:pt x="746760" y="10980"/>
                  <a:pt x="784860" y="8440"/>
                </a:cubicBezTo>
                <a:cubicBezTo>
                  <a:pt x="802640" y="5900"/>
                  <a:pt x="820239" y="820"/>
                  <a:pt x="838200" y="820"/>
                </a:cubicBezTo>
                <a:cubicBezTo>
                  <a:pt x="1160061" y="820"/>
                  <a:pt x="1093765" y="-5334"/>
                  <a:pt x="1264920" y="16060"/>
                </a:cubicBezTo>
                <a:cubicBezTo>
                  <a:pt x="1311873" y="47362"/>
                  <a:pt x="1259968" y="16949"/>
                  <a:pt x="1325880" y="38920"/>
                </a:cubicBezTo>
                <a:cubicBezTo>
                  <a:pt x="1358978" y="49953"/>
                  <a:pt x="1357045" y="58398"/>
                  <a:pt x="1386840" y="77020"/>
                </a:cubicBezTo>
                <a:cubicBezTo>
                  <a:pt x="1396473" y="83040"/>
                  <a:pt x="1408233" y="85444"/>
                  <a:pt x="1417320" y="92260"/>
                </a:cubicBezTo>
                <a:cubicBezTo>
                  <a:pt x="1428815" y="100881"/>
                  <a:pt x="1436305" y="114119"/>
                  <a:pt x="1447800" y="122740"/>
                </a:cubicBezTo>
                <a:cubicBezTo>
                  <a:pt x="1456887" y="129556"/>
                  <a:pt x="1469410" y="130884"/>
                  <a:pt x="1478280" y="137980"/>
                </a:cubicBezTo>
                <a:cubicBezTo>
                  <a:pt x="1495110" y="151444"/>
                  <a:pt x="1512045" y="165767"/>
                  <a:pt x="1524000" y="183700"/>
                </a:cubicBezTo>
                <a:cubicBezTo>
                  <a:pt x="1529080" y="191320"/>
                  <a:pt x="1532764" y="200084"/>
                  <a:pt x="1539240" y="206560"/>
                </a:cubicBezTo>
                <a:cubicBezTo>
                  <a:pt x="1545716" y="213036"/>
                  <a:pt x="1554480" y="216720"/>
                  <a:pt x="1562100" y="221800"/>
                </a:cubicBezTo>
                <a:cubicBezTo>
                  <a:pt x="1564640" y="229420"/>
                  <a:pt x="1566128" y="237476"/>
                  <a:pt x="1569720" y="244660"/>
                </a:cubicBezTo>
                <a:cubicBezTo>
                  <a:pt x="1577780" y="260780"/>
                  <a:pt x="1599191" y="284194"/>
                  <a:pt x="1607820" y="298000"/>
                </a:cubicBezTo>
                <a:cubicBezTo>
                  <a:pt x="1613840" y="307633"/>
                  <a:pt x="1617424" y="318617"/>
                  <a:pt x="1623060" y="328480"/>
                </a:cubicBezTo>
                <a:cubicBezTo>
                  <a:pt x="1627604" y="336431"/>
                  <a:pt x="1634204" y="343149"/>
                  <a:pt x="1638300" y="351340"/>
                </a:cubicBezTo>
                <a:cubicBezTo>
                  <a:pt x="1641892" y="358524"/>
                  <a:pt x="1643807" y="366451"/>
                  <a:pt x="1645920" y="374200"/>
                </a:cubicBezTo>
                <a:cubicBezTo>
                  <a:pt x="1651431" y="394407"/>
                  <a:pt x="1661160" y="435160"/>
                  <a:pt x="1661160" y="435160"/>
                </a:cubicBezTo>
                <a:cubicBezTo>
                  <a:pt x="1658620" y="483420"/>
                  <a:pt x="1659791" y="532019"/>
                  <a:pt x="1653540" y="579940"/>
                </a:cubicBezTo>
                <a:cubicBezTo>
                  <a:pt x="1652071" y="591204"/>
                  <a:pt x="1642775" y="599979"/>
                  <a:pt x="1638300" y="610420"/>
                </a:cubicBezTo>
                <a:cubicBezTo>
                  <a:pt x="1627640" y="635294"/>
                  <a:pt x="1633492" y="638488"/>
                  <a:pt x="1615440" y="663760"/>
                </a:cubicBezTo>
                <a:cubicBezTo>
                  <a:pt x="1609176" y="672529"/>
                  <a:pt x="1599479" y="678341"/>
                  <a:pt x="1592580" y="686620"/>
                </a:cubicBezTo>
                <a:cubicBezTo>
                  <a:pt x="1572922" y="710209"/>
                  <a:pt x="1581980" y="712697"/>
                  <a:pt x="1554480" y="732340"/>
                </a:cubicBezTo>
                <a:cubicBezTo>
                  <a:pt x="1545237" y="738942"/>
                  <a:pt x="1533243" y="740978"/>
                  <a:pt x="1524000" y="747580"/>
                </a:cubicBezTo>
                <a:cubicBezTo>
                  <a:pt x="1515231" y="753844"/>
                  <a:pt x="1510106" y="764462"/>
                  <a:pt x="1501140" y="770440"/>
                </a:cubicBezTo>
                <a:cubicBezTo>
                  <a:pt x="1494457" y="774895"/>
                  <a:pt x="1485301" y="774159"/>
                  <a:pt x="1478280" y="778060"/>
                </a:cubicBezTo>
                <a:cubicBezTo>
                  <a:pt x="1462269" y="786955"/>
                  <a:pt x="1449936" y="802748"/>
                  <a:pt x="1432560" y="808540"/>
                </a:cubicBezTo>
                <a:lnTo>
                  <a:pt x="1363980" y="831400"/>
                </a:lnTo>
                <a:cubicBezTo>
                  <a:pt x="1356360" y="833940"/>
                  <a:pt x="1349043" y="837700"/>
                  <a:pt x="1341120" y="839020"/>
                </a:cubicBezTo>
                <a:lnTo>
                  <a:pt x="1295400" y="846640"/>
                </a:lnTo>
                <a:cubicBezTo>
                  <a:pt x="1287780" y="851720"/>
                  <a:pt x="1281375" y="859470"/>
                  <a:pt x="1272540" y="861880"/>
                </a:cubicBezTo>
                <a:cubicBezTo>
                  <a:pt x="1252783" y="867268"/>
                  <a:pt x="1231878" y="866794"/>
                  <a:pt x="1211580" y="869500"/>
                </a:cubicBezTo>
                <a:cubicBezTo>
                  <a:pt x="1193777" y="871874"/>
                  <a:pt x="1176131" y="875541"/>
                  <a:pt x="1158240" y="877120"/>
                </a:cubicBezTo>
                <a:cubicBezTo>
                  <a:pt x="1089738" y="883164"/>
                  <a:pt x="1020577" y="882635"/>
                  <a:pt x="952500" y="892360"/>
                </a:cubicBezTo>
                <a:cubicBezTo>
                  <a:pt x="878888" y="902876"/>
                  <a:pt x="916982" y="897752"/>
                  <a:pt x="838200" y="907600"/>
                </a:cubicBezTo>
                <a:cubicBezTo>
                  <a:pt x="701040" y="905060"/>
                  <a:pt x="563578" y="909419"/>
                  <a:pt x="426720" y="899980"/>
                </a:cubicBezTo>
                <a:cubicBezTo>
                  <a:pt x="414050" y="899106"/>
                  <a:pt x="407267" y="883421"/>
                  <a:pt x="396240" y="877120"/>
                </a:cubicBezTo>
                <a:cubicBezTo>
                  <a:pt x="389266" y="873135"/>
                  <a:pt x="380401" y="873401"/>
                  <a:pt x="373380" y="869500"/>
                </a:cubicBezTo>
                <a:cubicBezTo>
                  <a:pt x="357369" y="860605"/>
                  <a:pt x="343671" y="847915"/>
                  <a:pt x="327660" y="839020"/>
                </a:cubicBezTo>
                <a:cubicBezTo>
                  <a:pt x="320639" y="835119"/>
                  <a:pt x="311984" y="834992"/>
                  <a:pt x="304800" y="831400"/>
                </a:cubicBezTo>
                <a:cubicBezTo>
                  <a:pt x="296609" y="827304"/>
                  <a:pt x="290309" y="819879"/>
                  <a:pt x="281940" y="816160"/>
                </a:cubicBezTo>
                <a:cubicBezTo>
                  <a:pt x="267260" y="809636"/>
                  <a:pt x="251460" y="806000"/>
                  <a:pt x="236220" y="800920"/>
                </a:cubicBezTo>
                <a:lnTo>
                  <a:pt x="213360" y="793300"/>
                </a:lnTo>
                <a:cubicBezTo>
                  <a:pt x="203200" y="785680"/>
                  <a:pt x="193907" y="776741"/>
                  <a:pt x="182880" y="770440"/>
                </a:cubicBezTo>
                <a:cubicBezTo>
                  <a:pt x="175906" y="766455"/>
                  <a:pt x="166703" y="767275"/>
                  <a:pt x="160020" y="762820"/>
                </a:cubicBezTo>
                <a:cubicBezTo>
                  <a:pt x="151054" y="756842"/>
                  <a:pt x="145439" y="746859"/>
                  <a:pt x="137160" y="739960"/>
                </a:cubicBezTo>
                <a:cubicBezTo>
                  <a:pt x="130125" y="734097"/>
                  <a:pt x="121920" y="729800"/>
                  <a:pt x="114300" y="724720"/>
                </a:cubicBezTo>
                <a:lnTo>
                  <a:pt x="83820" y="679000"/>
                </a:lnTo>
                <a:cubicBezTo>
                  <a:pt x="78740" y="671380"/>
                  <a:pt x="71476" y="664828"/>
                  <a:pt x="68580" y="656140"/>
                </a:cubicBezTo>
                <a:cubicBezTo>
                  <a:pt x="60639" y="632318"/>
                  <a:pt x="52939" y="602532"/>
                  <a:pt x="30480" y="587560"/>
                </a:cubicBezTo>
                <a:lnTo>
                  <a:pt x="7620" y="572320"/>
                </a:lnTo>
                <a:cubicBezTo>
                  <a:pt x="-3213" y="539821"/>
                  <a:pt x="1270" y="521520"/>
                  <a:pt x="0" y="51136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1201BCC9-36F8-4C7B-BD66-DB55C7D28A92}"/>
              </a:ext>
            </a:extLst>
          </p:cNvPr>
          <p:cNvSpPr/>
          <p:nvPr/>
        </p:nvSpPr>
        <p:spPr>
          <a:xfrm>
            <a:off x="1911719" y="2097658"/>
            <a:ext cx="45719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ixaDeTexto 12">
                <a:extLst>
                  <a:ext uri="{FF2B5EF4-FFF2-40B4-BE49-F238E27FC236}">
                    <a16:creationId xmlns:a16="http://schemas.microsoft.com/office/drawing/2014/main" id="{53EC1E8A-26D3-45D5-BAD6-D5476EF46E87}"/>
                  </a:ext>
                </a:extLst>
              </p:cNvPr>
              <p:cNvSpPr txBox="1"/>
              <p:nvPr/>
            </p:nvSpPr>
            <p:spPr>
              <a:xfrm>
                <a:off x="2015595" y="1854938"/>
                <a:ext cx="44986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pt-BR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pt-BR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</m:oMath>
                  </m:oMathPara>
                </a14:m>
                <a:endParaRPr lang="pt-BR" sz="2000" b="1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13" name="CaixaDeTexto 12">
                <a:extLst>
                  <a:ext uri="{FF2B5EF4-FFF2-40B4-BE49-F238E27FC236}">
                    <a16:creationId xmlns:a16="http://schemas.microsoft.com/office/drawing/2014/main" id="{53EC1E8A-26D3-45D5-BAD6-D5476EF46E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5595" y="1854938"/>
                <a:ext cx="449867" cy="307777"/>
              </a:xfrm>
              <a:prstGeom prst="rect">
                <a:avLst/>
              </a:prstGeom>
              <a:blipFill>
                <a:blip r:embed="rId2"/>
                <a:stretch>
                  <a:fillRect l="-13699" r="-8219" b="-1568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CaixaDeTexto 25">
            <a:extLst>
              <a:ext uri="{FF2B5EF4-FFF2-40B4-BE49-F238E27FC236}">
                <a16:creationId xmlns:a16="http://schemas.microsoft.com/office/drawing/2014/main" id="{723D543C-6491-4A8C-A5E4-2ACD38E7A072}"/>
              </a:ext>
            </a:extLst>
          </p:cNvPr>
          <p:cNvSpPr txBox="1"/>
          <p:nvPr/>
        </p:nvSpPr>
        <p:spPr>
          <a:xfrm>
            <a:off x="189085" y="298872"/>
            <a:ext cx="29228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Fonte magnética 3D</a:t>
            </a: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6D7BED2A-4ABD-428D-AD0F-9F932586E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5CF5-DD80-4FB2-8D05-C9155122F025}" type="slidenum">
              <a:rPr lang="pt-BR" smtClean="0"/>
              <a:t>58</a:t>
            </a:fld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CaixaDeTexto 31">
                <a:extLst>
                  <a:ext uri="{FF2B5EF4-FFF2-40B4-BE49-F238E27FC236}">
                    <a16:creationId xmlns:a16="http://schemas.microsoft.com/office/drawing/2014/main" id="{7F418C2F-34A6-41F5-ABD2-49FDE4D45344}"/>
                  </a:ext>
                </a:extLst>
              </p:cNvPr>
              <p:cNvSpPr txBox="1"/>
              <p:nvPr/>
            </p:nvSpPr>
            <p:spPr>
              <a:xfrm>
                <a:off x="3302702" y="1182872"/>
                <a:ext cx="30271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1">
                              <a:latin typeface="Cambria Math" panose="02040503050406030204" pitchFamily="18" charset="0"/>
                            </a:rPr>
                            <m:t>𝐅</m:t>
                          </m:r>
                        </m:e>
                        <m:sub>
                          <m:r>
                            <a:rPr lang="pt-BR" sz="200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pt-BR" sz="2000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32" name="CaixaDeTexto 31">
                <a:extLst>
                  <a:ext uri="{FF2B5EF4-FFF2-40B4-BE49-F238E27FC236}">
                    <a16:creationId xmlns:a16="http://schemas.microsoft.com/office/drawing/2014/main" id="{7F418C2F-34A6-41F5-ABD2-49FDE4D453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2702" y="1182872"/>
                <a:ext cx="302712" cy="307777"/>
              </a:xfrm>
              <a:prstGeom prst="rect">
                <a:avLst/>
              </a:prstGeom>
              <a:blipFill>
                <a:blip r:embed="rId3"/>
                <a:stretch>
                  <a:fillRect l="-20408" r="-10204" b="-1568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Conector de Seta Reta 34">
            <a:extLst>
              <a:ext uri="{FF2B5EF4-FFF2-40B4-BE49-F238E27FC236}">
                <a16:creationId xmlns:a16="http://schemas.microsoft.com/office/drawing/2014/main" id="{9F72691C-F854-402A-9842-6AE0DF44CB9D}"/>
              </a:ext>
            </a:extLst>
          </p:cNvPr>
          <p:cNvCxnSpPr>
            <a:cxnSpLocks/>
          </p:cNvCxnSpPr>
          <p:nvPr/>
        </p:nvCxnSpPr>
        <p:spPr>
          <a:xfrm flipH="1" flipV="1">
            <a:off x="3072332" y="1119625"/>
            <a:ext cx="328788" cy="51891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Elipse 37">
            <a:extLst>
              <a:ext uri="{FF2B5EF4-FFF2-40B4-BE49-F238E27FC236}">
                <a16:creationId xmlns:a16="http://schemas.microsoft.com/office/drawing/2014/main" id="{2BE7FF7C-69E0-408C-97EA-9339FB3A4D39}"/>
              </a:ext>
            </a:extLst>
          </p:cNvPr>
          <p:cNvSpPr/>
          <p:nvPr/>
        </p:nvSpPr>
        <p:spPr>
          <a:xfrm>
            <a:off x="1164771" y="2356127"/>
            <a:ext cx="45719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Elipse 39">
            <a:extLst>
              <a:ext uri="{FF2B5EF4-FFF2-40B4-BE49-F238E27FC236}">
                <a16:creationId xmlns:a16="http://schemas.microsoft.com/office/drawing/2014/main" id="{DEC34B2B-F920-4611-BE68-9E464BCB86FA}"/>
              </a:ext>
            </a:extLst>
          </p:cNvPr>
          <p:cNvSpPr/>
          <p:nvPr/>
        </p:nvSpPr>
        <p:spPr>
          <a:xfrm>
            <a:off x="1604790" y="2447464"/>
            <a:ext cx="45719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" name="Elipse 41">
            <a:extLst>
              <a:ext uri="{FF2B5EF4-FFF2-40B4-BE49-F238E27FC236}">
                <a16:creationId xmlns:a16="http://schemas.microsoft.com/office/drawing/2014/main" id="{754A2F88-A1DD-4230-9A4A-3FD534C99DC4}"/>
              </a:ext>
            </a:extLst>
          </p:cNvPr>
          <p:cNvSpPr/>
          <p:nvPr/>
        </p:nvSpPr>
        <p:spPr>
          <a:xfrm>
            <a:off x="2112475" y="2459607"/>
            <a:ext cx="45719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5" name="Elipse 44">
            <a:extLst>
              <a:ext uri="{FF2B5EF4-FFF2-40B4-BE49-F238E27FC236}">
                <a16:creationId xmlns:a16="http://schemas.microsoft.com/office/drawing/2014/main" id="{AD789B88-63E3-4D23-9013-BCD17401C9B5}"/>
              </a:ext>
            </a:extLst>
          </p:cNvPr>
          <p:cNvSpPr/>
          <p:nvPr/>
        </p:nvSpPr>
        <p:spPr>
          <a:xfrm>
            <a:off x="1083907" y="2636271"/>
            <a:ext cx="45719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6" name="Elipse 45">
            <a:extLst>
              <a:ext uri="{FF2B5EF4-FFF2-40B4-BE49-F238E27FC236}">
                <a16:creationId xmlns:a16="http://schemas.microsoft.com/office/drawing/2014/main" id="{8DC99BF7-0BC0-4DE4-B381-C2B65BD716FB}"/>
              </a:ext>
            </a:extLst>
          </p:cNvPr>
          <p:cNvSpPr/>
          <p:nvPr/>
        </p:nvSpPr>
        <p:spPr>
          <a:xfrm>
            <a:off x="1627649" y="1947342"/>
            <a:ext cx="45719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7" name="Elipse 46">
            <a:extLst>
              <a:ext uri="{FF2B5EF4-FFF2-40B4-BE49-F238E27FC236}">
                <a16:creationId xmlns:a16="http://schemas.microsoft.com/office/drawing/2014/main" id="{E2616410-6C94-4D75-8D61-7784C338148B}"/>
              </a:ext>
            </a:extLst>
          </p:cNvPr>
          <p:cNvSpPr/>
          <p:nvPr/>
        </p:nvSpPr>
        <p:spPr>
          <a:xfrm>
            <a:off x="2840472" y="2471801"/>
            <a:ext cx="45719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8" name="Elipse 47">
            <a:extLst>
              <a:ext uri="{FF2B5EF4-FFF2-40B4-BE49-F238E27FC236}">
                <a16:creationId xmlns:a16="http://schemas.microsoft.com/office/drawing/2014/main" id="{B1F11215-92FA-4446-940A-A0ED0C463BC0}"/>
              </a:ext>
            </a:extLst>
          </p:cNvPr>
          <p:cNvSpPr/>
          <p:nvPr/>
        </p:nvSpPr>
        <p:spPr>
          <a:xfrm>
            <a:off x="2377594" y="2666207"/>
            <a:ext cx="45719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9" name="Elipse 48">
            <a:extLst>
              <a:ext uri="{FF2B5EF4-FFF2-40B4-BE49-F238E27FC236}">
                <a16:creationId xmlns:a16="http://schemas.microsoft.com/office/drawing/2014/main" id="{15B7EBF9-EE95-4527-BBF9-9BB3005BBC0A}"/>
              </a:ext>
            </a:extLst>
          </p:cNvPr>
          <p:cNvSpPr/>
          <p:nvPr/>
        </p:nvSpPr>
        <p:spPr>
          <a:xfrm>
            <a:off x="2085441" y="1539600"/>
            <a:ext cx="45719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0" name="Elipse 49">
            <a:extLst>
              <a:ext uri="{FF2B5EF4-FFF2-40B4-BE49-F238E27FC236}">
                <a16:creationId xmlns:a16="http://schemas.microsoft.com/office/drawing/2014/main" id="{93805F8B-C20E-432C-A85A-069AAAB3B7B1}"/>
              </a:ext>
            </a:extLst>
          </p:cNvPr>
          <p:cNvSpPr/>
          <p:nvPr/>
        </p:nvSpPr>
        <p:spPr>
          <a:xfrm>
            <a:off x="2615414" y="1547590"/>
            <a:ext cx="45719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1" name="Elipse 50">
            <a:extLst>
              <a:ext uri="{FF2B5EF4-FFF2-40B4-BE49-F238E27FC236}">
                <a16:creationId xmlns:a16="http://schemas.microsoft.com/office/drawing/2014/main" id="{E3B3D95A-E2C4-4A6A-B2FF-F94A7DA7E6DB}"/>
              </a:ext>
            </a:extLst>
          </p:cNvPr>
          <p:cNvSpPr/>
          <p:nvPr/>
        </p:nvSpPr>
        <p:spPr>
          <a:xfrm>
            <a:off x="2794753" y="1856416"/>
            <a:ext cx="45719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8" name="Elipse 57">
            <a:extLst>
              <a:ext uri="{FF2B5EF4-FFF2-40B4-BE49-F238E27FC236}">
                <a16:creationId xmlns:a16="http://schemas.microsoft.com/office/drawing/2014/main" id="{45743412-EE38-4182-A0F8-63EE41EFFEA1}"/>
              </a:ext>
            </a:extLst>
          </p:cNvPr>
          <p:cNvSpPr/>
          <p:nvPr/>
        </p:nvSpPr>
        <p:spPr>
          <a:xfrm>
            <a:off x="9124358" y="3548206"/>
            <a:ext cx="2140972" cy="1885767"/>
          </a:xfrm>
          <a:prstGeom prst="ellipse">
            <a:avLst/>
          </a:prstGeom>
          <a:gradFill flip="none" rotWithShape="1">
            <a:gsLst>
              <a:gs pos="18000">
                <a:schemeClr val="accent3">
                  <a:lumMod val="67000"/>
                </a:schemeClr>
              </a:gs>
              <a:gs pos="55000">
                <a:schemeClr val="accent3">
                  <a:lumMod val="99000"/>
                  <a:lumOff val="1000"/>
                  <a:alpha val="74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60" name="Conector de Seta Reta 59">
            <a:extLst>
              <a:ext uri="{FF2B5EF4-FFF2-40B4-BE49-F238E27FC236}">
                <a16:creationId xmlns:a16="http://schemas.microsoft.com/office/drawing/2014/main" id="{69C2FE43-CDEC-4D22-A2AB-D1786ED1DC9E}"/>
              </a:ext>
            </a:extLst>
          </p:cNvPr>
          <p:cNvCxnSpPr/>
          <p:nvPr/>
        </p:nvCxnSpPr>
        <p:spPr>
          <a:xfrm>
            <a:off x="8790882" y="2991451"/>
            <a:ext cx="0" cy="2700996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ector de Seta Reta 60">
            <a:extLst>
              <a:ext uri="{FF2B5EF4-FFF2-40B4-BE49-F238E27FC236}">
                <a16:creationId xmlns:a16="http://schemas.microsoft.com/office/drawing/2014/main" id="{8FEB4FCF-AA7F-4AC9-A6F3-0EF8B8F4AA3B}"/>
              </a:ext>
            </a:extLst>
          </p:cNvPr>
          <p:cNvCxnSpPr>
            <a:cxnSpLocks/>
          </p:cNvCxnSpPr>
          <p:nvPr/>
        </p:nvCxnSpPr>
        <p:spPr>
          <a:xfrm>
            <a:off x="8790882" y="2991451"/>
            <a:ext cx="3083169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ector de Seta Reta 61">
            <a:extLst>
              <a:ext uri="{FF2B5EF4-FFF2-40B4-BE49-F238E27FC236}">
                <a16:creationId xmlns:a16="http://schemas.microsoft.com/office/drawing/2014/main" id="{40B6B9BF-0564-41AD-B66B-AA48B07B6F64}"/>
              </a:ext>
            </a:extLst>
          </p:cNvPr>
          <p:cNvCxnSpPr>
            <a:cxnSpLocks/>
          </p:cNvCxnSpPr>
          <p:nvPr/>
        </p:nvCxnSpPr>
        <p:spPr>
          <a:xfrm flipV="1">
            <a:off x="8790881" y="1281664"/>
            <a:ext cx="1682765" cy="1709787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CaixaDeTexto 62">
            <a:extLst>
              <a:ext uri="{FF2B5EF4-FFF2-40B4-BE49-F238E27FC236}">
                <a16:creationId xmlns:a16="http://schemas.microsoft.com/office/drawing/2014/main" id="{16456977-2FE5-4A6C-9C2B-648B522742F8}"/>
              </a:ext>
            </a:extLst>
          </p:cNvPr>
          <p:cNvSpPr txBox="1"/>
          <p:nvPr/>
        </p:nvSpPr>
        <p:spPr>
          <a:xfrm>
            <a:off x="10098625" y="972891"/>
            <a:ext cx="2952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/>
              <a:t>x</a:t>
            </a:r>
          </a:p>
        </p:txBody>
      </p:sp>
      <p:sp>
        <p:nvSpPr>
          <p:cNvPr id="64" name="CaixaDeTexto 63">
            <a:extLst>
              <a:ext uri="{FF2B5EF4-FFF2-40B4-BE49-F238E27FC236}">
                <a16:creationId xmlns:a16="http://schemas.microsoft.com/office/drawing/2014/main" id="{036AC19F-BD20-4BD6-8223-5C6AF18EAE6D}"/>
              </a:ext>
            </a:extLst>
          </p:cNvPr>
          <p:cNvSpPr txBox="1"/>
          <p:nvPr/>
        </p:nvSpPr>
        <p:spPr>
          <a:xfrm>
            <a:off x="11692167" y="2991003"/>
            <a:ext cx="3000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/>
              <a:t>y</a:t>
            </a:r>
          </a:p>
        </p:txBody>
      </p:sp>
      <p:sp>
        <p:nvSpPr>
          <p:cNvPr id="65" name="CaixaDeTexto 64">
            <a:extLst>
              <a:ext uri="{FF2B5EF4-FFF2-40B4-BE49-F238E27FC236}">
                <a16:creationId xmlns:a16="http://schemas.microsoft.com/office/drawing/2014/main" id="{26D83C6F-6BA8-47B6-9566-393375FA6144}"/>
              </a:ext>
            </a:extLst>
          </p:cNvPr>
          <p:cNvSpPr txBox="1"/>
          <p:nvPr/>
        </p:nvSpPr>
        <p:spPr>
          <a:xfrm>
            <a:off x="8468030" y="5336949"/>
            <a:ext cx="2856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/>
              <a:t>z</a:t>
            </a:r>
          </a:p>
        </p:txBody>
      </p:sp>
      <p:cxnSp>
        <p:nvCxnSpPr>
          <p:cNvPr id="73" name="Conector de Seta Reta 72">
            <a:extLst>
              <a:ext uri="{FF2B5EF4-FFF2-40B4-BE49-F238E27FC236}">
                <a16:creationId xmlns:a16="http://schemas.microsoft.com/office/drawing/2014/main" id="{065BC73F-113A-4D9B-8B19-BA7107C8E6F2}"/>
              </a:ext>
            </a:extLst>
          </p:cNvPr>
          <p:cNvCxnSpPr>
            <a:cxnSpLocks/>
          </p:cNvCxnSpPr>
          <p:nvPr/>
        </p:nvCxnSpPr>
        <p:spPr>
          <a:xfrm flipV="1">
            <a:off x="10018538" y="4221399"/>
            <a:ext cx="514798" cy="57155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Elipse 86">
            <a:extLst>
              <a:ext uri="{FF2B5EF4-FFF2-40B4-BE49-F238E27FC236}">
                <a16:creationId xmlns:a16="http://schemas.microsoft.com/office/drawing/2014/main" id="{EE69B671-9B8C-4159-9288-CBD53B67DCD3}"/>
              </a:ext>
            </a:extLst>
          </p:cNvPr>
          <p:cNvSpPr/>
          <p:nvPr/>
        </p:nvSpPr>
        <p:spPr>
          <a:xfrm>
            <a:off x="10237578" y="2195453"/>
            <a:ext cx="125387" cy="11776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CaixaDeTexto 87">
                <a:extLst>
                  <a:ext uri="{FF2B5EF4-FFF2-40B4-BE49-F238E27FC236}">
                    <a16:creationId xmlns:a16="http://schemas.microsoft.com/office/drawing/2014/main" id="{B26B8684-B894-4C79-8429-491503160C99}"/>
                  </a:ext>
                </a:extLst>
              </p:cNvPr>
              <p:cNvSpPr txBox="1"/>
              <p:nvPr/>
            </p:nvSpPr>
            <p:spPr>
              <a:xfrm>
                <a:off x="10313808" y="4489208"/>
                <a:ext cx="29014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𝐦</m:t>
                      </m:r>
                    </m:oMath>
                  </m:oMathPara>
                </a14:m>
                <a:endParaRPr lang="pt-BR" sz="2000" b="1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88" name="CaixaDeTexto 87">
                <a:extLst>
                  <a:ext uri="{FF2B5EF4-FFF2-40B4-BE49-F238E27FC236}">
                    <a16:creationId xmlns:a16="http://schemas.microsoft.com/office/drawing/2014/main" id="{B26B8684-B894-4C79-8429-491503160C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13808" y="4489208"/>
                <a:ext cx="290144" cy="307777"/>
              </a:xfrm>
              <a:prstGeom prst="rect">
                <a:avLst/>
              </a:prstGeom>
              <a:blipFill>
                <a:blip r:embed="rId4"/>
                <a:stretch>
                  <a:fillRect l="-14894" r="-1489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9" name="Conector reto 88">
            <a:extLst>
              <a:ext uri="{FF2B5EF4-FFF2-40B4-BE49-F238E27FC236}">
                <a16:creationId xmlns:a16="http://schemas.microsoft.com/office/drawing/2014/main" id="{BC6B75AB-3B57-4B63-8B5E-D3C652D57B85}"/>
              </a:ext>
            </a:extLst>
          </p:cNvPr>
          <p:cNvCxnSpPr>
            <a:cxnSpLocks/>
            <a:endCxn id="87" idx="4"/>
          </p:cNvCxnSpPr>
          <p:nvPr/>
        </p:nvCxnSpPr>
        <p:spPr>
          <a:xfrm flipV="1">
            <a:off x="10136439" y="2313217"/>
            <a:ext cx="163833" cy="2175991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CaixaDeTexto 89">
                <a:extLst>
                  <a:ext uri="{FF2B5EF4-FFF2-40B4-BE49-F238E27FC236}">
                    <a16:creationId xmlns:a16="http://schemas.microsoft.com/office/drawing/2014/main" id="{78AA4E54-7664-4BDF-B21C-E6F52D49DB96}"/>
                  </a:ext>
                </a:extLst>
              </p:cNvPr>
              <p:cNvSpPr txBox="1"/>
              <p:nvPr/>
            </p:nvSpPr>
            <p:spPr>
              <a:xfrm>
                <a:off x="9887954" y="3204031"/>
                <a:ext cx="16350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pt-BR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r</m:t>
                      </m:r>
                    </m:oMath>
                  </m:oMathPara>
                </a14:m>
                <a:endParaRPr lang="pt-BR" sz="2000" b="1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90" name="CaixaDeTexto 89">
                <a:extLst>
                  <a:ext uri="{FF2B5EF4-FFF2-40B4-BE49-F238E27FC236}">
                    <a16:creationId xmlns:a16="http://schemas.microsoft.com/office/drawing/2014/main" id="{78AA4E54-7664-4BDF-B21C-E6F52D49DB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87954" y="3204031"/>
                <a:ext cx="163506" cy="307777"/>
              </a:xfrm>
              <a:prstGeom prst="rect">
                <a:avLst/>
              </a:prstGeom>
              <a:blipFill>
                <a:blip r:embed="rId5"/>
                <a:stretch>
                  <a:fillRect l="-18519" r="-2222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CaixaDeTexto 90">
                <a:extLst>
                  <a:ext uri="{FF2B5EF4-FFF2-40B4-BE49-F238E27FC236}">
                    <a16:creationId xmlns:a16="http://schemas.microsoft.com/office/drawing/2014/main" id="{57397BB9-C54B-4A3F-A112-B994114A55CF}"/>
                  </a:ext>
                </a:extLst>
              </p:cNvPr>
              <p:cNvSpPr txBox="1"/>
              <p:nvPr/>
            </p:nvSpPr>
            <p:spPr>
              <a:xfrm>
                <a:off x="9175793" y="5071993"/>
                <a:ext cx="19191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brk m:alnAt="24"/>
                        </m:rPr>
                        <a:rPr lang="el-GR" sz="2000" i="1">
                          <a:latin typeface="Cambria Math" panose="02040503050406030204" pitchFamily="18" charset="0"/>
                          <a:cs typeface="Calibri Light" panose="020F0302020204030204" pitchFamily="34" charset="0"/>
                        </a:rPr>
                        <m:t>𝜐</m:t>
                      </m:r>
                    </m:oMath>
                  </m:oMathPara>
                </a14:m>
                <a:endParaRPr lang="pt-BR" sz="2000" b="1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91" name="CaixaDeTexto 90">
                <a:extLst>
                  <a:ext uri="{FF2B5EF4-FFF2-40B4-BE49-F238E27FC236}">
                    <a16:creationId xmlns:a16="http://schemas.microsoft.com/office/drawing/2014/main" id="{57397BB9-C54B-4A3F-A112-B994114A55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5793" y="5071993"/>
                <a:ext cx="191912" cy="307777"/>
              </a:xfrm>
              <a:prstGeom prst="rect">
                <a:avLst/>
              </a:prstGeom>
              <a:blipFill>
                <a:blip r:embed="rId6"/>
                <a:stretch>
                  <a:fillRect l="-15625" r="-1562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" name="CaixaDeTexto 91">
            <a:extLst>
              <a:ext uri="{FF2B5EF4-FFF2-40B4-BE49-F238E27FC236}">
                <a16:creationId xmlns:a16="http://schemas.microsoft.com/office/drawing/2014/main" id="{FA437B7E-B1CA-4F0F-B66B-B7B9F18124E0}"/>
              </a:ext>
            </a:extLst>
          </p:cNvPr>
          <p:cNvSpPr txBox="1"/>
          <p:nvPr/>
        </p:nvSpPr>
        <p:spPr>
          <a:xfrm>
            <a:off x="8517949" y="295355"/>
            <a:ext cx="34566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/>
              <a:t>Modelo esférico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CaixaDeTexto 92">
                <a:extLst>
                  <a:ext uri="{FF2B5EF4-FFF2-40B4-BE49-F238E27FC236}">
                    <a16:creationId xmlns:a16="http://schemas.microsoft.com/office/drawing/2014/main" id="{FDF1FDB5-8E1F-450C-9A70-E5A53958E920}"/>
                  </a:ext>
                </a:extLst>
              </p:cNvPr>
              <p:cNvSpPr txBox="1"/>
              <p:nvPr/>
            </p:nvSpPr>
            <p:spPr>
              <a:xfrm>
                <a:off x="10458880" y="1977932"/>
                <a:ext cx="970842" cy="3350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m:rPr>
                              <m:sty m:val="p"/>
                            </m:rPr>
                            <a:rPr lang="pt-BR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pt-BR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ip</m:t>
                          </m:r>
                        </m:sub>
                      </m:sSub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pt-BR" sz="20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𝐦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2000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93" name="CaixaDeTexto 92">
                <a:extLst>
                  <a:ext uri="{FF2B5EF4-FFF2-40B4-BE49-F238E27FC236}">
                    <a16:creationId xmlns:a16="http://schemas.microsoft.com/office/drawing/2014/main" id="{FDF1FDB5-8E1F-450C-9A70-E5A53958E9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58880" y="1977932"/>
                <a:ext cx="970842" cy="335092"/>
              </a:xfrm>
              <a:prstGeom prst="rect">
                <a:avLst/>
              </a:prstGeom>
              <a:blipFill>
                <a:blip r:embed="rId7"/>
                <a:stretch>
                  <a:fillRect l="-6289" r="-9434" b="-2545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4" name="Elipse 93">
            <a:extLst>
              <a:ext uri="{FF2B5EF4-FFF2-40B4-BE49-F238E27FC236}">
                <a16:creationId xmlns:a16="http://schemas.microsoft.com/office/drawing/2014/main" id="{838F011F-FE31-4FC9-8D71-C8486C01108B}"/>
              </a:ext>
            </a:extLst>
          </p:cNvPr>
          <p:cNvSpPr/>
          <p:nvPr/>
        </p:nvSpPr>
        <p:spPr>
          <a:xfrm>
            <a:off x="10066749" y="4389410"/>
            <a:ext cx="125387" cy="11776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CaixaDeTexto 94">
                <a:extLst>
                  <a:ext uri="{FF2B5EF4-FFF2-40B4-BE49-F238E27FC236}">
                    <a16:creationId xmlns:a16="http://schemas.microsoft.com/office/drawing/2014/main" id="{C8E618CA-DEE3-48EF-87B1-71FFEF1C05B8}"/>
                  </a:ext>
                </a:extLst>
              </p:cNvPr>
              <p:cNvSpPr txBox="1"/>
              <p:nvPr/>
            </p:nvSpPr>
            <p:spPr>
              <a:xfrm>
                <a:off x="9043028" y="4030033"/>
                <a:ext cx="96102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pt-BR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pt-BR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95" name="CaixaDeTexto 94">
                <a:extLst>
                  <a:ext uri="{FF2B5EF4-FFF2-40B4-BE49-F238E27FC236}">
                    <a16:creationId xmlns:a16="http://schemas.microsoft.com/office/drawing/2014/main" id="{C8E618CA-DEE3-48EF-87B1-71FFEF1C05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3028" y="4030033"/>
                <a:ext cx="961028" cy="369332"/>
              </a:xfrm>
              <a:prstGeom prst="rect">
                <a:avLst/>
              </a:prstGeom>
              <a:blipFill>
                <a:blip r:embed="rId8"/>
                <a:stretch>
                  <a:fillRect l="-1899" r="-24684" b="-1311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CaixaDeTexto 42">
            <a:extLst>
              <a:ext uri="{FF2B5EF4-FFF2-40B4-BE49-F238E27FC236}">
                <a16:creationId xmlns:a16="http://schemas.microsoft.com/office/drawing/2014/main" id="{B1FBC0E6-1E34-4665-891B-C6243603586C}"/>
              </a:ext>
            </a:extLst>
          </p:cNvPr>
          <p:cNvSpPr txBox="1"/>
          <p:nvPr/>
        </p:nvSpPr>
        <p:spPr>
          <a:xfrm>
            <a:off x="4072785" y="295355"/>
            <a:ext cx="484833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Queremos estimar uma </a:t>
            </a:r>
            <a:r>
              <a:rPr lang="pt-BR" sz="2400" b="1" dirty="0">
                <a:solidFill>
                  <a:srgbClr val="0070C0"/>
                </a:solidFill>
              </a:rPr>
              <a:t>direção de magnetização</a:t>
            </a:r>
            <a:r>
              <a:rPr lang="pt-BR" sz="2400" b="1" dirty="0"/>
              <a:t> </a:t>
            </a:r>
            <a:r>
              <a:rPr lang="pt-BR" sz="2400" dirty="0"/>
              <a:t>que minimiza a norma Euclidiana entre os </a:t>
            </a:r>
            <a:r>
              <a:rPr lang="pt-BR" sz="2400" b="1" dirty="0">
                <a:solidFill>
                  <a:srgbClr val="0070C0"/>
                </a:solidFill>
              </a:rPr>
              <a:t>dados observados</a:t>
            </a:r>
            <a:r>
              <a:rPr lang="pt-BR" sz="2400" b="1" dirty="0"/>
              <a:t> </a:t>
            </a:r>
            <a:r>
              <a:rPr lang="pt-BR" sz="2400" dirty="0"/>
              <a:t>e os </a:t>
            </a:r>
            <a:r>
              <a:rPr lang="pt-BR" sz="2400" b="1" dirty="0">
                <a:solidFill>
                  <a:srgbClr val="0070C0"/>
                </a:solidFill>
              </a:rPr>
              <a:t>dados preditos</a:t>
            </a:r>
            <a:r>
              <a:rPr lang="pt-BR" sz="2400" b="1" dirty="0"/>
              <a:t> </a:t>
            </a:r>
            <a:r>
              <a:rPr lang="pt-BR" sz="2400" dirty="0"/>
              <a:t>pela camada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CaixaDeTexto 43">
                <a:extLst>
                  <a:ext uri="{FF2B5EF4-FFF2-40B4-BE49-F238E27FC236}">
                    <a16:creationId xmlns:a16="http://schemas.microsoft.com/office/drawing/2014/main" id="{1CC30DB4-FBC8-4107-B2C2-6B1C11327874}"/>
                  </a:ext>
                </a:extLst>
              </p:cNvPr>
              <p:cNvSpPr txBox="1"/>
              <p:nvPr/>
            </p:nvSpPr>
            <p:spPr>
              <a:xfrm>
                <a:off x="1517804" y="5604222"/>
                <a:ext cx="61645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sz="2400" i="1" smtClean="0"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</m:ctrlPr>
                        </m:sSupPr>
                        <m:e>
                          <m:r>
                            <a:rPr lang="pt-BR" sz="24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 Light" panose="020F0302020204030204" pitchFamily="34" charset="0"/>
                            </a:rPr>
                            <m:t>∆</m:t>
                          </m:r>
                          <m:r>
                            <a:rPr lang="pt-BR" sz="24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 Light" panose="020F0302020204030204" pitchFamily="34" charset="0"/>
                            </a:rPr>
                            <m:t>𝐓</m:t>
                          </m:r>
                        </m:e>
                        <m:sup>
                          <m:r>
                            <a:rPr lang="pt-BR" sz="2400" b="0" i="1" smtClean="0"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  <m:t>𝑜</m:t>
                          </m:r>
                        </m:sup>
                      </m:sSup>
                    </m:oMath>
                  </m:oMathPara>
                </a14:m>
                <a:endParaRPr lang="pt-BR" sz="2400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44" name="CaixaDeTexto 43">
                <a:extLst>
                  <a:ext uri="{FF2B5EF4-FFF2-40B4-BE49-F238E27FC236}">
                    <a16:creationId xmlns:a16="http://schemas.microsoft.com/office/drawing/2014/main" id="{1CC30DB4-FBC8-4107-B2C2-6B1C113278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7804" y="5604222"/>
                <a:ext cx="616451" cy="369332"/>
              </a:xfrm>
              <a:prstGeom prst="rect">
                <a:avLst/>
              </a:prstGeom>
              <a:blipFill>
                <a:blip r:embed="rId9"/>
                <a:stretch>
                  <a:fillRect l="-11881" r="-990" b="-655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CaixaDeTexto 51">
            <a:extLst>
              <a:ext uri="{FF2B5EF4-FFF2-40B4-BE49-F238E27FC236}">
                <a16:creationId xmlns:a16="http://schemas.microsoft.com/office/drawing/2014/main" id="{CF810761-62DF-4C6A-9E3C-AF4AFE194F6E}"/>
              </a:ext>
            </a:extLst>
          </p:cNvPr>
          <p:cNvSpPr txBox="1"/>
          <p:nvPr/>
        </p:nvSpPr>
        <p:spPr>
          <a:xfrm>
            <a:off x="290721" y="5891232"/>
            <a:ext cx="29228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chemeClr val="accent5">
                    <a:lumMod val="75000"/>
                  </a:schemeClr>
                </a:solidFill>
              </a:rPr>
              <a:t>Vetor de dados observados</a:t>
            </a:r>
          </a:p>
        </p:txBody>
      </p: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FF7857C8-88DC-43CB-A1C0-0ABCC3E108D0}"/>
              </a:ext>
            </a:extLst>
          </p:cNvPr>
          <p:cNvSpPr txBox="1"/>
          <p:nvPr/>
        </p:nvSpPr>
        <p:spPr>
          <a:xfrm>
            <a:off x="9034857" y="6027003"/>
            <a:ext cx="23189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chemeClr val="accent5">
                    <a:lumMod val="75000"/>
                  </a:schemeClr>
                </a:solidFill>
              </a:rPr>
              <a:t>Vetor de dados preditos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CaixaDeTexto 53">
                <a:extLst>
                  <a:ext uri="{FF2B5EF4-FFF2-40B4-BE49-F238E27FC236}">
                    <a16:creationId xmlns:a16="http://schemas.microsoft.com/office/drawing/2014/main" id="{B843EA7C-C93F-4893-A96A-516C5F157905}"/>
                  </a:ext>
                </a:extLst>
              </p:cNvPr>
              <p:cNvSpPr txBox="1"/>
              <p:nvPr/>
            </p:nvSpPr>
            <p:spPr>
              <a:xfrm>
                <a:off x="9847251" y="5704943"/>
                <a:ext cx="80631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pt-BR" sz="2400" b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∆</m:t>
                    </m:r>
                    <m:r>
                      <a:rPr lang="pt-BR" sz="2400" b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𝐓</m:t>
                    </m:r>
                  </m:oMath>
                </a14:m>
                <a:r>
                  <a:rPr lang="pt-BR" sz="2400" dirty="0">
                    <a:latin typeface="Calibri Light" panose="020F0302020204030204" pitchFamily="34" charset="0"/>
                    <a:cs typeface="Calibri Light" panose="020F0302020204030204" pitchFamily="34" charset="0"/>
                  </a:rPr>
                  <a:t>(</a:t>
                </a:r>
                <a:r>
                  <a:rPr lang="pt-BR" sz="2400" b="1" dirty="0">
                    <a:latin typeface="Calibri Light" panose="020F0302020204030204" pitchFamily="34" charset="0"/>
                    <a:cs typeface="Calibri Light" panose="020F0302020204030204" pitchFamily="34" charset="0"/>
                  </a:rPr>
                  <a:t>m</a:t>
                </a:r>
                <a:r>
                  <a:rPr lang="pt-BR" sz="2400" dirty="0">
                    <a:latin typeface="Calibri Light" panose="020F0302020204030204" pitchFamily="34" charset="0"/>
                    <a:cs typeface="Calibri Light" panose="020F0302020204030204" pitchFamily="34" charset="0"/>
                  </a:rPr>
                  <a:t>)</a:t>
                </a:r>
              </a:p>
            </p:txBody>
          </p:sp>
        </mc:Choice>
        <mc:Fallback xmlns="">
          <p:sp>
            <p:nvSpPr>
              <p:cNvPr id="54" name="CaixaDeTexto 53">
                <a:extLst>
                  <a:ext uri="{FF2B5EF4-FFF2-40B4-BE49-F238E27FC236}">
                    <a16:creationId xmlns:a16="http://schemas.microsoft.com/office/drawing/2014/main" id="{B843EA7C-C93F-4893-A96A-516C5F1579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47251" y="5704943"/>
                <a:ext cx="806311" cy="369332"/>
              </a:xfrm>
              <a:prstGeom prst="rect">
                <a:avLst/>
              </a:prstGeom>
              <a:blipFill>
                <a:blip r:embed="rId10"/>
                <a:stretch>
                  <a:fillRect l="-12782" t="-26667" r="-24060" b="-50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CaixaDeTexto 55">
            <a:extLst>
              <a:ext uri="{FF2B5EF4-FFF2-40B4-BE49-F238E27FC236}">
                <a16:creationId xmlns:a16="http://schemas.microsoft.com/office/drawing/2014/main" id="{43BF68BD-DB0E-4156-9D17-C1784994462E}"/>
              </a:ext>
            </a:extLst>
          </p:cNvPr>
          <p:cNvSpPr txBox="1"/>
          <p:nvPr/>
        </p:nvSpPr>
        <p:spPr>
          <a:xfrm>
            <a:off x="3857571" y="2440497"/>
            <a:ext cx="48483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/>
              <a:t>Assumindo que sabemos a </a:t>
            </a:r>
            <a:r>
              <a:rPr lang="pt-BR" sz="2400" b="1" dirty="0">
                <a:solidFill>
                  <a:srgbClr val="0070C0"/>
                </a:solidFill>
              </a:rPr>
              <a:t>posição do centro</a:t>
            </a:r>
            <a:r>
              <a:rPr lang="pt-BR" sz="2400" dirty="0"/>
              <a:t> da esfera!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CaixaDeTexto 66">
                <a:extLst>
                  <a:ext uri="{FF2B5EF4-FFF2-40B4-BE49-F238E27FC236}">
                    <a16:creationId xmlns:a16="http://schemas.microsoft.com/office/drawing/2014/main" id="{99AD54AB-A04B-4887-BE7B-654C5EBCDA6C}"/>
                  </a:ext>
                </a:extLst>
              </p:cNvPr>
              <p:cNvSpPr txBox="1"/>
              <p:nvPr/>
            </p:nvSpPr>
            <p:spPr>
              <a:xfrm>
                <a:off x="1588048" y="4384869"/>
                <a:ext cx="8449388" cy="764248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accent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sz="4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pt-BR" sz="44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4400" b="1" i="0" smtClean="0">
                                  <a:latin typeface="Cambria Math" panose="02040503050406030204" pitchFamily="18" charset="0"/>
                                </a:rPr>
                                <m:t>𝐆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pt-BR" sz="4400" b="0" i="0" smtClean="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p>
                          </m:sSup>
                          <m:r>
                            <a:rPr lang="pt-BR" sz="4400" b="1" i="0" smtClean="0">
                              <a:latin typeface="Cambria Math" panose="02040503050406030204" pitchFamily="18" charset="0"/>
                            </a:rPr>
                            <m:t>𝐆</m:t>
                          </m:r>
                          <m:r>
                            <a:rPr lang="pt-BR" sz="4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l-GR" sz="4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μ</m:t>
                          </m:r>
                          <m:r>
                            <a:rPr lang="pt-BR" sz="44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𝐈</m:t>
                          </m:r>
                        </m:e>
                      </m:d>
                      <m:acc>
                        <m:accPr>
                          <m:chr m:val="̅"/>
                          <m:ctrlPr>
                            <a:rPr lang="pt-BR" sz="44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4400" b="1" i="0" smtClean="0">
                              <a:latin typeface="Cambria Math" panose="02040503050406030204" pitchFamily="18" charset="0"/>
                            </a:rPr>
                            <m:t>𝐦</m:t>
                          </m:r>
                        </m:e>
                      </m:acc>
                      <m:r>
                        <a:rPr lang="pt-BR" sz="4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pt-BR" sz="4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4400" b="1" i="0" smtClean="0">
                              <a:latin typeface="Cambria Math" panose="02040503050406030204" pitchFamily="18" charset="0"/>
                            </a:rPr>
                            <m:t>𝐆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pt-BR" sz="440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sSup>
                        <m:sSupPr>
                          <m:ctrlPr>
                            <a:rPr lang="pt-BR" sz="4400" i="1"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</m:ctrlPr>
                        </m:sSupPr>
                        <m:e>
                          <m:r>
                            <a:rPr lang="pt-BR" sz="44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 Light" panose="020F0302020204030204" pitchFamily="34" charset="0"/>
                            </a:rPr>
                            <m:t>∆</m:t>
                          </m:r>
                          <m:r>
                            <a:rPr lang="pt-BR" sz="44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 Light" panose="020F0302020204030204" pitchFamily="34" charset="0"/>
                            </a:rPr>
                            <m:t>𝐓</m:t>
                          </m:r>
                        </m:e>
                        <m:sup>
                          <m:r>
                            <a:rPr lang="pt-BR" sz="4400" i="1"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  <m:t>𝑜</m:t>
                          </m:r>
                        </m:sup>
                      </m:sSup>
                    </m:oMath>
                  </m:oMathPara>
                </a14:m>
                <a:endParaRPr lang="pt-BR" sz="4400" dirty="0"/>
              </a:p>
            </p:txBody>
          </p:sp>
        </mc:Choice>
        <mc:Fallback xmlns="">
          <p:sp>
            <p:nvSpPr>
              <p:cNvPr id="67" name="CaixaDeTexto 66">
                <a:extLst>
                  <a:ext uri="{FF2B5EF4-FFF2-40B4-BE49-F238E27FC236}">
                    <a16:creationId xmlns:a16="http://schemas.microsoft.com/office/drawing/2014/main" id="{99AD54AB-A04B-4887-BE7B-654C5EBCDA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8048" y="4384869"/>
                <a:ext cx="8449388" cy="76424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381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CaixaDeTexto 67">
            <a:extLst>
              <a:ext uri="{FF2B5EF4-FFF2-40B4-BE49-F238E27FC236}">
                <a16:creationId xmlns:a16="http://schemas.microsoft.com/office/drawing/2014/main" id="{FD48BF6D-AAF7-4186-958F-7586AEFBD145}"/>
              </a:ext>
            </a:extLst>
          </p:cNvPr>
          <p:cNvSpPr txBox="1"/>
          <p:nvPr/>
        </p:nvSpPr>
        <p:spPr>
          <a:xfrm>
            <a:off x="4634575" y="3880284"/>
            <a:ext cx="32167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chemeClr val="accent5">
                    <a:lumMod val="75000"/>
                  </a:schemeClr>
                </a:solidFill>
              </a:rPr>
              <a:t>Resolvendo...</a:t>
            </a:r>
          </a:p>
        </p:txBody>
      </p:sp>
      <p:sp>
        <p:nvSpPr>
          <p:cNvPr id="69" name="CaixaDeTexto 68">
            <a:extLst>
              <a:ext uri="{FF2B5EF4-FFF2-40B4-BE49-F238E27FC236}">
                <a16:creationId xmlns:a16="http://schemas.microsoft.com/office/drawing/2014/main" id="{3B57E26F-044C-4D33-BADB-13BBA1225193}"/>
              </a:ext>
            </a:extLst>
          </p:cNvPr>
          <p:cNvSpPr txBox="1"/>
          <p:nvPr/>
        </p:nvSpPr>
        <p:spPr>
          <a:xfrm>
            <a:off x="3423097" y="5156824"/>
            <a:ext cx="51450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chemeClr val="accent5">
                    <a:lumMod val="75000"/>
                  </a:schemeClr>
                </a:solidFill>
              </a:rPr>
              <a:t>Estimador de mínimos quadrados regularizado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CaixaDeTexto 69">
                <a:extLst>
                  <a:ext uri="{FF2B5EF4-FFF2-40B4-BE49-F238E27FC236}">
                    <a16:creationId xmlns:a16="http://schemas.microsoft.com/office/drawing/2014/main" id="{05B32A72-9817-41FD-8202-E8C0794A3AAC}"/>
                  </a:ext>
                </a:extLst>
              </p:cNvPr>
              <p:cNvSpPr txBox="1"/>
              <p:nvPr/>
            </p:nvSpPr>
            <p:spPr>
              <a:xfrm>
                <a:off x="11722695" y="1265886"/>
                <a:ext cx="30271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1">
                              <a:latin typeface="Cambria Math" panose="02040503050406030204" pitchFamily="18" charset="0"/>
                            </a:rPr>
                            <m:t>𝐅</m:t>
                          </m:r>
                        </m:e>
                        <m:sub>
                          <m:r>
                            <a:rPr lang="pt-BR" sz="200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pt-BR" sz="2000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70" name="CaixaDeTexto 69">
                <a:extLst>
                  <a:ext uri="{FF2B5EF4-FFF2-40B4-BE49-F238E27FC236}">
                    <a16:creationId xmlns:a16="http://schemas.microsoft.com/office/drawing/2014/main" id="{05B32A72-9817-41FD-8202-E8C0794A3A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22695" y="1265886"/>
                <a:ext cx="302712" cy="307777"/>
              </a:xfrm>
              <a:prstGeom prst="rect">
                <a:avLst/>
              </a:prstGeom>
              <a:blipFill>
                <a:blip r:embed="rId12"/>
                <a:stretch>
                  <a:fillRect l="-18000" r="-10000" b="-16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1" name="Conector de Seta Reta 70">
            <a:extLst>
              <a:ext uri="{FF2B5EF4-FFF2-40B4-BE49-F238E27FC236}">
                <a16:creationId xmlns:a16="http://schemas.microsoft.com/office/drawing/2014/main" id="{F83B1562-1634-45AF-B2B1-056C0D9E18DB}"/>
              </a:ext>
            </a:extLst>
          </p:cNvPr>
          <p:cNvCxnSpPr>
            <a:cxnSpLocks/>
          </p:cNvCxnSpPr>
          <p:nvPr/>
        </p:nvCxnSpPr>
        <p:spPr>
          <a:xfrm flipH="1" flipV="1">
            <a:off x="11492325" y="1202639"/>
            <a:ext cx="328788" cy="51891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444713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A1493577-CE83-4830-8B63-9DF6A3DF7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5CF5-DD80-4FB2-8D05-C9155122F025}" type="slidenum">
              <a:rPr lang="pt-BR" smtClean="0"/>
              <a:t>59</a:t>
            </a:fld>
            <a:endParaRPr lang="pt-BR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709386A0-0A09-4ADB-8C70-EFC9F43B8876}"/>
              </a:ext>
            </a:extLst>
          </p:cNvPr>
          <p:cNvSpPr txBox="1">
            <a:spLocks/>
          </p:cNvSpPr>
          <p:nvPr/>
        </p:nvSpPr>
        <p:spPr>
          <a:xfrm>
            <a:off x="190500" y="2891093"/>
            <a:ext cx="11811000" cy="1075813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solidFill>
                  <a:schemeClr val="bg1"/>
                </a:solidFill>
              </a:rPr>
              <a:t>Simulação numérica</a:t>
            </a:r>
          </a:p>
        </p:txBody>
      </p:sp>
    </p:spTree>
    <p:extLst>
      <p:ext uri="{BB962C8B-B14F-4D97-AF65-F5344CB8AC3E}">
        <p14:creationId xmlns:p14="http://schemas.microsoft.com/office/powerpoint/2010/main" val="6825100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Cubo 44">
            <a:extLst>
              <a:ext uri="{FF2B5EF4-FFF2-40B4-BE49-F238E27FC236}">
                <a16:creationId xmlns:a16="http://schemas.microsoft.com/office/drawing/2014/main" id="{11D09A1D-1009-407B-B3C4-7D5241C128B9}"/>
              </a:ext>
            </a:extLst>
          </p:cNvPr>
          <p:cNvSpPr/>
          <p:nvPr/>
        </p:nvSpPr>
        <p:spPr>
          <a:xfrm>
            <a:off x="3167248" y="3713073"/>
            <a:ext cx="5808828" cy="2834418"/>
          </a:xfrm>
          <a:prstGeom prst="cube">
            <a:avLst/>
          </a:prstGeom>
          <a:solidFill>
            <a:schemeClr val="bg2">
              <a:lumMod val="50000"/>
              <a:alpha val="99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Imagem 4" descr="Desenho de rosto de pessoa visto de perto&#10;&#10;Descrição gerada automaticamente com confiança média">
            <a:extLst>
              <a:ext uri="{FF2B5EF4-FFF2-40B4-BE49-F238E27FC236}">
                <a16:creationId xmlns:a16="http://schemas.microsoft.com/office/drawing/2014/main" id="{898A7377-E09D-4186-86D6-DCC71F77E7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751" y="1031424"/>
            <a:ext cx="2195509" cy="2204507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677519B5-18CE-4155-87EF-0F5DEDFB3CAE}"/>
              </a:ext>
            </a:extLst>
          </p:cNvPr>
          <p:cNvSpPr/>
          <p:nvPr/>
        </p:nvSpPr>
        <p:spPr>
          <a:xfrm>
            <a:off x="1020417" y="2069980"/>
            <a:ext cx="424070" cy="504662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65" name="Conector reto 64">
            <a:extLst>
              <a:ext uri="{FF2B5EF4-FFF2-40B4-BE49-F238E27FC236}">
                <a16:creationId xmlns:a16="http://schemas.microsoft.com/office/drawing/2014/main" id="{BF610075-A5D1-4DF2-94CB-F7DB0C401639}"/>
              </a:ext>
            </a:extLst>
          </p:cNvPr>
          <p:cNvCxnSpPr>
            <a:cxnSpLocks/>
          </p:cNvCxnSpPr>
          <p:nvPr/>
        </p:nvCxnSpPr>
        <p:spPr>
          <a:xfrm>
            <a:off x="1268361" y="2312502"/>
            <a:ext cx="1561808" cy="229283"/>
          </a:xfrm>
          <a:prstGeom prst="line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ítulo 1">
            <a:extLst>
              <a:ext uri="{FF2B5EF4-FFF2-40B4-BE49-F238E27FC236}">
                <a16:creationId xmlns:a16="http://schemas.microsoft.com/office/drawing/2014/main" id="{B0B90771-E6E0-48D3-AEB2-6D3AF0E8A119}"/>
              </a:ext>
            </a:extLst>
          </p:cNvPr>
          <p:cNvSpPr txBox="1">
            <a:spLocks/>
          </p:cNvSpPr>
          <p:nvPr/>
        </p:nvSpPr>
        <p:spPr>
          <a:xfrm>
            <a:off x="10801" y="3391"/>
            <a:ext cx="2819368" cy="51474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dirty="0"/>
              <a:t>Como funciona isso?</a:t>
            </a:r>
          </a:p>
        </p:txBody>
      </p:sp>
      <p:sp>
        <p:nvSpPr>
          <p:cNvPr id="44" name="Cubo 43">
            <a:extLst>
              <a:ext uri="{FF2B5EF4-FFF2-40B4-BE49-F238E27FC236}">
                <a16:creationId xmlns:a16="http://schemas.microsoft.com/office/drawing/2014/main" id="{123355A7-DB69-4771-A420-1949522816B8}"/>
              </a:ext>
            </a:extLst>
          </p:cNvPr>
          <p:cNvSpPr/>
          <p:nvPr/>
        </p:nvSpPr>
        <p:spPr>
          <a:xfrm>
            <a:off x="3167248" y="1683152"/>
            <a:ext cx="5808828" cy="2834418"/>
          </a:xfrm>
          <a:prstGeom prst="cub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42" name="Conector reto 41">
            <a:extLst>
              <a:ext uri="{FF2B5EF4-FFF2-40B4-BE49-F238E27FC236}">
                <a16:creationId xmlns:a16="http://schemas.microsoft.com/office/drawing/2014/main" id="{4F5C6C5C-93FC-4AF7-8CB1-CA4C7BEDB662}"/>
              </a:ext>
            </a:extLst>
          </p:cNvPr>
          <p:cNvCxnSpPr>
            <a:cxnSpLocks/>
          </p:cNvCxnSpPr>
          <p:nvPr/>
        </p:nvCxnSpPr>
        <p:spPr>
          <a:xfrm>
            <a:off x="3167248" y="2434115"/>
            <a:ext cx="0" cy="2834418"/>
          </a:xfrm>
          <a:prstGeom prst="line">
            <a:avLst/>
          </a:prstGeom>
          <a:ln w="444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ector reto 47">
            <a:extLst>
              <a:ext uri="{FF2B5EF4-FFF2-40B4-BE49-F238E27FC236}">
                <a16:creationId xmlns:a16="http://schemas.microsoft.com/office/drawing/2014/main" id="{8568D401-A46C-4D69-8DFA-976496621675}"/>
              </a:ext>
            </a:extLst>
          </p:cNvPr>
          <p:cNvCxnSpPr>
            <a:cxnSpLocks/>
          </p:cNvCxnSpPr>
          <p:nvPr/>
        </p:nvCxnSpPr>
        <p:spPr>
          <a:xfrm>
            <a:off x="3167248" y="2434115"/>
            <a:ext cx="5688587" cy="0"/>
          </a:xfrm>
          <a:prstGeom prst="line">
            <a:avLst/>
          </a:prstGeom>
          <a:ln w="444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Paralelogramo 15">
            <a:extLst>
              <a:ext uri="{FF2B5EF4-FFF2-40B4-BE49-F238E27FC236}">
                <a16:creationId xmlns:a16="http://schemas.microsoft.com/office/drawing/2014/main" id="{7730258B-1D0C-4EE7-A9FB-8A955B5ACB8E}"/>
              </a:ext>
            </a:extLst>
          </p:cNvPr>
          <p:cNvSpPr/>
          <p:nvPr/>
        </p:nvSpPr>
        <p:spPr>
          <a:xfrm>
            <a:off x="3167246" y="1683152"/>
            <a:ext cx="5808827" cy="726976"/>
          </a:xfrm>
          <a:prstGeom prst="parallelogram">
            <a:avLst>
              <a:gd name="adj" fmla="val 100802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49" name="Conector reto 48">
            <a:extLst>
              <a:ext uri="{FF2B5EF4-FFF2-40B4-BE49-F238E27FC236}">
                <a16:creationId xmlns:a16="http://schemas.microsoft.com/office/drawing/2014/main" id="{EFDEAD49-47D3-489E-8FB7-8159008D4766}"/>
              </a:ext>
            </a:extLst>
          </p:cNvPr>
          <p:cNvCxnSpPr>
            <a:cxnSpLocks/>
          </p:cNvCxnSpPr>
          <p:nvPr/>
        </p:nvCxnSpPr>
        <p:spPr>
          <a:xfrm flipV="1">
            <a:off x="3167247" y="1422400"/>
            <a:ext cx="971445" cy="1011716"/>
          </a:xfrm>
          <a:prstGeom prst="line">
            <a:avLst/>
          </a:prstGeom>
          <a:ln w="444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ítulo 1">
            <a:extLst>
              <a:ext uri="{FF2B5EF4-FFF2-40B4-BE49-F238E27FC236}">
                <a16:creationId xmlns:a16="http://schemas.microsoft.com/office/drawing/2014/main" id="{80D9D186-C8B3-4892-B0E7-400ADC3E6824}"/>
              </a:ext>
            </a:extLst>
          </p:cNvPr>
          <p:cNvSpPr txBox="1">
            <a:spLocks/>
          </p:cNvSpPr>
          <p:nvPr/>
        </p:nvSpPr>
        <p:spPr>
          <a:xfrm>
            <a:off x="6804767" y="2706423"/>
            <a:ext cx="1950720" cy="27927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5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dirty="0"/>
              <a:t>Sedimento</a:t>
            </a:r>
          </a:p>
        </p:txBody>
      </p:sp>
      <p:sp>
        <p:nvSpPr>
          <p:cNvPr id="56" name="Título 1">
            <a:extLst>
              <a:ext uri="{FF2B5EF4-FFF2-40B4-BE49-F238E27FC236}">
                <a16:creationId xmlns:a16="http://schemas.microsoft.com/office/drawing/2014/main" id="{371F9BC4-C579-4EF6-8A4C-2784A1FEC430}"/>
              </a:ext>
            </a:extLst>
          </p:cNvPr>
          <p:cNvSpPr txBox="1">
            <a:spLocks/>
          </p:cNvSpPr>
          <p:nvPr/>
        </p:nvSpPr>
        <p:spPr>
          <a:xfrm>
            <a:off x="6687241" y="4633622"/>
            <a:ext cx="1950720" cy="27927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5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dirty="0"/>
              <a:t>Embasamento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CaixaDeTexto 56">
                <a:extLst>
                  <a:ext uri="{FF2B5EF4-FFF2-40B4-BE49-F238E27FC236}">
                    <a16:creationId xmlns:a16="http://schemas.microsoft.com/office/drawing/2014/main" id="{0D281EA0-310B-4D7E-9591-A928F17D30DA}"/>
                  </a:ext>
                </a:extLst>
              </p:cNvPr>
              <p:cNvSpPr txBox="1"/>
              <p:nvPr/>
            </p:nvSpPr>
            <p:spPr>
              <a:xfrm>
                <a:off x="7858126" y="2962110"/>
                <a:ext cx="36779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57" name="CaixaDeTexto 56">
                <a:extLst>
                  <a:ext uri="{FF2B5EF4-FFF2-40B4-BE49-F238E27FC236}">
                    <a16:creationId xmlns:a16="http://schemas.microsoft.com/office/drawing/2014/main" id="{0D281EA0-310B-4D7E-9591-A928F17D30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8126" y="2962110"/>
                <a:ext cx="367793" cy="369332"/>
              </a:xfrm>
              <a:prstGeom prst="rect">
                <a:avLst/>
              </a:prstGeom>
              <a:blipFill>
                <a:blip r:embed="rId3"/>
                <a:stretch>
                  <a:fillRect l="-20000" r="-6667" b="-26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CaixaDeTexto 57">
                <a:extLst>
                  <a:ext uri="{FF2B5EF4-FFF2-40B4-BE49-F238E27FC236}">
                    <a16:creationId xmlns:a16="http://schemas.microsoft.com/office/drawing/2014/main" id="{C7BB9283-34F6-4002-895D-62B89B109C22}"/>
                  </a:ext>
                </a:extLst>
              </p:cNvPr>
              <p:cNvSpPr txBox="1"/>
              <p:nvPr/>
            </p:nvSpPr>
            <p:spPr>
              <a:xfrm>
                <a:off x="7824112" y="4787716"/>
                <a:ext cx="37491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58" name="CaixaDeTexto 57">
                <a:extLst>
                  <a:ext uri="{FF2B5EF4-FFF2-40B4-BE49-F238E27FC236}">
                    <a16:creationId xmlns:a16="http://schemas.microsoft.com/office/drawing/2014/main" id="{C7BB9283-34F6-4002-895D-62B89B109C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4112" y="4787716"/>
                <a:ext cx="374910" cy="369332"/>
              </a:xfrm>
              <a:prstGeom prst="rect">
                <a:avLst/>
              </a:prstGeom>
              <a:blipFill>
                <a:blip r:embed="rId4"/>
                <a:stretch>
                  <a:fillRect l="-19355" r="-4839" b="-2459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CaixaDeTexto 59">
                <a:extLst>
                  <a:ext uri="{FF2B5EF4-FFF2-40B4-BE49-F238E27FC236}">
                    <a16:creationId xmlns:a16="http://schemas.microsoft.com/office/drawing/2014/main" id="{C4250ED8-1282-4C46-86FE-B08414BFEE27}"/>
                  </a:ext>
                </a:extLst>
              </p:cNvPr>
              <p:cNvSpPr txBox="1"/>
              <p:nvPr/>
            </p:nvSpPr>
            <p:spPr>
              <a:xfrm>
                <a:off x="2789179" y="4945616"/>
                <a:ext cx="22326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60" name="CaixaDeTexto 59">
                <a:extLst>
                  <a:ext uri="{FF2B5EF4-FFF2-40B4-BE49-F238E27FC236}">
                    <a16:creationId xmlns:a16="http://schemas.microsoft.com/office/drawing/2014/main" id="{C4250ED8-1282-4C46-86FE-B08414BFEE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9179" y="4945616"/>
                <a:ext cx="223266" cy="369332"/>
              </a:xfrm>
              <a:prstGeom prst="rect">
                <a:avLst/>
              </a:prstGeom>
              <a:blipFill>
                <a:blip r:embed="rId5"/>
                <a:stretch>
                  <a:fillRect l="-19444" r="-16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CaixaDeTexto 61">
                <a:extLst>
                  <a:ext uri="{FF2B5EF4-FFF2-40B4-BE49-F238E27FC236}">
                    <a16:creationId xmlns:a16="http://schemas.microsoft.com/office/drawing/2014/main" id="{18A1062A-7D9F-4F1E-9874-19D7B635207D}"/>
                  </a:ext>
                </a:extLst>
              </p:cNvPr>
              <p:cNvSpPr txBox="1"/>
              <p:nvPr/>
            </p:nvSpPr>
            <p:spPr>
              <a:xfrm>
                <a:off x="3672978" y="1237734"/>
                <a:ext cx="24173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62" name="CaixaDeTexto 61">
                <a:extLst>
                  <a:ext uri="{FF2B5EF4-FFF2-40B4-BE49-F238E27FC236}">
                    <a16:creationId xmlns:a16="http://schemas.microsoft.com/office/drawing/2014/main" id="{18A1062A-7D9F-4F1E-9874-19D7B63520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2978" y="1237734"/>
                <a:ext cx="241733" cy="369332"/>
              </a:xfrm>
              <a:prstGeom prst="rect">
                <a:avLst/>
              </a:prstGeom>
              <a:blipFill>
                <a:blip r:embed="rId6"/>
                <a:stretch>
                  <a:fillRect l="-17949" r="-1538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CaixaDeTexto 70">
                <a:extLst>
                  <a:ext uri="{FF2B5EF4-FFF2-40B4-BE49-F238E27FC236}">
                    <a16:creationId xmlns:a16="http://schemas.microsoft.com/office/drawing/2014/main" id="{8F48D926-00D6-4373-B39D-25156F775E9F}"/>
                  </a:ext>
                </a:extLst>
              </p:cNvPr>
              <p:cNvSpPr txBox="1"/>
              <p:nvPr/>
            </p:nvSpPr>
            <p:spPr>
              <a:xfrm>
                <a:off x="8634621" y="2492407"/>
                <a:ext cx="2457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71" name="CaixaDeTexto 70">
                <a:extLst>
                  <a:ext uri="{FF2B5EF4-FFF2-40B4-BE49-F238E27FC236}">
                    <a16:creationId xmlns:a16="http://schemas.microsoft.com/office/drawing/2014/main" id="{8F48D926-00D6-4373-B39D-25156F775E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4621" y="2492407"/>
                <a:ext cx="245708" cy="369332"/>
              </a:xfrm>
              <a:prstGeom prst="rect">
                <a:avLst/>
              </a:prstGeom>
              <a:blipFill>
                <a:blip r:embed="rId7"/>
                <a:stretch>
                  <a:fillRect l="-29268" r="-26829" b="-26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CaixaDeTexto 74">
                <a:extLst>
                  <a:ext uri="{FF2B5EF4-FFF2-40B4-BE49-F238E27FC236}">
                    <a16:creationId xmlns:a16="http://schemas.microsoft.com/office/drawing/2014/main" id="{1DBE55C1-B1C7-4AE4-8551-81622C74D984}"/>
                  </a:ext>
                </a:extLst>
              </p:cNvPr>
              <p:cNvSpPr txBox="1"/>
              <p:nvPr/>
            </p:nvSpPr>
            <p:spPr>
              <a:xfrm>
                <a:off x="4334793" y="1018744"/>
                <a:ext cx="41844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2400" b="1" i="0" smtClean="0">
                              <a:latin typeface="Cambria Math" panose="02040503050406030204" pitchFamily="18" charset="0"/>
                            </a:rPr>
                            <m:t>𝐝</m:t>
                          </m:r>
                        </m:e>
                        <m:sup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p>
                      </m:sSup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75" name="CaixaDeTexto 74">
                <a:extLst>
                  <a:ext uri="{FF2B5EF4-FFF2-40B4-BE49-F238E27FC236}">
                    <a16:creationId xmlns:a16="http://schemas.microsoft.com/office/drawing/2014/main" id="{1DBE55C1-B1C7-4AE4-8551-81622C74D9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4793" y="1018744"/>
                <a:ext cx="418448" cy="369332"/>
              </a:xfrm>
              <a:prstGeom prst="rect">
                <a:avLst/>
              </a:prstGeom>
              <a:blipFill>
                <a:blip r:embed="rId8"/>
                <a:stretch>
                  <a:fillRect l="-15942" r="-1449" b="-819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rma Livre: Forma 3">
            <a:extLst>
              <a:ext uri="{FF2B5EF4-FFF2-40B4-BE49-F238E27FC236}">
                <a16:creationId xmlns:a16="http://schemas.microsoft.com/office/drawing/2014/main" id="{971C9DB7-E59A-430D-9DF1-BD35DC508A13}"/>
              </a:ext>
            </a:extLst>
          </p:cNvPr>
          <p:cNvSpPr/>
          <p:nvPr/>
        </p:nvSpPr>
        <p:spPr>
          <a:xfrm>
            <a:off x="5061361" y="3019383"/>
            <a:ext cx="1900362" cy="1522171"/>
          </a:xfrm>
          <a:custGeom>
            <a:avLst/>
            <a:gdLst>
              <a:gd name="connsiteX0" fmla="*/ 103750 w 1900362"/>
              <a:gd name="connsiteY0" fmla="*/ 1468806 h 1510180"/>
              <a:gd name="connsiteX1" fmla="*/ 5276 w 1900362"/>
              <a:gd name="connsiteY1" fmla="*/ 1103046 h 1510180"/>
              <a:gd name="connsiteX2" fmla="*/ 244427 w 1900362"/>
              <a:gd name="connsiteY2" fmla="*/ 610677 h 1510180"/>
              <a:gd name="connsiteX3" fmla="*/ 413239 w 1900362"/>
              <a:gd name="connsiteY3" fmla="*/ 33902 h 1510180"/>
              <a:gd name="connsiteX4" fmla="*/ 624255 w 1900362"/>
              <a:gd name="connsiteY4" fmla="*/ 76105 h 1510180"/>
              <a:gd name="connsiteX5" fmla="*/ 1665264 w 1900362"/>
              <a:gd name="connsiteY5" fmla="*/ 146443 h 1510180"/>
              <a:gd name="connsiteX6" fmla="*/ 1876279 w 1900362"/>
              <a:gd name="connsiteY6" fmla="*/ 582542 h 1510180"/>
              <a:gd name="connsiteX7" fmla="*/ 1271369 w 1900362"/>
              <a:gd name="connsiteY7" fmla="*/ 498135 h 1510180"/>
              <a:gd name="connsiteX8" fmla="*/ 764932 w 1900362"/>
              <a:gd name="connsiteY8" fmla="*/ 329323 h 1510180"/>
              <a:gd name="connsiteX9" fmla="*/ 483578 w 1900362"/>
              <a:gd name="connsiteY9" fmla="*/ 779489 h 1510180"/>
              <a:gd name="connsiteX10" fmla="*/ 328833 w 1900362"/>
              <a:gd name="connsiteY10" fmla="*/ 1328129 h 1510180"/>
              <a:gd name="connsiteX11" fmla="*/ 385104 w 1900362"/>
              <a:gd name="connsiteY11" fmla="*/ 1482874 h 1510180"/>
              <a:gd name="connsiteX12" fmla="*/ 103750 w 1900362"/>
              <a:gd name="connsiteY12" fmla="*/ 1468806 h 1510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900362" h="1510180">
                <a:moveTo>
                  <a:pt x="103750" y="1468806"/>
                </a:moveTo>
                <a:cubicBezTo>
                  <a:pt x="40445" y="1405501"/>
                  <a:pt x="-18170" y="1246067"/>
                  <a:pt x="5276" y="1103046"/>
                </a:cubicBezTo>
                <a:cubicBezTo>
                  <a:pt x="28722" y="960025"/>
                  <a:pt x="176433" y="788868"/>
                  <a:pt x="244427" y="610677"/>
                </a:cubicBezTo>
                <a:cubicBezTo>
                  <a:pt x="312421" y="432486"/>
                  <a:pt x="349934" y="122997"/>
                  <a:pt x="413239" y="33902"/>
                </a:cubicBezTo>
                <a:cubicBezTo>
                  <a:pt x="476544" y="-55193"/>
                  <a:pt x="415584" y="57348"/>
                  <a:pt x="624255" y="76105"/>
                </a:cubicBezTo>
                <a:cubicBezTo>
                  <a:pt x="832926" y="94862"/>
                  <a:pt x="1456593" y="62037"/>
                  <a:pt x="1665264" y="146443"/>
                </a:cubicBezTo>
                <a:cubicBezTo>
                  <a:pt x="1873935" y="230849"/>
                  <a:pt x="1941928" y="523927"/>
                  <a:pt x="1876279" y="582542"/>
                </a:cubicBezTo>
                <a:cubicBezTo>
                  <a:pt x="1810630" y="641157"/>
                  <a:pt x="1456594" y="540338"/>
                  <a:pt x="1271369" y="498135"/>
                </a:cubicBezTo>
                <a:cubicBezTo>
                  <a:pt x="1086144" y="455932"/>
                  <a:pt x="896231" y="282431"/>
                  <a:pt x="764932" y="329323"/>
                </a:cubicBezTo>
                <a:cubicBezTo>
                  <a:pt x="633634" y="376215"/>
                  <a:pt x="556261" y="613021"/>
                  <a:pt x="483578" y="779489"/>
                </a:cubicBezTo>
                <a:cubicBezTo>
                  <a:pt x="410895" y="945957"/>
                  <a:pt x="345245" y="1210898"/>
                  <a:pt x="328833" y="1328129"/>
                </a:cubicBezTo>
                <a:cubicBezTo>
                  <a:pt x="312421" y="1445360"/>
                  <a:pt x="424962" y="1454739"/>
                  <a:pt x="385104" y="1482874"/>
                </a:cubicBezTo>
                <a:cubicBezTo>
                  <a:pt x="345246" y="1511009"/>
                  <a:pt x="167055" y="1532111"/>
                  <a:pt x="103750" y="1468806"/>
                </a:cubicBezTo>
                <a:close/>
              </a:path>
            </a:pathLst>
          </a:custGeom>
          <a:blipFill>
            <a:blip r:embed="rId9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E7BD5003-639B-4C20-ACB0-EFFF9F077312}"/>
              </a:ext>
            </a:extLst>
          </p:cNvPr>
          <p:cNvSpPr/>
          <p:nvPr/>
        </p:nvSpPr>
        <p:spPr>
          <a:xfrm>
            <a:off x="5655212" y="1928258"/>
            <a:ext cx="112542" cy="14172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6" name="Elipse 65">
            <a:extLst>
              <a:ext uri="{FF2B5EF4-FFF2-40B4-BE49-F238E27FC236}">
                <a16:creationId xmlns:a16="http://schemas.microsoft.com/office/drawing/2014/main" id="{6AF097A8-8072-4E64-9C7C-D7225FE865D5}"/>
              </a:ext>
            </a:extLst>
          </p:cNvPr>
          <p:cNvSpPr/>
          <p:nvPr/>
        </p:nvSpPr>
        <p:spPr>
          <a:xfrm>
            <a:off x="6027108" y="1728177"/>
            <a:ext cx="112542" cy="14172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8" name="Elipse 67">
            <a:extLst>
              <a:ext uri="{FF2B5EF4-FFF2-40B4-BE49-F238E27FC236}">
                <a16:creationId xmlns:a16="http://schemas.microsoft.com/office/drawing/2014/main" id="{11C59DD2-6A8F-486E-8FEE-1D364F37C789}"/>
              </a:ext>
            </a:extLst>
          </p:cNvPr>
          <p:cNvSpPr/>
          <p:nvPr/>
        </p:nvSpPr>
        <p:spPr>
          <a:xfrm>
            <a:off x="5981860" y="2105441"/>
            <a:ext cx="112542" cy="14172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9" name="Elipse 68">
            <a:extLst>
              <a:ext uri="{FF2B5EF4-FFF2-40B4-BE49-F238E27FC236}">
                <a16:creationId xmlns:a16="http://schemas.microsoft.com/office/drawing/2014/main" id="{24EE1C92-6FB7-4A5E-B765-B04046E73665}"/>
              </a:ext>
            </a:extLst>
          </p:cNvPr>
          <p:cNvSpPr/>
          <p:nvPr/>
        </p:nvSpPr>
        <p:spPr>
          <a:xfrm>
            <a:off x="6642542" y="1869899"/>
            <a:ext cx="112542" cy="14172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0" name="Elipse 69">
            <a:extLst>
              <a:ext uri="{FF2B5EF4-FFF2-40B4-BE49-F238E27FC236}">
                <a16:creationId xmlns:a16="http://schemas.microsoft.com/office/drawing/2014/main" id="{224A9EAA-6AD6-42B0-9927-EE06AF2792FF}"/>
              </a:ext>
            </a:extLst>
          </p:cNvPr>
          <p:cNvSpPr/>
          <p:nvPr/>
        </p:nvSpPr>
        <p:spPr>
          <a:xfrm>
            <a:off x="6483801" y="2146169"/>
            <a:ext cx="112542" cy="14172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2" name="Elipse 71">
            <a:extLst>
              <a:ext uri="{FF2B5EF4-FFF2-40B4-BE49-F238E27FC236}">
                <a16:creationId xmlns:a16="http://schemas.microsoft.com/office/drawing/2014/main" id="{A3DB4353-E7D9-4331-A37D-C555C5FF6D0F}"/>
              </a:ext>
            </a:extLst>
          </p:cNvPr>
          <p:cNvSpPr/>
          <p:nvPr/>
        </p:nvSpPr>
        <p:spPr>
          <a:xfrm>
            <a:off x="7284274" y="1750447"/>
            <a:ext cx="112542" cy="14172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4" name="Elipse 73">
            <a:extLst>
              <a:ext uri="{FF2B5EF4-FFF2-40B4-BE49-F238E27FC236}">
                <a16:creationId xmlns:a16="http://schemas.microsoft.com/office/drawing/2014/main" id="{DECDC427-8C9C-4052-BD00-E71D44E4FF44}"/>
              </a:ext>
            </a:extLst>
          </p:cNvPr>
          <p:cNvSpPr/>
          <p:nvPr/>
        </p:nvSpPr>
        <p:spPr>
          <a:xfrm>
            <a:off x="7338195" y="2114137"/>
            <a:ext cx="112542" cy="14172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6" name="Elipse 75">
            <a:extLst>
              <a:ext uri="{FF2B5EF4-FFF2-40B4-BE49-F238E27FC236}">
                <a16:creationId xmlns:a16="http://schemas.microsoft.com/office/drawing/2014/main" id="{415ED665-5427-4AEF-AC40-F48C364C2E9D}"/>
              </a:ext>
            </a:extLst>
          </p:cNvPr>
          <p:cNvSpPr/>
          <p:nvPr/>
        </p:nvSpPr>
        <p:spPr>
          <a:xfrm>
            <a:off x="7839934" y="1928258"/>
            <a:ext cx="112542" cy="14172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8" name="Elipse 77">
            <a:extLst>
              <a:ext uri="{FF2B5EF4-FFF2-40B4-BE49-F238E27FC236}">
                <a16:creationId xmlns:a16="http://schemas.microsoft.com/office/drawing/2014/main" id="{73F0D97C-3568-4290-8B58-82F0C4C9C345}"/>
              </a:ext>
            </a:extLst>
          </p:cNvPr>
          <p:cNvSpPr/>
          <p:nvPr/>
        </p:nvSpPr>
        <p:spPr>
          <a:xfrm>
            <a:off x="8235289" y="1843763"/>
            <a:ext cx="112542" cy="14172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4" name="Elipse 83">
            <a:extLst>
              <a:ext uri="{FF2B5EF4-FFF2-40B4-BE49-F238E27FC236}">
                <a16:creationId xmlns:a16="http://schemas.microsoft.com/office/drawing/2014/main" id="{E6243553-60EA-4918-9AA2-E857E32D687E}"/>
              </a:ext>
            </a:extLst>
          </p:cNvPr>
          <p:cNvSpPr/>
          <p:nvPr/>
        </p:nvSpPr>
        <p:spPr>
          <a:xfrm>
            <a:off x="5247422" y="2152248"/>
            <a:ext cx="112542" cy="14172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5" name="Elipse 84">
            <a:extLst>
              <a:ext uri="{FF2B5EF4-FFF2-40B4-BE49-F238E27FC236}">
                <a16:creationId xmlns:a16="http://schemas.microsoft.com/office/drawing/2014/main" id="{245A18BD-723B-4B36-B224-E63BECAEDE51}"/>
              </a:ext>
            </a:extLst>
          </p:cNvPr>
          <p:cNvSpPr/>
          <p:nvPr/>
        </p:nvSpPr>
        <p:spPr>
          <a:xfrm>
            <a:off x="4696970" y="2195642"/>
            <a:ext cx="112542" cy="14172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6" name="Elipse 85">
            <a:extLst>
              <a:ext uri="{FF2B5EF4-FFF2-40B4-BE49-F238E27FC236}">
                <a16:creationId xmlns:a16="http://schemas.microsoft.com/office/drawing/2014/main" id="{47E4A7B0-43C4-4AA5-9004-975D5069B2B7}"/>
              </a:ext>
            </a:extLst>
          </p:cNvPr>
          <p:cNvSpPr/>
          <p:nvPr/>
        </p:nvSpPr>
        <p:spPr>
          <a:xfrm>
            <a:off x="4075074" y="2051988"/>
            <a:ext cx="112542" cy="14172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7" name="Elipse 86">
            <a:extLst>
              <a:ext uri="{FF2B5EF4-FFF2-40B4-BE49-F238E27FC236}">
                <a16:creationId xmlns:a16="http://schemas.microsoft.com/office/drawing/2014/main" id="{C4EEB507-DB8E-40F8-828C-10B4D2C10BCF}"/>
              </a:ext>
            </a:extLst>
          </p:cNvPr>
          <p:cNvSpPr/>
          <p:nvPr/>
        </p:nvSpPr>
        <p:spPr>
          <a:xfrm>
            <a:off x="4724153" y="1783954"/>
            <a:ext cx="112542" cy="14172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8" name="Elipse 87">
            <a:extLst>
              <a:ext uri="{FF2B5EF4-FFF2-40B4-BE49-F238E27FC236}">
                <a16:creationId xmlns:a16="http://schemas.microsoft.com/office/drawing/2014/main" id="{502AD4FB-D8C9-4870-8D9A-A738F2C73CD9}"/>
              </a:ext>
            </a:extLst>
          </p:cNvPr>
          <p:cNvSpPr/>
          <p:nvPr/>
        </p:nvSpPr>
        <p:spPr>
          <a:xfrm>
            <a:off x="4202353" y="1750447"/>
            <a:ext cx="112542" cy="14172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9" name="Elipse 88">
            <a:extLst>
              <a:ext uri="{FF2B5EF4-FFF2-40B4-BE49-F238E27FC236}">
                <a16:creationId xmlns:a16="http://schemas.microsoft.com/office/drawing/2014/main" id="{B0750323-6E5B-4579-B537-EA47443A5BE8}"/>
              </a:ext>
            </a:extLst>
          </p:cNvPr>
          <p:cNvSpPr/>
          <p:nvPr/>
        </p:nvSpPr>
        <p:spPr>
          <a:xfrm>
            <a:off x="3611042" y="2192724"/>
            <a:ext cx="112542" cy="14172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0" name="Elipse 89">
            <a:extLst>
              <a:ext uri="{FF2B5EF4-FFF2-40B4-BE49-F238E27FC236}">
                <a16:creationId xmlns:a16="http://schemas.microsoft.com/office/drawing/2014/main" id="{230DB6E2-A18E-4A9D-881C-3B4421207B4D}"/>
              </a:ext>
            </a:extLst>
          </p:cNvPr>
          <p:cNvSpPr/>
          <p:nvPr/>
        </p:nvSpPr>
        <p:spPr>
          <a:xfrm>
            <a:off x="5234953" y="1826777"/>
            <a:ext cx="112542" cy="14172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1" name="Título 1">
            <a:extLst>
              <a:ext uri="{FF2B5EF4-FFF2-40B4-BE49-F238E27FC236}">
                <a16:creationId xmlns:a16="http://schemas.microsoft.com/office/drawing/2014/main" id="{61134DE0-AB44-416D-98CB-82561D9239F2}"/>
              </a:ext>
            </a:extLst>
          </p:cNvPr>
          <p:cNvSpPr txBox="1">
            <a:spLocks/>
          </p:cNvSpPr>
          <p:nvPr/>
        </p:nvSpPr>
        <p:spPr>
          <a:xfrm>
            <a:off x="4991776" y="382521"/>
            <a:ext cx="5280359" cy="81187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400" dirty="0"/>
              <a:t>Um conjunto de dados observados, que podem ser dados de </a:t>
            </a:r>
            <a:r>
              <a:rPr lang="pt-BR" sz="2400" dirty="0">
                <a:solidFill>
                  <a:schemeClr val="accent5">
                    <a:lumMod val="75000"/>
                  </a:schemeClr>
                </a:solidFill>
              </a:rPr>
              <a:t>distúrbio de gravidade </a:t>
            </a:r>
            <a:r>
              <a:rPr lang="pt-BR" sz="2400" dirty="0"/>
              <a:t>ou </a:t>
            </a:r>
            <a:r>
              <a:rPr lang="pt-BR" sz="2400" dirty="0">
                <a:solidFill>
                  <a:schemeClr val="accent5">
                    <a:lumMod val="75000"/>
                  </a:schemeClr>
                </a:solidFill>
              </a:rPr>
              <a:t>anomalias de campo total</a:t>
            </a:r>
          </a:p>
        </p:txBody>
      </p:sp>
      <p:cxnSp>
        <p:nvCxnSpPr>
          <p:cNvPr id="92" name="Conector reto 91">
            <a:extLst>
              <a:ext uri="{FF2B5EF4-FFF2-40B4-BE49-F238E27FC236}">
                <a16:creationId xmlns:a16="http://schemas.microsoft.com/office/drawing/2014/main" id="{C158910C-1E7C-4489-B460-71CE2C1D86C7}"/>
              </a:ext>
            </a:extLst>
          </p:cNvPr>
          <p:cNvCxnSpPr>
            <a:cxnSpLocks/>
          </p:cNvCxnSpPr>
          <p:nvPr/>
        </p:nvCxnSpPr>
        <p:spPr>
          <a:xfrm flipH="1">
            <a:off x="4334790" y="1370507"/>
            <a:ext cx="111232" cy="317180"/>
          </a:xfrm>
          <a:prstGeom prst="line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ítulo 1">
            <a:extLst>
              <a:ext uri="{FF2B5EF4-FFF2-40B4-BE49-F238E27FC236}">
                <a16:creationId xmlns:a16="http://schemas.microsoft.com/office/drawing/2014/main" id="{04FE705F-9921-4C1D-8CAA-F893400B2191}"/>
              </a:ext>
            </a:extLst>
          </p:cNvPr>
          <p:cNvSpPr txBox="1">
            <a:spLocks/>
          </p:cNvSpPr>
          <p:nvPr/>
        </p:nvSpPr>
        <p:spPr>
          <a:xfrm>
            <a:off x="9130879" y="2549178"/>
            <a:ext cx="3005176" cy="24808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2400" dirty="0"/>
              <a:t>A partir destas medições podemos estimar </a:t>
            </a:r>
            <a:r>
              <a:rPr lang="pt-BR" sz="2400" dirty="0">
                <a:solidFill>
                  <a:schemeClr val="accent5">
                    <a:lumMod val="75000"/>
                  </a:schemeClr>
                </a:solidFill>
              </a:rPr>
              <a:t>as propriedades físicas</a:t>
            </a:r>
            <a:r>
              <a:rPr lang="pt-BR" sz="2400" dirty="0"/>
              <a:t> da fonte geológica, ou até mesmo </a:t>
            </a:r>
            <a:r>
              <a:rPr lang="pt-BR" sz="2400" dirty="0">
                <a:solidFill>
                  <a:schemeClr val="accent5">
                    <a:lumMod val="75000"/>
                  </a:schemeClr>
                </a:solidFill>
              </a:rPr>
              <a:t>a sua geometria</a:t>
            </a:r>
            <a:r>
              <a:rPr lang="pt-BR" sz="2400" dirty="0"/>
              <a:t>.</a:t>
            </a:r>
            <a:endParaRPr lang="pt-BR" sz="24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94" name="Título 1">
            <a:extLst>
              <a:ext uri="{FF2B5EF4-FFF2-40B4-BE49-F238E27FC236}">
                <a16:creationId xmlns:a16="http://schemas.microsoft.com/office/drawing/2014/main" id="{BFB6EBAA-704C-407C-8FFE-C4FC951383EC}"/>
              </a:ext>
            </a:extLst>
          </p:cNvPr>
          <p:cNvSpPr txBox="1">
            <a:spLocks/>
          </p:cNvSpPr>
          <p:nvPr/>
        </p:nvSpPr>
        <p:spPr>
          <a:xfrm>
            <a:off x="56330" y="4028028"/>
            <a:ext cx="2728309" cy="220450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2400" dirty="0"/>
              <a:t>Para esta finalidade, precisamos </a:t>
            </a:r>
            <a:r>
              <a:rPr lang="pt-BR" sz="2400" b="1" dirty="0"/>
              <a:t>formalizar matematicamente o processo de inversão</a:t>
            </a:r>
            <a:r>
              <a:rPr lang="pt-BR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2244164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EBABA66E-57DD-4FC5-95E2-A0AA3D221845}"/>
              </a:ext>
            </a:extLst>
          </p:cNvPr>
          <p:cNvSpPr txBox="1"/>
          <p:nvPr/>
        </p:nvSpPr>
        <p:spPr>
          <a:xfrm>
            <a:off x="290721" y="37526"/>
            <a:ext cx="3383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Simulação numérica</a:t>
            </a: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91CBF7DD-4097-43C2-B3F1-8AC9E3359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5CF5-DD80-4FB2-8D05-C9155122F025}" type="slidenum">
              <a:rPr lang="pt-BR" smtClean="0"/>
              <a:t>60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2278561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EBABA66E-57DD-4FC5-95E2-A0AA3D221845}"/>
              </a:ext>
            </a:extLst>
          </p:cNvPr>
          <p:cNvSpPr txBox="1"/>
          <p:nvPr/>
        </p:nvSpPr>
        <p:spPr>
          <a:xfrm>
            <a:off x="290721" y="37526"/>
            <a:ext cx="3383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Simulação numérica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10E55467-083E-4893-A608-08C24414CC7D}"/>
                  </a:ext>
                </a:extLst>
              </p:cNvPr>
              <p:cNvSpPr txBox="1"/>
              <p:nvPr/>
            </p:nvSpPr>
            <p:spPr>
              <a:xfrm>
                <a:off x="98474" y="813029"/>
                <a:ext cx="5912166" cy="11387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2400" dirty="0"/>
                  <a:t>Esfera com centro nas coordenadas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pt-B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  <m:r>
                          <a:rPr lang="pt-B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pt-BR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  <m:r>
                          <a:rPr lang="pt-B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,200</m:t>
                        </m:r>
                      </m:e>
                    </m:d>
                  </m:oMath>
                </a14:m>
                <a:r>
                  <a:rPr lang="pt-BR" sz="2400" dirty="0"/>
                  <a:t> e com raio igual a 80 m.</a:t>
                </a:r>
              </a:p>
              <a:p>
                <a:endParaRPr lang="pt-BR" sz="2000" dirty="0"/>
              </a:p>
            </p:txBody>
          </p:sp>
        </mc:Choice>
        <mc:Fallback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10E55467-083E-4893-A608-08C24414CC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474" y="813029"/>
                <a:ext cx="5912166" cy="1138773"/>
              </a:xfrm>
              <a:prstGeom prst="rect">
                <a:avLst/>
              </a:prstGeom>
              <a:blipFill>
                <a:blip r:embed="rId2"/>
                <a:stretch>
                  <a:fillRect l="-1546" t="-427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CaixaDeTexto 16">
                <a:extLst>
                  <a:ext uri="{FF2B5EF4-FFF2-40B4-BE49-F238E27FC236}">
                    <a16:creationId xmlns:a16="http://schemas.microsoft.com/office/drawing/2014/main" id="{62FA2347-18E8-457A-83C7-4F20362F31B9}"/>
                  </a:ext>
                </a:extLst>
              </p:cNvPr>
              <p:cNvSpPr txBox="1"/>
              <p:nvPr/>
            </p:nvSpPr>
            <p:spPr>
              <a:xfrm>
                <a:off x="566429" y="1743581"/>
                <a:ext cx="223907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pt-BR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100 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>
          <p:sp>
            <p:nvSpPr>
              <p:cNvPr id="17" name="CaixaDeTexto 16">
                <a:extLst>
                  <a:ext uri="{FF2B5EF4-FFF2-40B4-BE49-F238E27FC236}">
                    <a16:creationId xmlns:a16="http://schemas.microsoft.com/office/drawing/2014/main" id="{62FA2347-18E8-457A-83C7-4F20362F31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429" y="1743581"/>
                <a:ext cx="2239077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CaixaDeTexto 20">
                <a:extLst>
                  <a:ext uri="{FF2B5EF4-FFF2-40B4-BE49-F238E27FC236}">
                    <a16:creationId xmlns:a16="http://schemas.microsoft.com/office/drawing/2014/main" id="{9F789840-4D9B-44CA-AE17-478392E90A40}"/>
                  </a:ext>
                </a:extLst>
              </p:cNvPr>
              <p:cNvSpPr txBox="1"/>
              <p:nvPr/>
            </p:nvSpPr>
            <p:spPr>
              <a:xfrm>
                <a:off x="201404" y="2238181"/>
                <a:ext cx="296913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40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𝑁𝑦</m:t>
                          </m:r>
                        </m:e>
                      </m:d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=(100, 50)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>
          <p:sp>
            <p:nvSpPr>
              <p:cNvPr id="21" name="CaixaDeTexto 20">
                <a:extLst>
                  <a:ext uri="{FF2B5EF4-FFF2-40B4-BE49-F238E27FC236}">
                    <a16:creationId xmlns:a16="http://schemas.microsoft.com/office/drawing/2014/main" id="{9F789840-4D9B-44CA-AE17-478392E90A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404" y="2238181"/>
                <a:ext cx="2969130" cy="461665"/>
              </a:xfrm>
              <a:prstGeom prst="rect">
                <a:avLst/>
              </a:prstGeom>
              <a:blipFill>
                <a:blip r:embed="rId4"/>
                <a:stretch>
                  <a:fillRect r="-1643" b="-1710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CaixaDeTexto 17">
                <a:extLst>
                  <a:ext uri="{FF2B5EF4-FFF2-40B4-BE49-F238E27FC236}">
                    <a16:creationId xmlns:a16="http://schemas.microsoft.com/office/drawing/2014/main" id="{2096BE6B-ABED-4A82-8CDD-FCA6EE7D8FE1}"/>
                  </a:ext>
                </a:extLst>
              </p:cNvPr>
              <p:cNvSpPr txBox="1"/>
              <p:nvPr/>
            </p:nvSpPr>
            <p:spPr>
              <a:xfrm>
                <a:off x="98474" y="2732781"/>
                <a:ext cx="317498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</m:e>
                      </m:d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=(20, 40)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>
          <p:sp>
            <p:nvSpPr>
              <p:cNvPr id="18" name="CaixaDeTexto 17">
                <a:extLst>
                  <a:ext uri="{FF2B5EF4-FFF2-40B4-BE49-F238E27FC236}">
                    <a16:creationId xmlns:a16="http://schemas.microsoft.com/office/drawing/2014/main" id="{2096BE6B-ABED-4A82-8CDD-FCA6EE7D8F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474" y="2732781"/>
                <a:ext cx="3174989" cy="461665"/>
              </a:xfrm>
              <a:prstGeom prst="rect">
                <a:avLst/>
              </a:prstGeom>
              <a:blipFill>
                <a:blip r:embed="rId5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91CBF7DD-4097-43C2-B3F1-8AC9E3359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5CF5-DD80-4FB2-8D05-C9155122F025}" type="slidenum">
              <a:rPr lang="pt-BR" smtClean="0"/>
              <a:t>61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9790348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EBABA66E-57DD-4FC5-95E2-A0AA3D221845}"/>
              </a:ext>
            </a:extLst>
          </p:cNvPr>
          <p:cNvSpPr txBox="1"/>
          <p:nvPr/>
        </p:nvSpPr>
        <p:spPr>
          <a:xfrm>
            <a:off x="290721" y="37526"/>
            <a:ext cx="3383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Simulação numérica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CaixaDeTexto 16">
                <a:extLst>
                  <a:ext uri="{FF2B5EF4-FFF2-40B4-BE49-F238E27FC236}">
                    <a16:creationId xmlns:a16="http://schemas.microsoft.com/office/drawing/2014/main" id="{62FA2347-18E8-457A-83C7-4F20362F31B9}"/>
                  </a:ext>
                </a:extLst>
              </p:cNvPr>
              <p:cNvSpPr txBox="1"/>
              <p:nvPr/>
            </p:nvSpPr>
            <p:spPr>
              <a:xfrm>
                <a:off x="566429" y="1743581"/>
                <a:ext cx="223907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pt-BR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100 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>
          <p:sp>
            <p:nvSpPr>
              <p:cNvPr id="17" name="CaixaDeTexto 16">
                <a:extLst>
                  <a:ext uri="{FF2B5EF4-FFF2-40B4-BE49-F238E27FC236}">
                    <a16:creationId xmlns:a16="http://schemas.microsoft.com/office/drawing/2014/main" id="{62FA2347-18E8-457A-83C7-4F20362F31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429" y="1743581"/>
                <a:ext cx="2239077" cy="4616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CaixaDeTexto 20">
                <a:extLst>
                  <a:ext uri="{FF2B5EF4-FFF2-40B4-BE49-F238E27FC236}">
                    <a16:creationId xmlns:a16="http://schemas.microsoft.com/office/drawing/2014/main" id="{9F789840-4D9B-44CA-AE17-478392E90A40}"/>
                  </a:ext>
                </a:extLst>
              </p:cNvPr>
              <p:cNvSpPr txBox="1"/>
              <p:nvPr/>
            </p:nvSpPr>
            <p:spPr>
              <a:xfrm>
                <a:off x="201404" y="2238181"/>
                <a:ext cx="296913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40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𝑁𝑦</m:t>
                          </m:r>
                        </m:e>
                      </m:d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=(100, 50)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>
          <p:sp>
            <p:nvSpPr>
              <p:cNvPr id="21" name="CaixaDeTexto 20">
                <a:extLst>
                  <a:ext uri="{FF2B5EF4-FFF2-40B4-BE49-F238E27FC236}">
                    <a16:creationId xmlns:a16="http://schemas.microsoft.com/office/drawing/2014/main" id="{9F789840-4D9B-44CA-AE17-478392E90A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404" y="2238181"/>
                <a:ext cx="2969130" cy="461665"/>
              </a:xfrm>
              <a:prstGeom prst="rect">
                <a:avLst/>
              </a:prstGeom>
              <a:blipFill>
                <a:blip r:embed="rId3"/>
                <a:stretch>
                  <a:fillRect r="-1643" b="-1710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CaixaDeTexto 17">
                <a:extLst>
                  <a:ext uri="{FF2B5EF4-FFF2-40B4-BE49-F238E27FC236}">
                    <a16:creationId xmlns:a16="http://schemas.microsoft.com/office/drawing/2014/main" id="{2096BE6B-ABED-4A82-8CDD-FCA6EE7D8FE1}"/>
                  </a:ext>
                </a:extLst>
              </p:cNvPr>
              <p:cNvSpPr txBox="1"/>
              <p:nvPr/>
            </p:nvSpPr>
            <p:spPr>
              <a:xfrm>
                <a:off x="98474" y="2732781"/>
                <a:ext cx="317498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</m:e>
                      </m:d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=(20, 40)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>
          <p:sp>
            <p:nvSpPr>
              <p:cNvPr id="18" name="CaixaDeTexto 17">
                <a:extLst>
                  <a:ext uri="{FF2B5EF4-FFF2-40B4-BE49-F238E27FC236}">
                    <a16:creationId xmlns:a16="http://schemas.microsoft.com/office/drawing/2014/main" id="{2096BE6B-ABED-4A82-8CDD-FCA6EE7D8F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474" y="2732781"/>
                <a:ext cx="3174989" cy="461665"/>
              </a:xfrm>
              <a:prstGeom prst="rect">
                <a:avLst/>
              </a:prstGeom>
              <a:blipFill>
                <a:blip r:embed="rId4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91CBF7DD-4097-43C2-B3F1-8AC9E3359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5CF5-DD80-4FB2-8D05-C9155122F025}" type="slidenum">
              <a:rPr lang="pt-BR" smtClean="0"/>
              <a:t>62</a:t>
            </a:fld>
            <a:endParaRPr lang="pt-B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CaixaDeTexto 18">
                <a:extLst>
                  <a:ext uri="{FF2B5EF4-FFF2-40B4-BE49-F238E27FC236}">
                    <a16:creationId xmlns:a16="http://schemas.microsoft.com/office/drawing/2014/main" id="{9BAD8AA1-9576-4EA8-A6D6-2D49CC14EA47}"/>
                  </a:ext>
                </a:extLst>
              </p:cNvPr>
              <p:cNvSpPr txBox="1"/>
              <p:nvPr/>
            </p:nvSpPr>
            <p:spPr>
              <a:xfrm>
                <a:off x="201404" y="3323421"/>
                <a:ext cx="345912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)=</m:t>
                    </m:r>
                    <m:r>
                      <a:rPr lang="pt-BR" sz="2400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−15</m:t>
                    </m:r>
                    <m:r>
                      <a:rPr lang="pt-BR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  <m:r>
                      <a:rPr lang="pt-B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,−15</m:t>
                    </m:r>
                    <m:r>
                      <a:rPr lang="pt-B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r>
                  <a:rPr lang="pt-BR" sz="2400" dirty="0"/>
                  <a:t>)</a:t>
                </a:r>
              </a:p>
            </p:txBody>
          </p:sp>
        </mc:Choice>
        <mc:Fallback>
          <p:sp>
            <p:nvSpPr>
              <p:cNvPr id="19" name="CaixaDeTexto 18">
                <a:extLst>
                  <a:ext uri="{FF2B5EF4-FFF2-40B4-BE49-F238E27FC236}">
                    <a16:creationId xmlns:a16="http://schemas.microsoft.com/office/drawing/2014/main" id="{9BAD8AA1-9576-4EA8-A6D6-2D49CC14EA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404" y="3323421"/>
                <a:ext cx="3459125" cy="461665"/>
              </a:xfrm>
              <a:prstGeom prst="rect">
                <a:avLst/>
              </a:prstGeom>
              <a:blipFill>
                <a:blip r:embed="rId5"/>
                <a:stretch>
                  <a:fillRect l="-1411" t="-10526" b="-2894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CaixaDeTexto 19">
            <a:extLst>
              <a:ext uri="{FF2B5EF4-FFF2-40B4-BE49-F238E27FC236}">
                <a16:creationId xmlns:a16="http://schemas.microsoft.com/office/drawing/2014/main" id="{15AA1DD7-0245-47D7-91D7-E1F5A14A5871}"/>
              </a:ext>
            </a:extLst>
          </p:cNvPr>
          <p:cNvSpPr txBox="1"/>
          <p:nvPr/>
        </p:nvSpPr>
        <p:spPr>
          <a:xfrm>
            <a:off x="687526" y="3813466"/>
            <a:ext cx="24868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Direção do campo</a:t>
            </a:r>
          </a:p>
          <a:p>
            <a:r>
              <a:rPr lang="pt-BR" sz="2400" b="1" dirty="0"/>
              <a:t>geomagnético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CaixaDeTexto 22">
                <a:extLst>
                  <a:ext uri="{FF2B5EF4-FFF2-40B4-BE49-F238E27FC236}">
                    <a16:creationId xmlns:a16="http://schemas.microsoft.com/office/drawing/2014/main" id="{1E93E007-E27C-4EB5-980A-3F888F4EAC05}"/>
                  </a:ext>
                </a:extLst>
              </p:cNvPr>
              <p:cNvSpPr txBox="1"/>
              <p:nvPr/>
            </p:nvSpPr>
            <p:spPr>
              <a:xfrm>
                <a:off x="98474" y="4935397"/>
                <a:ext cx="345912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pt-BR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sz="240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r>
                      <a:rPr lang="pt-BR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pt-BR" sz="240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pt-BR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)=</m:t>
                    </m:r>
                    <m:r>
                      <a:rPr lang="pt-BR" sz="2400" b="0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−40</m:t>
                    </m:r>
                    <m:r>
                      <a:rPr lang="pt-BR" sz="240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  <m:r>
                      <a:rPr lang="pt-BR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,−50</m:t>
                    </m:r>
                    <m:r>
                      <a:rPr lang="pt-BR" sz="24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r>
                  <a:rPr lang="pt-BR" sz="2400" dirty="0">
                    <a:solidFill>
                      <a:srgbClr val="0070C0"/>
                    </a:solidFill>
                  </a:rPr>
                  <a:t>)</a:t>
                </a:r>
              </a:p>
            </p:txBody>
          </p:sp>
        </mc:Choice>
        <mc:Fallback>
          <p:sp>
            <p:nvSpPr>
              <p:cNvPr id="23" name="CaixaDeTexto 22">
                <a:extLst>
                  <a:ext uri="{FF2B5EF4-FFF2-40B4-BE49-F238E27FC236}">
                    <a16:creationId xmlns:a16="http://schemas.microsoft.com/office/drawing/2014/main" id="{1E93E007-E27C-4EB5-980A-3F888F4EAC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474" y="4935397"/>
                <a:ext cx="3459125" cy="461665"/>
              </a:xfrm>
              <a:prstGeom prst="rect">
                <a:avLst/>
              </a:prstGeom>
              <a:blipFill>
                <a:blip r:embed="rId6"/>
                <a:stretch>
                  <a:fillRect l="-1408" t="-10667" b="-30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CaixaDeTexto 23">
            <a:extLst>
              <a:ext uri="{FF2B5EF4-FFF2-40B4-BE49-F238E27FC236}">
                <a16:creationId xmlns:a16="http://schemas.microsoft.com/office/drawing/2014/main" id="{5A2180C2-2582-4562-A759-38C87534A51D}"/>
              </a:ext>
            </a:extLst>
          </p:cNvPr>
          <p:cNvSpPr txBox="1"/>
          <p:nvPr/>
        </p:nvSpPr>
        <p:spPr>
          <a:xfrm>
            <a:off x="201404" y="5397062"/>
            <a:ext cx="29355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rgbClr val="0070C0"/>
                </a:solidFill>
              </a:rPr>
              <a:t>Direção de magnetização verdadeira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CC967CF8-0B17-4857-B496-96999058F4EA}"/>
                  </a:ext>
                </a:extLst>
              </p:cNvPr>
              <p:cNvSpPr txBox="1"/>
              <p:nvPr/>
            </p:nvSpPr>
            <p:spPr>
              <a:xfrm>
                <a:off x="98474" y="813029"/>
                <a:ext cx="5912166" cy="11387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2400" dirty="0"/>
                  <a:t>Esfera com centro nas coordenadas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pt-B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  <m:r>
                          <a:rPr lang="pt-B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pt-BR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  <m:r>
                          <a:rPr lang="pt-B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,200</m:t>
                        </m:r>
                      </m:e>
                    </m:d>
                  </m:oMath>
                </a14:m>
                <a:r>
                  <a:rPr lang="pt-BR" sz="2400" dirty="0"/>
                  <a:t> e com raio igual a 80 m.</a:t>
                </a:r>
              </a:p>
              <a:p>
                <a:endParaRPr lang="pt-BR" sz="2000" dirty="0"/>
              </a:p>
            </p:txBody>
          </p:sp>
        </mc:Choice>
        <mc:Fallback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CC967CF8-0B17-4857-B496-96999058F4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474" y="813029"/>
                <a:ext cx="5912166" cy="1138773"/>
              </a:xfrm>
              <a:prstGeom prst="rect">
                <a:avLst/>
              </a:prstGeom>
              <a:blipFill>
                <a:blip r:embed="rId7"/>
                <a:stretch>
                  <a:fillRect l="-1546" t="-427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8585676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EBABA66E-57DD-4FC5-95E2-A0AA3D221845}"/>
              </a:ext>
            </a:extLst>
          </p:cNvPr>
          <p:cNvSpPr txBox="1"/>
          <p:nvPr/>
        </p:nvSpPr>
        <p:spPr>
          <a:xfrm>
            <a:off x="290721" y="37526"/>
            <a:ext cx="3383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Simulação numérica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CaixaDeTexto 16">
                <a:extLst>
                  <a:ext uri="{FF2B5EF4-FFF2-40B4-BE49-F238E27FC236}">
                    <a16:creationId xmlns:a16="http://schemas.microsoft.com/office/drawing/2014/main" id="{62FA2347-18E8-457A-83C7-4F20362F31B9}"/>
                  </a:ext>
                </a:extLst>
              </p:cNvPr>
              <p:cNvSpPr txBox="1"/>
              <p:nvPr/>
            </p:nvSpPr>
            <p:spPr>
              <a:xfrm>
                <a:off x="566429" y="1743581"/>
                <a:ext cx="223907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pt-BR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100 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>
          <p:sp>
            <p:nvSpPr>
              <p:cNvPr id="17" name="CaixaDeTexto 16">
                <a:extLst>
                  <a:ext uri="{FF2B5EF4-FFF2-40B4-BE49-F238E27FC236}">
                    <a16:creationId xmlns:a16="http://schemas.microsoft.com/office/drawing/2014/main" id="{62FA2347-18E8-457A-83C7-4F20362F31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429" y="1743581"/>
                <a:ext cx="2239077" cy="4616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CaixaDeTexto 20">
                <a:extLst>
                  <a:ext uri="{FF2B5EF4-FFF2-40B4-BE49-F238E27FC236}">
                    <a16:creationId xmlns:a16="http://schemas.microsoft.com/office/drawing/2014/main" id="{9F789840-4D9B-44CA-AE17-478392E90A40}"/>
                  </a:ext>
                </a:extLst>
              </p:cNvPr>
              <p:cNvSpPr txBox="1"/>
              <p:nvPr/>
            </p:nvSpPr>
            <p:spPr>
              <a:xfrm>
                <a:off x="201404" y="2238181"/>
                <a:ext cx="296913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40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𝑁𝑦</m:t>
                          </m:r>
                        </m:e>
                      </m:d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=(100, 50)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>
          <p:sp>
            <p:nvSpPr>
              <p:cNvPr id="21" name="CaixaDeTexto 20">
                <a:extLst>
                  <a:ext uri="{FF2B5EF4-FFF2-40B4-BE49-F238E27FC236}">
                    <a16:creationId xmlns:a16="http://schemas.microsoft.com/office/drawing/2014/main" id="{9F789840-4D9B-44CA-AE17-478392E90A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404" y="2238181"/>
                <a:ext cx="2969130" cy="461665"/>
              </a:xfrm>
              <a:prstGeom prst="rect">
                <a:avLst/>
              </a:prstGeom>
              <a:blipFill>
                <a:blip r:embed="rId3"/>
                <a:stretch>
                  <a:fillRect r="-1643" b="-1710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CaixaDeTexto 17">
                <a:extLst>
                  <a:ext uri="{FF2B5EF4-FFF2-40B4-BE49-F238E27FC236}">
                    <a16:creationId xmlns:a16="http://schemas.microsoft.com/office/drawing/2014/main" id="{2096BE6B-ABED-4A82-8CDD-FCA6EE7D8FE1}"/>
                  </a:ext>
                </a:extLst>
              </p:cNvPr>
              <p:cNvSpPr txBox="1"/>
              <p:nvPr/>
            </p:nvSpPr>
            <p:spPr>
              <a:xfrm>
                <a:off x="98474" y="2732781"/>
                <a:ext cx="317498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</m:e>
                      </m:d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=(20, 40)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>
          <p:sp>
            <p:nvSpPr>
              <p:cNvPr id="18" name="CaixaDeTexto 17">
                <a:extLst>
                  <a:ext uri="{FF2B5EF4-FFF2-40B4-BE49-F238E27FC236}">
                    <a16:creationId xmlns:a16="http://schemas.microsoft.com/office/drawing/2014/main" id="{2096BE6B-ABED-4A82-8CDD-FCA6EE7D8F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474" y="2732781"/>
                <a:ext cx="3174989" cy="461665"/>
              </a:xfrm>
              <a:prstGeom prst="rect">
                <a:avLst/>
              </a:prstGeom>
              <a:blipFill>
                <a:blip r:embed="rId4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91CBF7DD-4097-43C2-B3F1-8AC9E3359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5CF5-DD80-4FB2-8D05-C9155122F025}" type="slidenum">
              <a:rPr lang="pt-BR" smtClean="0"/>
              <a:t>63</a:t>
            </a:fld>
            <a:endParaRPr lang="pt-B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CaixaDeTexto 18">
                <a:extLst>
                  <a:ext uri="{FF2B5EF4-FFF2-40B4-BE49-F238E27FC236}">
                    <a16:creationId xmlns:a16="http://schemas.microsoft.com/office/drawing/2014/main" id="{9BAD8AA1-9576-4EA8-A6D6-2D49CC14EA47}"/>
                  </a:ext>
                </a:extLst>
              </p:cNvPr>
              <p:cNvSpPr txBox="1"/>
              <p:nvPr/>
            </p:nvSpPr>
            <p:spPr>
              <a:xfrm>
                <a:off x="201404" y="3323421"/>
                <a:ext cx="345912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)=</m:t>
                    </m:r>
                    <m:r>
                      <a:rPr lang="pt-BR" sz="2400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−15</m:t>
                    </m:r>
                    <m:r>
                      <a:rPr lang="pt-BR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  <m:r>
                      <a:rPr lang="pt-B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,−15</m:t>
                    </m:r>
                    <m:r>
                      <a:rPr lang="pt-B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r>
                  <a:rPr lang="pt-BR" sz="2400" dirty="0"/>
                  <a:t>)</a:t>
                </a:r>
              </a:p>
            </p:txBody>
          </p:sp>
        </mc:Choice>
        <mc:Fallback>
          <p:sp>
            <p:nvSpPr>
              <p:cNvPr id="19" name="CaixaDeTexto 18">
                <a:extLst>
                  <a:ext uri="{FF2B5EF4-FFF2-40B4-BE49-F238E27FC236}">
                    <a16:creationId xmlns:a16="http://schemas.microsoft.com/office/drawing/2014/main" id="{9BAD8AA1-9576-4EA8-A6D6-2D49CC14EA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404" y="3323421"/>
                <a:ext cx="3459125" cy="461665"/>
              </a:xfrm>
              <a:prstGeom prst="rect">
                <a:avLst/>
              </a:prstGeom>
              <a:blipFill>
                <a:blip r:embed="rId5"/>
                <a:stretch>
                  <a:fillRect l="-1411" t="-10526" b="-2894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CaixaDeTexto 19">
            <a:extLst>
              <a:ext uri="{FF2B5EF4-FFF2-40B4-BE49-F238E27FC236}">
                <a16:creationId xmlns:a16="http://schemas.microsoft.com/office/drawing/2014/main" id="{15AA1DD7-0245-47D7-91D7-E1F5A14A5871}"/>
              </a:ext>
            </a:extLst>
          </p:cNvPr>
          <p:cNvSpPr txBox="1"/>
          <p:nvPr/>
        </p:nvSpPr>
        <p:spPr>
          <a:xfrm>
            <a:off x="687526" y="3813466"/>
            <a:ext cx="24868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Direção do campo</a:t>
            </a:r>
          </a:p>
          <a:p>
            <a:r>
              <a:rPr lang="pt-BR" sz="2400" b="1" dirty="0"/>
              <a:t>geomagnético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CaixaDeTexto 22">
                <a:extLst>
                  <a:ext uri="{FF2B5EF4-FFF2-40B4-BE49-F238E27FC236}">
                    <a16:creationId xmlns:a16="http://schemas.microsoft.com/office/drawing/2014/main" id="{1E93E007-E27C-4EB5-980A-3F888F4EAC05}"/>
                  </a:ext>
                </a:extLst>
              </p:cNvPr>
              <p:cNvSpPr txBox="1"/>
              <p:nvPr/>
            </p:nvSpPr>
            <p:spPr>
              <a:xfrm>
                <a:off x="98474" y="4935397"/>
                <a:ext cx="345912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pt-BR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sz="240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r>
                      <a:rPr lang="pt-BR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pt-BR" sz="240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pt-BR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)=</m:t>
                    </m:r>
                    <m:r>
                      <a:rPr lang="pt-BR" sz="2400" b="0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−40</m:t>
                    </m:r>
                    <m:r>
                      <a:rPr lang="pt-BR" sz="240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  <m:r>
                      <a:rPr lang="pt-BR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,−50</m:t>
                    </m:r>
                    <m:r>
                      <a:rPr lang="pt-BR" sz="24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r>
                  <a:rPr lang="pt-BR" sz="2400" dirty="0">
                    <a:solidFill>
                      <a:srgbClr val="0070C0"/>
                    </a:solidFill>
                  </a:rPr>
                  <a:t>)</a:t>
                </a:r>
              </a:p>
            </p:txBody>
          </p:sp>
        </mc:Choice>
        <mc:Fallback>
          <p:sp>
            <p:nvSpPr>
              <p:cNvPr id="23" name="CaixaDeTexto 22">
                <a:extLst>
                  <a:ext uri="{FF2B5EF4-FFF2-40B4-BE49-F238E27FC236}">
                    <a16:creationId xmlns:a16="http://schemas.microsoft.com/office/drawing/2014/main" id="{1E93E007-E27C-4EB5-980A-3F888F4EAC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474" y="4935397"/>
                <a:ext cx="3459125" cy="461665"/>
              </a:xfrm>
              <a:prstGeom prst="rect">
                <a:avLst/>
              </a:prstGeom>
              <a:blipFill>
                <a:blip r:embed="rId6"/>
                <a:stretch>
                  <a:fillRect l="-1408" t="-10667" b="-30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CaixaDeTexto 23">
            <a:extLst>
              <a:ext uri="{FF2B5EF4-FFF2-40B4-BE49-F238E27FC236}">
                <a16:creationId xmlns:a16="http://schemas.microsoft.com/office/drawing/2014/main" id="{5A2180C2-2582-4562-A759-38C87534A51D}"/>
              </a:ext>
            </a:extLst>
          </p:cNvPr>
          <p:cNvSpPr txBox="1"/>
          <p:nvPr/>
        </p:nvSpPr>
        <p:spPr>
          <a:xfrm>
            <a:off x="201404" y="5397062"/>
            <a:ext cx="29355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rgbClr val="0070C0"/>
                </a:solidFill>
              </a:rPr>
              <a:t>Direção de magnetização verdadeira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CC967CF8-0B17-4857-B496-96999058F4EA}"/>
                  </a:ext>
                </a:extLst>
              </p:cNvPr>
              <p:cNvSpPr txBox="1"/>
              <p:nvPr/>
            </p:nvSpPr>
            <p:spPr>
              <a:xfrm>
                <a:off x="98474" y="813029"/>
                <a:ext cx="5912166" cy="11387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2400" dirty="0"/>
                  <a:t>Esfera com centro nas coordenadas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pt-B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  <m:r>
                          <a:rPr lang="pt-B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pt-BR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  <m:r>
                          <a:rPr lang="pt-B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,200</m:t>
                        </m:r>
                      </m:e>
                    </m:d>
                  </m:oMath>
                </a14:m>
                <a:r>
                  <a:rPr lang="pt-BR" sz="2400" dirty="0"/>
                  <a:t> e com raio igual a 80 m.</a:t>
                </a:r>
              </a:p>
              <a:p>
                <a:endParaRPr lang="pt-BR" sz="2000" dirty="0"/>
              </a:p>
            </p:txBody>
          </p:sp>
        </mc:Choice>
        <mc:Fallback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CC967CF8-0B17-4857-B496-96999058F4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474" y="813029"/>
                <a:ext cx="5912166" cy="1138773"/>
              </a:xfrm>
              <a:prstGeom prst="rect">
                <a:avLst/>
              </a:prstGeom>
              <a:blipFill>
                <a:blip r:embed="rId7"/>
                <a:stretch>
                  <a:fillRect l="-1546" t="-427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Imagem 11" descr="Tela de computador com fundo azul&#10;&#10;Descrição gerada automaticamente">
            <a:extLst>
              <a:ext uri="{FF2B5EF4-FFF2-40B4-BE49-F238E27FC236}">
                <a16:creationId xmlns:a16="http://schemas.microsoft.com/office/drawing/2014/main" id="{C1AF5D8A-6A83-44FA-A780-97C9EFF75B6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187" y="0"/>
            <a:ext cx="6400813" cy="6400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82435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EBABA66E-57DD-4FC5-95E2-A0AA3D221845}"/>
              </a:ext>
            </a:extLst>
          </p:cNvPr>
          <p:cNvSpPr txBox="1"/>
          <p:nvPr/>
        </p:nvSpPr>
        <p:spPr>
          <a:xfrm>
            <a:off x="290721" y="37526"/>
            <a:ext cx="3383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Simulação numérica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CaixaDeTexto 16">
                <a:extLst>
                  <a:ext uri="{FF2B5EF4-FFF2-40B4-BE49-F238E27FC236}">
                    <a16:creationId xmlns:a16="http://schemas.microsoft.com/office/drawing/2014/main" id="{62FA2347-18E8-457A-83C7-4F20362F31B9}"/>
                  </a:ext>
                </a:extLst>
              </p:cNvPr>
              <p:cNvSpPr txBox="1"/>
              <p:nvPr/>
            </p:nvSpPr>
            <p:spPr>
              <a:xfrm>
                <a:off x="566429" y="1743581"/>
                <a:ext cx="223907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pt-BR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100 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>
          <p:sp>
            <p:nvSpPr>
              <p:cNvPr id="17" name="CaixaDeTexto 16">
                <a:extLst>
                  <a:ext uri="{FF2B5EF4-FFF2-40B4-BE49-F238E27FC236}">
                    <a16:creationId xmlns:a16="http://schemas.microsoft.com/office/drawing/2014/main" id="{62FA2347-18E8-457A-83C7-4F20362F31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429" y="1743581"/>
                <a:ext cx="2239077" cy="4616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CaixaDeTexto 20">
                <a:extLst>
                  <a:ext uri="{FF2B5EF4-FFF2-40B4-BE49-F238E27FC236}">
                    <a16:creationId xmlns:a16="http://schemas.microsoft.com/office/drawing/2014/main" id="{9F789840-4D9B-44CA-AE17-478392E90A40}"/>
                  </a:ext>
                </a:extLst>
              </p:cNvPr>
              <p:cNvSpPr txBox="1"/>
              <p:nvPr/>
            </p:nvSpPr>
            <p:spPr>
              <a:xfrm>
                <a:off x="201404" y="2238181"/>
                <a:ext cx="296913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40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𝑁𝑦</m:t>
                          </m:r>
                        </m:e>
                      </m:d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=(100, 50)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>
          <p:sp>
            <p:nvSpPr>
              <p:cNvPr id="21" name="CaixaDeTexto 20">
                <a:extLst>
                  <a:ext uri="{FF2B5EF4-FFF2-40B4-BE49-F238E27FC236}">
                    <a16:creationId xmlns:a16="http://schemas.microsoft.com/office/drawing/2014/main" id="{9F789840-4D9B-44CA-AE17-478392E90A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404" y="2238181"/>
                <a:ext cx="2969130" cy="461665"/>
              </a:xfrm>
              <a:prstGeom prst="rect">
                <a:avLst/>
              </a:prstGeom>
              <a:blipFill>
                <a:blip r:embed="rId3"/>
                <a:stretch>
                  <a:fillRect r="-1643" b="-1710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CaixaDeTexto 17">
                <a:extLst>
                  <a:ext uri="{FF2B5EF4-FFF2-40B4-BE49-F238E27FC236}">
                    <a16:creationId xmlns:a16="http://schemas.microsoft.com/office/drawing/2014/main" id="{2096BE6B-ABED-4A82-8CDD-FCA6EE7D8FE1}"/>
                  </a:ext>
                </a:extLst>
              </p:cNvPr>
              <p:cNvSpPr txBox="1"/>
              <p:nvPr/>
            </p:nvSpPr>
            <p:spPr>
              <a:xfrm>
                <a:off x="98474" y="2732781"/>
                <a:ext cx="317498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</m:e>
                      </m:d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=(20, 40)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>
          <p:sp>
            <p:nvSpPr>
              <p:cNvPr id="18" name="CaixaDeTexto 17">
                <a:extLst>
                  <a:ext uri="{FF2B5EF4-FFF2-40B4-BE49-F238E27FC236}">
                    <a16:creationId xmlns:a16="http://schemas.microsoft.com/office/drawing/2014/main" id="{2096BE6B-ABED-4A82-8CDD-FCA6EE7D8F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474" y="2732781"/>
                <a:ext cx="3174989" cy="461665"/>
              </a:xfrm>
              <a:prstGeom prst="rect">
                <a:avLst/>
              </a:prstGeom>
              <a:blipFill>
                <a:blip r:embed="rId4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91CBF7DD-4097-43C2-B3F1-8AC9E3359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5CF5-DD80-4FB2-8D05-C9155122F025}" type="slidenum">
              <a:rPr lang="pt-BR" smtClean="0"/>
              <a:t>64</a:t>
            </a:fld>
            <a:endParaRPr lang="pt-BR"/>
          </a:p>
        </p:txBody>
      </p:sp>
      <p:pic>
        <p:nvPicPr>
          <p:cNvPr id="12" name="Imagem 11" descr="Tela de computador com fundo azul&#10;&#10;Descrição gerada automaticamente">
            <a:extLst>
              <a:ext uri="{FF2B5EF4-FFF2-40B4-BE49-F238E27FC236}">
                <a16:creationId xmlns:a16="http://schemas.microsoft.com/office/drawing/2014/main" id="{2C02649F-75F6-4F3F-91EB-042A8AF403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187" y="0"/>
            <a:ext cx="6400813" cy="640081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9" name="CaixaDeTexto 18">
                <a:extLst>
                  <a:ext uri="{FF2B5EF4-FFF2-40B4-BE49-F238E27FC236}">
                    <a16:creationId xmlns:a16="http://schemas.microsoft.com/office/drawing/2014/main" id="{9BAD8AA1-9576-4EA8-A6D6-2D49CC14EA47}"/>
                  </a:ext>
                </a:extLst>
              </p:cNvPr>
              <p:cNvSpPr txBox="1"/>
              <p:nvPr/>
            </p:nvSpPr>
            <p:spPr>
              <a:xfrm>
                <a:off x="201404" y="3323421"/>
                <a:ext cx="345912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)=</m:t>
                    </m:r>
                    <m:r>
                      <a:rPr lang="pt-BR" sz="2400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−15</m:t>
                    </m:r>
                    <m:r>
                      <a:rPr lang="pt-BR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  <m:r>
                      <a:rPr lang="pt-B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,−15</m:t>
                    </m:r>
                    <m:r>
                      <a:rPr lang="pt-B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r>
                  <a:rPr lang="pt-BR" sz="2400" dirty="0"/>
                  <a:t>)</a:t>
                </a:r>
              </a:p>
            </p:txBody>
          </p:sp>
        </mc:Choice>
        <mc:Fallback>
          <p:sp>
            <p:nvSpPr>
              <p:cNvPr id="19" name="CaixaDeTexto 18">
                <a:extLst>
                  <a:ext uri="{FF2B5EF4-FFF2-40B4-BE49-F238E27FC236}">
                    <a16:creationId xmlns:a16="http://schemas.microsoft.com/office/drawing/2014/main" id="{9BAD8AA1-9576-4EA8-A6D6-2D49CC14EA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404" y="3323421"/>
                <a:ext cx="3459125" cy="461665"/>
              </a:xfrm>
              <a:prstGeom prst="rect">
                <a:avLst/>
              </a:prstGeom>
              <a:blipFill>
                <a:blip r:embed="rId6"/>
                <a:stretch>
                  <a:fillRect l="-1411" t="-10526" b="-2894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CaixaDeTexto 19">
            <a:extLst>
              <a:ext uri="{FF2B5EF4-FFF2-40B4-BE49-F238E27FC236}">
                <a16:creationId xmlns:a16="http://schemas.microsoft.com/office/drawing/2014/main" id="{15AA1DD7-0245-47D7-91D7-E1F5A14A5871}"/>
              </a:ext>
            </a:extLst>
          </p:cNvPr>
          <p:cNvSpPr txBox="1"/>
          <p:nvPr/>
        </p:nvSpPr>
        <p:spPr>
          <a:xfrm>
            <a:off x="687526" y="3813466"/>
            <a:ext cx="24868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Direção do campo</a:t>
            </a:r>
          </a:p>
          <a:p>
            <a:r>
              <a:rPr lang="pt-BR" sz="2400" b="1" dirty="0"/>
              <a:t>geomagnético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6C26522D-C43D-4FEA-B72E-B1FDDF22D168}"/>
              </a:ext>
            </a:extLst>
          </p:cNvPr>
          <p:cNvSpPr txBox="1"/>
          <p:nvPr/>
        </p:nvSpPr>
        <p:spPr>
          <a:xfrm>
            <a:off x="3459686" y="4580096"/>
            <a:ext cx="2743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Os dados foram contaminados com ruído gaussiano de </a:t>
            </a:r>
            <a:r>
              <a:rPr lang="pt-BR" sz="2400" b="1" dirty="0"/>
              <a:t>média zero</a:t>
            </a:r>
            <a:r>
              <a:rPr lang="pt-BR" sz="2400" dirty="0"/>
              <a:t> e </a:t>
            </a:r>
            <a:r>
              <a:rPr lang="pt-BR" sz="2400" b="1" dirty="0"/>
              <a:t>4 </a:t>
            </a:r>
            <a:r>
              <a:rPr lang="pt-BR" sz="2400" b="1" dirty="0" err="1"/>
              <a:t>nT</a:t>
            </a:r>
            <a:r>
              <a:rPr lang="pt-BR" sz="2400" dirty="0"/>
              <a:t>!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CaixaDeTexto 22">
                <a:extLst>
                  <a:ext uri="{FF2B5EF4-FFF2-40B4-BE49-F238E27FC236}">
                    <a16:creationId xmlns:a16="http://schemas.microsoft.com/office/drawing/2014/main" id="{1E93E007-E27C-4EB5-980A-3F888F4EAC05}"/>
                  </a:ext>
                </a:extLst>
              </p:cNvPr>
              <p:cNvSpPr txBox="1"/>
              <p:nvPr/>
            </p:nvSpPr>
            <p:spPr>
              <a:xfrm>
                <a:off x="98474" y="4935397"/>
                <a:ext cx="345912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pt-BR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sz="240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r>
                      <a:rPr lang="pt-BR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pt-BR" sz="240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pt-BR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)=</m:t>
                    </m:r>
                    <m:r>
                      <a:rPr lang="pt-BR" sz="2400" b="0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−40</m:t>
                    </m:r>
                    <m:r>
                      <a:rPr lang="pt-BR" sz="240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  <m:r>
                      <a:rPr lang="pt-BR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,−50</m:t>
                    </m:r>
                    <m:r>
                      <a:rPr lang="pt-BR" sz="24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r>
                  <a:rPr lang="pt-BR" sz="2400" dirty="0">
                    <a:solidFill>
                      <a:srgbClr val="0070C0"/>
                    </a:solidFill>
                  </a:rPr>
                  <a:t>)</a:t>
                </a:r>
              </a:p>
            </p:txBody>
          </p:sp>
        </mc:Choice>
        <mc:Fallback>
          <p:sp>
            <p:nvSpPr>
              <p:cNvPr id="23" name="CaixaDeTexto 22">
                <a:extLst>
                  <a:ext uri="{FF2B5EF4-FFF2-40B4-BE49-F238E27FC236}">
                    <a16:creationId xmlns:a16="http://schemas.microsoft.com/office/drawing/2014/main" id="{1E93E007-E27C-4EB5-980A-3F888F4EAC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474" y="4935397"/>
                <a:ext cx="3459125" cy="461665"/>
              </a:xfrm>
              <a:prstGeom prst="rect">
                <a:avLst/>
              </a:prstGeom>
              <a:blipFill>
                <a:blip r:embed="rId7"/>
                <a:stretch>
                  <a:fillRect l="-1408" t="-10667" b="-30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CaixaDeTexto 23">
            <a:extLst>
              <a:ext uri="{FF2B5EF4-FFF2-40B4-BE49-F238E27FC236}">
                <a16:creationId xmlns:a16="http://schemas.microsoft.com/office/drawing/2014/main" id="{5A2180C2-2582-4562-A759-38C87534A51D}"/>
              </a:ext>
            </a:extLst>
          </p:cNvPr>
          <p:cNvSpPr txBox="1"/>
          <p:nvPr/>
        </p:nvSpPr>
        <p:spPr>
          <a:xfrm>
            <a:off x="201404" y="5397062"/>
            <a:ext cx="29355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rgbClr val="0070C0"/>
                </a:solidFill>
              </a:rPr>
              <a:t>Direção de magnetização verdadeira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CC967CF8-0B17-4857-B496-96999058F4EA}"/>
                  </a:ext>
                </a:extLst>
              </p:cNvPr>
              <p:cNvSpPr txBox="1"/>
              <p:nvPr/>
            </p:nvSpPr>
            <p:spPr>
              <a:xfrm>
                <a:off x="98474" y="813029"/>
                <a:ext cx="5912166" cy="11387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2400" dirty="0"/>
                  <a:t>Esfera com centro nas coordenadas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pt-B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  <m:r>
                          <a:rPr lang="pt-B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pt-BR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  <m:r>
                          <a:rPr lang="pt-B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,200</m:t>
                        </m:r>
                      </m:e>
                    </m:d>
                  </m:oMath>
                </a14:m>
                <a:r>
                  <a:rPr lang="pt-BR" sz="2400" dirty="0"/>
                  <a:t> e com raio igual a 80 m.</a:t>
                </a:r>
              </a:p>
              <a:p>
                <a:endParaRPr lang="pt-BR" sz="2000" dirty="0"/>
              </a:p>
            </p:txBody>
          </p:sp>
        </mc:Choice>
        <mc:Fallback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CC967CF8-0B17-4857-B496-96999058F4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474" y="813029"/>
                <a:ext cx="5912166" cy="1138773"/>
              </a:xfrm>
              <a:prstGeom prst="rect">
                <a:avLst/>
              </a:prstGeom>
              <a:blipFill>
                <a:blip r:embed="rId8"/>
                <a:stretch>
                  <a:fillRect l="-1546" t="-427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9144359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EBABA66E-57DD-4FC5-95E2-A0AA3D221845}"/>
              </a:ext>
            </a:extLst>
          </p:cNvPr>
          <p:cNvSpPr txBox="1"/>
          <p:nvPr/>
        </p:nvSpPr>
        <p:spPr>
          <a:xfrm>
            <a:off x="290721" y="37526"/>
            <a:ext cx="3383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Resultado da inversão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CaixaDeTexto 18">
                <a:extLst>
                  <a:ext uri="{FF2B5EF4-FFF2-40B4-BE49-F238E27FC236}">
                    <a16:creationId xmlns:a16="http://schemas.microsoft.com/office/drawing/2014/main" id="{9BAD8AA1-9576-4EA8-A6D6-2D49CC14EA47}"/>
                  </a:ext>
                </a:extLst>
              </p:cNvPr>
              <p:cNvSpPr txBox="1"/>
              <p:nvPr/>
            </p:nvSpPr>
            <p:spPr>
              <a:xfrm>
                <a:off x="98474" y="956862"/>
                <a:ext cx="345912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)=</m:t>
                    </m:r>
                    <m:r>
                      <a:rPr lang="pt-BR" sz="2400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−15</m:t>
                    </m:r>
                    <m:r>
                      <a:rPr lang="pt-BR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  <m:r>
                      <a:rPr lang="pt-B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,−15</m:t>
                    </m:r>
                    <m:r>
                      <a:rPr lang="pt-B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r>
                  <a:rPr lang="pt-BR" sz="2400" dirty="0"/>
                  <a:t>)</a:t>
                </a:r>
              </a:p>
            </p:txBody>
          </p:sp>
        </mc:Choice>
        <mc:Fallback>
          <p:sp>
            <p:nvSpPr>
              <p:cNvPr id="19" name="CaixaDeTexto 18">
                <a:extLst>
                  <a:ext uri="{FF2B5EF4-FFF2-40B4-BE49-F238E27FC236}">
                    <a16:creationId xmlns:a16="http://schemas.microsoft.com/office/drawing/2014/main" id="{9BAD8AA1-9576-4EA8-A6D6-2D49CC14EA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474" y="956862"/>
                <a:ext cx="3459125" cy="461665"/>
              </a:xfrm>
              <a:prstGeom prst="rect">
                <a:avLst/>
              </a:prstGeom>
              <a:blipFill>
                <a:blip r:embed="rId2"/>
                <a:stretch>
                  <a:fillRect l="-1408" t="-10526" b="-2894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CaixaDeTexto 19">
            <a:extLst>
              <a:ext uri="{FF2B5EF4-FFF2-40B4-BE49-F238E27FC236}">
                <a16:creationId xmlns:a16="http://schemas.microsoft.com/office/drawing/2014/main" id="{15AA1DD7-0245-47D7-91D7-E1F5A14A5871}"/>
              </a:ext>
            </a:extLst>
          </p:cNvPr>
          <p:cNvSpPr txBox="1"/>
          <p:nvPr/>
        </p:nvSpPr>
        <p:spPr>
          <a:xfrm>
            <a:off x="584596" y="1446907"/>
            <a:ext cx="24868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Direção do campo</a:t>
            </a:r>
          </a:p>
          <a:p>
            <a:r>
              <a:rPr lang="pt-BR" sz="2400" b="1" dirty="0"/>
              <a:t>geomagnético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CaixaDeTexto 22">
                <a:extLst>
                  <a:ext uri="{FF2B5EF4-FFF2-40B4-BE49-F238E27FC236}">
                    <a16:creationId xmlns:a16="http://schemas.microsoft.com/office/drawing/2014/main" id="{1E93E007-E27C-4EB5-980A-3F888F4EAC05}"/>
                  </a:ext>
                </a:extLst>
              </p:cNvPr>
              <p:cNvSpPr txBox="1"/>
              <p:nvPr/>
            </p:nvSpPr>
            <p:spPr>
              <a:xfrm>
                <a:off x="187775" y="2754904"/>
                <a:ext cx="345912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pt-BR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sz="240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r>
                      <a:rPr lang="pt-BR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pt-BR" sz="240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pt-BR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)=</m:t>
                    </m:r>
                    <m:r>
                      <a:rPr lang="pt-BR" sz="2400" b="0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−40</m:t>
                    </m:r>
                    <m:r>
                      <a:rPr lang="pt-BR" sz="240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  <m:r>
                      <a:rPr lang="pt-BR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,−50</m:t>
                    </m:r>
                    <m:r>
                      <a:rPr lang="pt-BR" sz="24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r>
                  <a:rPr lang="pt-BR" sz="2400" dirty="0">
                    <a:solidFill>
                      <a:srgbClr val="0070C0"/>
                    </a:solidFill>
                  </a:rPr>
                  <a:t>)</a:t>
                </a:r>
              </a:p>
            </p:txBody>
          </p:sp>
        </mc:Choice>
        <mc:Fallback>
          <p:sp>
            <p:nvSpPr>
              <p:cNvPr id="23" name="CaixaDeTexto 22">
                <a:extLst>
                  <a:ext uri="{FF2B5EF4-FFF2-40B4-BE49-F238E27FC236}">
                    <a16:creationId xmlns:a16="http://schemas.microsoft.com/office/drawing/2014/main" id="{1E93E007-E27C-4EB5-980A-3F888F4EAC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775" y="2754904"/>
                <a:ext cx="3459125" cy="461665"/>
              </a:xfrm>
              <a:prstGeom prst="rect">
                <a:avLst/>
              </a:prstGeom>
              <a:blipFill>
                <a:blip r:embed="rId3"/>
                <a:stretch>
                  <a:fillRect l="-1587" t="-10526" b="-2894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CaixaDeTexto 23">
            <a:extLst>
              <a:ext uri="{FF2B5EF4-FFF2-40B4-BE49-F238E27FC236}">
                <a16:creationId xmlns:a16="http://schemas.microsoft.com/office/drawing/2014/main" id="{5A2180C2-2582-4562-A759-38C87534A51D}"/>
              </a:ext>
            </a:extLst>
          </p:cNvPr>
          <p:cNvSpPr txBox="1"/>
          <p:nvPr/>
        </p:nvSpPr>
        <p:spPr>
          <a:xfrm>
            <a:off x="290705" y="3216569"/>
            <a:ext cx="29355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rgbClr val="0070C0"/>
                </a:solidFill>
              </a:rPr>
              <a:t>Direção de magnetização verdadeira </a:t>
            </a:r>
          </a:p>
        </p:txBody>
      </p:sp>
    </p:spTree>
    <p:extLst>
      <p:ext uri="{BB962C8B-B14F-4D97-AF65-F5344CB8AC3E}">
        <p14:creationId xmlns:p14="http://schemas.microsoft.com/office/powerpoint/2010/main" val="336333680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EBABA66E-57DD-4FC5-95E2-A0AA3D221845}"/>
              </a:ext>
            </a:extLst>
          </p:cNvPr>
          <p:cNvSpPr txBox="1"/>
          <p:nvPr/>
        </p:nvSpPr>
        <p:spPr>
          <a:xfrm>
            <a:off x="290721" y="37526"/>
            <a:ext cx="3383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Resultado da inversão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aixaDeTexto 18">
                <a:extLst>
                  <a:ext uri="{FF2B5EF4-FFF2-40B4-BE49-F238E27FC236}">
                    <a16:creationId xmlns:a16="http://schemas.microsoft.com/office/drawing/2014/main" id="{9BAD8AA1-9576-4EA8-A6D6-2D49CC14EA47}"/>
                  </a:ext>
                </a:extLst>
              </p:cNvPr>
              <p:cNvSpPr txBox="1"/>
              <p:nvPr/>
            </p:nvSpPr>
            <p:spPr>
              <a:xfrm>
                <a:off x="98474" y="956862"/>
                <a:ext cx="345912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)=</m:t>
                    </m:r>
                    <m:r>
                      <a:rPr lang="pt-BR" sz="2400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−15</m:t>
                    </m:r>
                    <m:r>
                      <a:rPr lang="pt-BR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  <m:r>
                      <a:rPr lang="pt-B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,−15</m:t>
                    </m:r>
                    <m:r>
                      <a:rPr lang="pt-B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r>
                  <a:rPr lang="pt-BR" sz="2400" dirty="0"/>
                  <a:t>)</a:t>
                </a:r>
              </a:p>
            </p:txBody>
          </p:sp>
        </mc:Choice>
        <mc:Fallback xmlns="">
          <p:sp>
            <p:nvSpPr>
              <p:cNvPr id="19" name="CaixaDeTexto 18">
                <a:extLst>
                  <a:ext uri="{FF2B5EF4-FFF2-40B4-BE49-F238E27FC236}">
                    <a16:creationId xmlns:a16="http://schemas.microsoft.com/office/drawing/2014/main" id="{9BAD8AA1-9576-4EA8-A6D6-2D49CC14EA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474" y="956862"/>
                <a:ext cx="3459125" cy="461665"/>
              </a:xfrm>
              <a:prstGeom prst="rect">
                <a:avLst/>
              </a:prstGeom>
              <a:blipFill>
                <a:blip r:embed="rId2"/>
                <a:stretch>
                  <a:fillRect l="-1408" t="-10526" b="-2894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CaixaDeTexto 19">
            <a:extLst>
              <a:ext uri="{FF2B5EF4-FFF2-40B4-BE49-F238E27FC236}">
                <a16:creationId xmlns:a16="http://schemas.microsoft.com/office/drawing/2014/main" id="{15AA1DD7-0245-47D7-91D7-E1F5A14A5871}"/>
              </a:ext>
            </a:extLst>
          </p:cNvPr>
          <p:cNvSpPr txBox="1"/>
          <p:nvPr/>
        </p:nvSpPr>
        <p:spPr>
          <a:xfrm>
            <a:off x="584596" y="1446907"/>
            <a:ext cx="24868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Direção do campo</a:t>
            </a:r>
          </a:p>
          <a:p>
            <a:r>
              <a:rPr lang="pt-BR" sz="2400" b="1" dirty="0"/>
              <a:t>geomagnético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aixaDeTexto 22">
                <a:extLst>
                  <a:ext uri="{FF2B5EF4-FFF2-40B4-BE49-F238E27FC236}">
                    <a16:creationId xmlns:a16="http://schemas.microsoft.com/office/drawing/2014/main" id="{1E93E007-E27C-4EB5-980A-3F888F4EAC05}"/>
                  </a:ext>
                </a:extLst>
              </p:cNvPr>
              <p:cNvSpPr txBox="1"/>
              <p:nvPr/>
            </p:nvSpPr>
            <p:spPr>
              <a:xfrm>
                <a:off x="187775" y="2754904"/>
                <a:ext cx="345912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pt-BR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sz="240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r>
                      <a:rPr lang="pt-BR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pt-BR" sz="240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pt-BR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)=</m:t>
                    </m:r>
                    <m:r>
                      <a:rPr lang="pt-BR" sz="2400" b="0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−40</m:t>
                    </m:r>
                    <m:r>
                      <a:rPr lang="pt-BR" sz="240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  <m:r>
                      <a:rPr lang="pt-BR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,−50</m:t>
                    </m:r>
                    <m:r>
                      <a:rPr lang="pt-BR" sz="24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r>
                  <a:rPr lang="pt-BR" sz="2400" dirty="0">
                    <a:solidFill>
                      <a:srgbClr val="0070C0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23" name="CaixaDeTexto 22">
                <a:extLst>
                  <a:ext uri="{FF2B5EF4-FFF2-40B4-BE49-F238E27FC236}">
                    <a16:creationId xmlns:a16="http://schemas.microsoft.com/office/drawing/2014/main" id="{1E93E007-E27C-4EB5-980A-3F888F4EAC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775" y="2754904"/>
                <a:ext cx="3459125" cy="461665"/>
              </a:xfrm>
              <a:prstGeom prst="rect">
                <a:avLst/>
              </a:prstGeom>
              <a:blipFill>
                <a:blip r:embed="rId3"/>
                <a:stretch>
                  <a:fillRect l="-1587" t="-10526" b="-2894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CaixaDeTexto 23">
            <a:extLst>
              <a:ext uri="{FF2B5EF4-FFF2-40B4-BE49-F238E27FC236}">
                <a16:creationId xmlns:a16="http://schemas.microsoft.com/office/drawing/2014/main" id="{5A2180C2-2582-4562-A759-38C87534A51D}"/>
              </a:ext>
            </a:extLst>
          </p:cNvPr>
          <p:cNvSpPr txBox="1"/>
          <p:nvPr/>
        </p:nvSpPr>
        <p:spPr>
          <a:xfrm>
            <a:off x="290705" y="3216569"/>
            <a:ext cx="29355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rgbClr val="0070C0"/>
                </a:solidFill>
              </a:rPr>
              <a:t>Direção de magnetização verdadeira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EE5CC936-B30A-4B92-8716-31CBD54F2F48}"/>
                  </a:ext>
                </a:extLst>
              </p:cNvPr>
              <p:cNvSpPr txBox="1"/>
              <p:nvPr/>
            </p:nvSpPr>
            <p:spPr>
              <a:xfrm>
                <a:off x="187775" y="4738819"/>
                <a:ext cx="345912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pt-BR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sz="24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r>
                      <a:rPr lang="pt-BR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pt-BR" sz="24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pt-BR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)=</m:t>
                    </m:r>
                    <m:r>
                      <a:rPr lang="pt-BR" sz="24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−39.9</m:t>
                    </m:r>
                    <m:r>
                      <a:rPr lang="pt-BR" sz="24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  <m:r>
                      <a:rPr lang="pt-BR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,−50.1</m:t>
                    </m:r>
                    <m:r>
                      <a:rPr lang="pt-BR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r>
                  <a:rPr lang="pt-BR" sz="2400" dirty="0">
                    <a:solidFill>
                      <a:srgbClr val="FF0000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EE5CC936-B30A-4B92-8716-31CBD54F2F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775" y="4738819"/>
                <a:ext cx="3459125" cy="461665"/>
              </a:xfrm>
              <a:prstGeom prst="rect">
                <a:avLst/>
              </a:prstGeom>
              <a:blipFill>
                <a:blip r:embed="rId4"/>
                <a:stretch>
                  <a:fillRect l="-1587" t="-10526" r="-2116" b="-2894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CaixaDeTexto 15">
            <a:extLst>
              <a:ext uri="{FF2B5EF4-FFF2-40B4-BE49-F238E27FC236}">
                <a16:creationId xmlns:a16="http://schemas.microsoft.com/office/drawing/2014/main" id="{9AEFA70D-2C0C-467E-807C-D5CEBE012CD1}"/>
              </a:ext>
            </a:extLst>
          </p:cNvPr>
          <p:cNvSpPr txBox="1"/>
          <p:nvPr/>
        </p:nvSpPr>
        <p:spPr>
          <a:xfrm>
            <a:off x="290705" y="5200484"/>
            <a:ext cx="29355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rgbClr val="FF0000"/>
                </a:solidFill>
              </a:rPr>
              <a:t>Direção de magnetização estimada </a:t>
            </a:r>
          </a:p>
        </p:txBody>
      </p:sp>
      <p:pic>
        <p:nvPicPr>
          <p:cNvPr id="5" name="Imagem 4" descr="Uma imagem contendo Quadrado&#10;&#10;Descrição gerada automaticamente">
            <a:extLst>
              <a:ext uri="{FF2B5EF4-FFF2-40B4-BE49-F238E27FC236}">
                <a16:creationId xmlns:a16="http://schemas.microsoft.com/office/drawing/2014/main" id="{1BB510D1-3CA0-4B93-AB70-91B1B84F5C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8739" y="37526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48265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A1493577-CE83-4830-8B63-9DF6A3DF7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5CF5-DD80-4FB2-8D05-C9155122F025}" type="slidenum">
              <a:rPr lang="pt-BR" smtClean="0"/>
              <a:t>67</a:t>
            </a:fld>
            <a:endParaRPr lang="pt-BR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709386A0-0A09-4ADB-8C70-EFC9F43B8876}"/>
              </a:ext>
            </a:extLst>
          </p:cNvPr>
          <p:cNvSpPr txBox="1">
            <a:spLocks/>
          </p:cNvSpPr>
          <p:nvPr/>
        </p:nvSpPr>
        <p:spPr>
          <a:xfrm>
            <a:off x="190500" y="3172630"/>
            <a:ext cx="11811000" cy="1272761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dirty="0">
                <a:solidFill>
                  <a:schemeClr val="bg1"/>
                </a:solidFill>
              </a:rPr>
              <a:t>Estimativa do relevo do embasamento de uma Bacia sedimentar</a:t>
            </a:r>
          </a:p>
        </p:txBody>
      </p:sp>
    </p:spTree>
    <p:extLst>
      <p:ext uri="{BB962C8B-B14F-4D97-AF65-F5344CB8AC3E}">
        <p14:creationId xmlns:p14="http://schemas.microsoft.com/office/powerpoint/2010/main" val="324091084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de Seta Reta 2">
            <a:extLst>
              <a:ext uri="{FF2B5EF4-FFF2-40B4-BE49-F238E27FC236}">
                <a16:creationId xmlns:a16="http://schemas.microsoft.com/office/drawing/2014/main" id="{21924E65-29CD-4BB8-B2CD-AE4C546B1FD1}"/>
              </a:ext>
            </a:extLst>
          </p:cNvPr>
          <p:cNvCxnSpPr>
            <a:cxnSpLocks/>
          </p:cNvCxnSpPr>
          <p:nvPr/>
        </p:nvCxnSpPr>
        <p:spPr>
          <a:xfrm>
            <a:off x="838200" y="3144383"/>
            <a:ext cx="0" cy="3251361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7EC64C03-32B6-470A-ADFF-BAF6710DDD0C}"/>
              </a:ext>
            </a:extLst>
          </p:cNvPr>
          <p:cNvCxnSpPr>
            <a:cxnSpLocks/>
          </p:cNvCxnSpPr>
          <p:nvPr/>
        </p:nvCxnSpPr>
        <p:spPr>
          <a:xfrm flipV="1">
            <a:off x="838200" y="3105834"/>
            <a:ext cx="9557825" cy="38549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>
            <a:extLst>
              <a:ext uri="{FF2B5EF4-FFF2-40B4-BE49-F238E27FC236}">
                <a16:creationId xmlns:a16="http://schemas.microsoft.com/office/drawing/2014/main" id="{A713BD34-23E5-4423-93A0-22A32C362597}"/>
              </a:ext>
            </a:extLst>
          </p:cNvPr>
          <p:cNvSpPr txBox="1"/>
          <p:nvPr/>
        </p:nvSpPr>
        <p:spPr>
          <a:xfrm>
            <a:off x="10199498" y="2970058"/>
            <a:ext cx="3930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/>
              <a:t>x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226BF9FB-BBC3-49D1-92F3-4ED00A0A03CE}"/>
              </a:ext>
            </a:extLst>
          </p:cNvPr>
          <p:cNvSpPr txBox="1"/>
          <p:nvPr/>
        </p:nvSpPr>
        <p:spPr>
          <a:xfrm>
            <a:off x="470792" y="6072579"/>
            <a:ext cx="3674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/>
              <a:t>z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723D543C-6491-4A8C-A5E4-2ACD38E7A072}"/>
              </a:ext>
            </a:extLst>
          </p:cNvPr>
          <p:cNvSpPr txBox="1"/>
          <p:nvPr/>
        </p:nvSpPr>
        <p:spPr>
          <a:xfrm>
            <a:off x="121950" y="86956"/>
            <a:ext cx="3167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Bacia sedimentar 2D</a:t>
            </a: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D22C0784-6C86-47B4-82C6-C3170008E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5CF5-DD80-4FB2-8D05-C9155122F025}" type="slidenum">
              <a:rPr lang="pt-BR" smtClean="0"/>
              <a:t>68</a:t>
            </a:fld>
            <a:endParaRPr lang="pt-B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5" name="Retângulo 34">
                <a:extLst>
                  <a:ext uri="{FF2B5EF4-FFF2-40B4-BE49-F238E27FC236}">
                    <a16:creationId xmlns:a16="http://schemas.microsoft.com/office/drawing/2014/main" id="{3BEDF37B-B456-4418-B300-7DF968287EFF}"/>
                  </a:ext>
                </a:extLst>
              </p:cNvPr>
              <p:cNvSpPr/>
              <p:nvPr/>
            </p:nvSpPr>
            <p:spPr>
              <a:xfrm>
                <a:off x="585791" y="692017"/>
                <a:ext cx="50481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pt-BR" sz="2000" dirty="0"/>
              </a:p>
            </p:txBody>
          </p:sp>
        </mc:Choice>
        <mc:Fallback>
          <p:sp>
            <p:nvSpPr>
              <p:cNvPr id="35" name="Retângulo 34">
                <a:extLst>
                  <a:ext uri="{FF2B5EF4-FFF2-40B4-BE49-F238E27FC236}">
                    <a16:creationId xmlns:a16="http://schemas.microsoft.com/office/drawing/2014/main" id="{3BEDF37B-B456-4418-B300-7DF968287E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791" y="692017"/>
                <a:ext cx="504818" cy="400110"/>
              </a:xfrm>
              <a:prstGeom prst="rect">
                <a:avLst/>
              </a:prstGeom>
              <a:blipFill>
                <a:blip r:embed="rId2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Título 1">
            <a:extLst>
              <a:ext uri="{FF2B5EF4-FFF2-40B4-BE49-F238E27FC236}">
                <a16:creationId xmlns:a16="http://schemas.microsoft.com/office/drawing/2014/main" id="{25D62001-3C8D-40C6-951D-3F6DC6058951}"/>
              </a:ext>
            </a:extLst>
          </p:cNvPr>
          <p:cNvSpPr txBox="1">
            <a:spLocks/>
          </p:cNvSpPr>
          <p:nvPr/>
        </p:nvSpPr>
        <p:spPr>
          <a:xfrm>
            <a:off x="8435739" y="4463166"/>
            <a:ext cx="3340999" cy="10387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sz="4400" dirty="0"/>
          </a:p>
        </p:txBody>
      </p:sp>
      <p:cxnSp>
        <p:nvCxnSpPr>
          <p:cNvPr id="28" name="Conector de Seta Reta 27">
            <a:extLst>
              <a:ext uri="{FF2B5EF4-FFF2-40B4-BE49-F238E27FC236}">
                <a16:creationId xmlns:a16="http://schemas.microsoft.com/office/drawing/2014/main" id="{162D5536-C93A-4C5D-B434-2C193F712700}"/>
              </a:ext>
            </a:extLst>
          </p:cNvPr>
          <p:cNvCxnSpPr>
            <a:cxnSpLocks/>
          </p:cNvCxnSpPr>
          <p:nvPr/>
        </p:nvCxnSpPr>
        <p:spPr>
          <a:xfrm>
            <a:off x="838200" y="1086328"/>
            <a:ext cx="0" cy="1730345"/>
          </a:xfrm>
          <a:prstGeom prst="straightConnector1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de Seta Reta 29">
            <a:extLst>
              <a:ext uri="{FF2B5EF4-FFF2-40B4-BE49-F238E27FC236}">
                <a16:creationId xmlns:a16="http://schemas.microsoft.com/office/drawing/2014/main" id="{42E66DAC-FCD6-4A9F-B133-BA8BD97250CF}"/>
              </a:ext>
            </a:extLst>
          </p:cNvPr>
          <p:cNvCxnSpPr>
            <a:cxnSpLocks/>
          </p:cNvCxnSpPr>
          <p:nvPr/>
        </p:nvCxnSpPr>
        <p:spPr>
          <a:xfrm flipH="1">
            <a:off x="829916" y="2816654"/>
            <a:ext cx="9369572" cy="6216"/>
          </a:xfrm>
          <a:prstGeom prst="straightConnector1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tângulo 26">
            <a:extLst>
              <a:ext uri="{FF2B5EF4-FFF2-40B4-BE49-F238E27FC236}">
                <a16:creationId xmlns:a16="http://schemas.microsoft.com/office/drawing/2014/main" id="{D276E1E9-B231-4502-946E-AF72187E3F82}"/>
              </a:ext>
            </a:extLst>
          </p:cNvPr>
          <p:cNvSpPr/>
          <p:nvPr/>
        </p:nvSpPr>
        <p:spPr>
          <a:xfrm>
            <a:off x="337473" y="1531312"/>
            <a:ext cx="492443" cy="642163"/>
          </a:xfrm>
          <a:prstGeom prst="rect">
            <a:avLst/>
          </a:prstGeom>
        </p:spPr>
        <p:txBody>
          <a:bodyPr vert="vert270" wrap="none">
            <a:spAutoFit/>
          </a:bodyPr>
          <a:lstStyle/>
          <a:p>
            <a:r>
              <a:rPr lang="pt-BR" sz="2000" dirty="0" err="1"/>
              <a:t>mGal</a:t>
            </a:r>
            <a:endParaRPr lang="pt-BR" sz="2000" dirty="0"/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6130D7BA-0E3C-45AD-A45A-C7483E79A153}"/>
              </a:ext>
            </a:extLst>
          </p:cNvPr>
          <p:cNvSpPr/>
          <p:nvPr/>
        </p:nvSpPr>
        <p:spPr>
          <a:xfrm>
            <a:off x="5330292" y="2749624"/>
            <a:ext cx="924612" cy="400110"/>
          </a:xfrm>
          <a:prstGeom prst="rect">
            <a:avLst/>
          </a:prstGeom>
        </p:spPr>
        <p:txBody>
          <a:bodyPr vert="horz" wrap="none">
            <a:spAutoFit/>
          </a:bodyPr>
          <a:lstStyle/>
          <a:p>
            <a:r>
              <a:rPr lang="pt-BR" sz="2000" dirty="0"/>
              <a:t>metros</a:t>
            </a:r>
          </a:p>
        </p:txBody>
      </p:sp>
      <p:sp>
        <p:nvSpPr>
          <p:cNvPr id="5" name="Forma Livre: Forma 4">
            <a:extLst>
              <a:ext uri="{FF2B5EF4-FFF2-40B4-BE49-F238E27FC236}">
                <a16:creationId xmlns:a16="http://schemas.microsoft.com/office/drawing/2014/main" id="{9A4EE9AB-E683-4F9F-A786-8DAA362F0339}"/>
              </a:ext>
            </a:extLst>
          </p:cNvPr>
          <p:cNvSpPr/>
          <p:nvPr/>
        </p:nvSpPr>
        <p:spPr>
          <a:xfrm>
            <a:off x="856343" y="1349829"/>
            <a:ext cx="9187582" cy="1378857"/>
          </a:xfrm>
          <a:custGeom>
            <a:avLst/>
            <a:gdLst>
              <a:gd name="connsiteX0" fmla="*/ 0 w 9187582"/>
              <a:gd name="connsiteY0" fmla="*/ 116114 h 1378857"/>
              <a:gd name="connsiteX1" fmla="*/ 72571 w 9187582"/>
              <a:gd name="connsiteY1" fmla="*/ 174171 h 1378857"/>
              <a:gd name="connsiteX2" fmla="*/ 159657 w 9187582"/>
              <a:gd name="connsiteY2" fmla="*/ 261257 h 1378857"/>
              <a:gd name="connsiteX3" fmla="*/ 232228 w 9187582"/>
              <a:gd name="connsiteY3" fmla="*/ 362857 h 1378857"/>
              <a:gd name="connsiteX4" fmla="*/ 246743 w 9187582"/>
              <a:gd name="connsiteY4" fmla="*/ 435428 h 1378857"/>
              <a:gd name="connsiteX5" fmla="*/ 261257 w 9187582"/>
              <a:gd name="connsiteY5" fmla="*/ 478971 h 1378857"/>
              <a:gd name="connsiteX6" fmla="*/ 333828 w 9187582"/>
              <a:gd name="connsiteY6" fmla="*/ 595085 h 1378857"/>
              <a:gd name="connsiteX7" fmla="*/ 362857 w 9187582"/>
              <a:gd name="connsiteY7" fmla="*/ 682171 h 1378857"/>
              <a:gd name="connsiteX8" fmla="*/ 508000 w 9187582"/>
              <a:gd name="connsiteY8" fmla="*/ 769257 h 1378857"/>
              <a:gd name="connsiteX9" fmla="*/ 537028 w 9187582"/>
              <a:gd name="connsiteY9" fmla="*/ 812800 h 1378857"/>
              <a:gd name="connsiteX10" fmla="*/ 624114 w 9187582"/>
              <a:gd name="connsiteY10" fmla="*/ 885371 h 1378857"/>
              <a:gd name="connsiteX11" fmla="*/ 696686 w 9187582"/>
              <a:gd name="connsiteY11" fmla="*/ 957942 h 1378857"/>
              <a:gd name="connsiteX12" fmla="*/ 798286 w 9187582"/>
              <a:gd name="connsiteY12" fmla="*/ 1059542 h 1378857"/>
              <a:gd name="connsiteX13" fmla="*/ 1161143 w 9187582"/>
              <a:gd name="connsiteY13" fmla="*/ 1103085 h 1378857"/>
              <a:gd name="connsiteX14" fmla="*/ 1262743 w 9187582"/>
              <a:gd name="connsiteY14" fmla="*/ 1161142 h 1378857"/>
              <a:gd name="connsiteX15" fmla="*/ 1349828 w 9187582"/>
              <a:gd name="connsiteY15" fmla="*/ 1219200 h 1378857"/>
              <a:gd name="connsiteX16" fmla="*/ 1422400 w 9187582"/>
              <a:gd name="connsiteY16" fmla="*/ 1233714 h 1378857"/>
              <a:gd name="connsiteX17" fmla="*/ 1553028 w 9187582"/>
              <a:gd name="connsiteY17" fmla="*/ 1262742 h 1378857"/>
              <a:gd name="connsiteX18" fmla="*/ 1727200 w 9187582"/>
              <a:gd name="connsiteY18" fmla="*/ 1277257 h 1378857"/>
              <a:gd name="connsiteX19" fmla="*/ 1828800 w 9187582"/>
              <a:gd name="connsiteY19" fmla="*/ 1335314 h 1378857"/>
              <a:gd name="connsiteX20" fmla="*/ 1886857 w 9187582"/>
              <a:gd name="connsiteY20" fmla="*/ 1364342 h 1378857"/>
              <a:gd name="connsiteX21" fmla="*/ 2119086 w 9187582"/>
              <a:gd name="connsiteY21" fmla="*/ 1320800 h 1378857"/>
              <a:gd name="connsiteX22" fmla="*/ 2670628 w 9187582"/>
              <a:gd name="connsiteY22" fmla="*/ 1262742 h 1378857"/>
              <a:gd name="connsiteX23" fmla="*/ 2801257 w 9187582"/>
              <a:gd name="connsiteY23" fmla="*/ 1175657 h 1378857"/>
              <a:gd name="connsiteX24" fmla="*/ 2859314 w 9187582"/>
              <a:gd name="connsiteY24" fmla="*/ 1132114 h 1378857"/>
              <a:gd name="connsiteX25" fmla="*/ 2902857 w 9187582"/>
              <a:gd name="connsiteY25" fmla="*/ 1117600 h 1378857"/>
              <a:gd name="connsiteX26" fmla="*/ 2960914 w 9187582"/>
              <a:gd name="connsiteY26" fmla="*/ 1088571 h 1378857"/>
              <a:gd name="connsiteX27" fmla="*/ 3004457 w 9187582"/>
              <a:gd name="connsiteY27" fmla="*/ 1074057 h 1378857"/>
              <a:gd name="connsiteX28" fmla="*/ 3062514 w 9187582"/>
              <a:gd name="connsiteY28" fmla="*/ 1045028 h 1378857"/>
              <a:gd name="connsiteX29" fmla="*/ 3164114 w 9187582"/>
              <a:gd name="connsiteY29" fmla="*/ 1001485 h 1378857"/>
              <a:gd name="connsiteX30" fmla="*/ 3193143 w 9187582"/>
              <a:gd name="connsiteY30" fmla="*/ 943428 h 1378857"/>
              <a:gd name="connsiteX31" fmla="*/ 3265714 w 9187582"/>
              <a:gd name="connsiteY31" fmla="*/ 928914 h 1378857"/>
              <a:gd name="connsiteX32" fmla="*/ 3309257 w 9187582"/>
              <a:gd name="connsiteY32" fmla="*/ 914400 h 1378857"/>
              <a:gd name="connsiteX33" fmla="*/ 3425371 w 9187582"/>
              <a:gd name="connsiteY33" fmla="*/ 928914 h 1378857"/>
              <a:gd name="connsiteX34" fmla="*/ 3483428 w 9187582"/>
              <a:gd name="connsiteY34" fmla="*/ 957942 h 1378857"/>
              <a:gd name="connsiteX35" fmla="*/ 3556000 w 9187582"/>
              <a:gd name="connsiteY35" fmla="*/ 986971 h 1378857"/>
              <a:gd name="connsiteX36" fmla="*/ 3657600 w 9187582"/>
              <a:gd name="connsiteY36" fmla="*/ 1016000 h 1378857"/>
              <a:gd name="connsiteX37" fmla="*/ 3846286 w 9187582"/>
              <a:gd name="connsiteY37" fmla="*/ 1074057 h 1378857"/>
              <a:gd name="connsiteX38" fmla="*/ 3904343 w 9187582"/>
              <a:gd name="connsiteY38" fmla="*/ 1117600 h 1378857"/>
              <a:gd name="connsiteX39" fmla="*/ 4005943 w 9187582"/>
              <a:gd name="connsiteY39" fmla="*/ 1132114 h 1378857"/>
              <a:gd name="connsiteX40" fmla="*/ 4499428 w 9187582"/>
              <a:gd name="connsiteY40" fmla="*/ 1161142 h 1378857"/>
              <a:gd name="connsiteX41" fmla="*/ 4673600 w 9187582"/>
              <a:gd name="connsiteY41" fmla="*/ 1335314 h 1378857"/>
              <a:gd name="connsiteX42" fmla="*/ 4818743 w 9187582"/>
              <a:gd name="connsiteY42" fmla="*/ 1378857 h 1378857"/>
              <a:gd name="connsiteX43" fmla="*/ 5355771 w 9187582"/>
              <a:gd name="connsiteY43" fmla="*/ 1349828 h 1378857"/>
              <a:gd name="connsiteX44" fmla="*/ 5442857 w 9187582"/>
              <a:gd name="connsiteY44" fmla="*/ 1335314 h 1378857"/>
              <a:gd name="connsiteX45" fmla="*/ 5544457 w 9187582"/>
              <a:gd name="connsiteY45" fmla="*/ 1277257 h 1378857"/>
              <a:gd name="connsiteX46" fmla="*/ 6168571 w 9187582"/>
              <a:gd name="connsiteY46" fmla="*/ 1248228 h 1378857"/>
              <a:gd name="connsiteX47" fmla="*/ 6241143 w 9187582"/>
              <a:gd name="connsiteY47" fmla="*/ 1204685 h 1378857"/>
              <a:gd name="connsiteX48" fmla="*/ 6371771 w 9187582"/>
              <a:gd name="connsiteY48" fmla="*/ 1175657 h 1378857"/>
              <a:gd name="connsiteX49" fmla="*/ 6473371 w 9187582"/>
              <a:gd name="connsiteY49" fmla="*/ 1161142 h 1378857"/>
              <a:gd name="connsiteX50" fmla="*/ 6705600 w 9187582"/>
              <a:gd name="connsiteY50" fmla="*/ 1161142 h 1378857"/>
              <a:gd name="connsiteX51" fmla="*/ 7199086 w 9187582"/>
              <a:gd name="connsiteY51" fmla="*/ 1132114 h 1378857"/>
              <a:gd name="connsiteX52" fmla="*/ 7286171 w 9187582"/>
              <a:gd name="connsiteY52" fmla="*/ 1030514 h 1378857"/>
              <a:gd name="connsiteX53" fmla="*/ 7344228 w 9187582"/>
              <a:gd name="connsiteY53" fmla="*/ 943428 h 1378857"/>
              <a:gd name="connsiteX54" fmla="*/ 7707086 w 9187582"/>
              <a:gd name="connsiteY54" fmla="*/ 899885 h 1378857"/>
              <a:gd name="connsiteX55" fmla="*/ 7982857 w 9187582"/>
              <a:gd name="connsiteY55" fmla="*/ 725714 h 1378857"/>
              <a:gd name="connsiteX56" fmla="*/ 8026400 w 9187582"/>
              <a:gd name="connsiteY56" fmla="*/ 696685 h 1378857"/>
              <a:gd name="connsiteX57" fmla="*/ 8128000 w 9187582"/>
              <a:gd name="connsiteY57" fmla="*/ 667657 h 1378857"/>
              <a:gd name="connsiteX58" fmla="*/ 8302171 w 9187582"/>
              <a:gd name="connsiteY58" fmla="*/ 595085 h 1378857"/>
              <a:gd name="connsiteX59" fmla="*/ 8374743 w 9187582"/>
              <a:gd name="connsiteY59" fmla="*/ 551542 h 1378857"/>
              <a:gd name="connsiteX60" fmla="*/ 8476343 w 9187582"/>
              <a:gd name="connsiteY60" fmla="*/ 493485 h 1378857"/>
              <a:gd name="connsiteX61" fmla="*/ 8548914 w 9187582"/>
              <a:gd name="connsiteY61" fmla="*/ 435428 h 1378857"/>
              <a:gd name="connsiteX62" fmla="*/ 8781143 w 9187582"/>
              <a:gd name="connsiteY62" fmla="*/ 420914 h 1378857"/>
              <a:gd name="connsiteX63" fmla="*/ 8853714 w 9187582"/>
              <a:gd name="connsiteY63" fmla="*/ 406400 h 1378857"/>
              <a:gd name="connsiteX64" fmla="*/ 8897257 w 9187582"/>
              <a:gd name="connsiteY64" fmla="*/ 333828 h 1378857"/>
              <a:gd name="connsiteX65" fmla="*/ 8969828 w 9187582"/>
              <a:gd name="connsiteY65" fmla="*/ 246742 h 1378857"/>
              <a:gd name="connsiteX66" fmla="*/ 9027886 w 9187582"/>
              <a:gd name="connsiteY66" fmla="*/ 159657 h 1378857"/>
              <a:gd name="connsiteX67" fmla="*/ 9173028 w 9187582"/>
              <a:gd name="connsiteY67" fmla="*/ 58057 h 1378857"/>
              <a:gd name="connsiteX68" fmla="*/ 9187543 w 9187582"/>
              <a:gd name="connsiteY68" fmla="*/ 0 h 1378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9187582" h="1378857">
                <a:moveTo>
                  <a:pt x="0" y="116114"/>
                </a:moveTo>
                <a:cubicBezTo>
                  <a:pt x="24190" y="135466"/>
                  <a:pt x="49649" y="153332"/>
                  <a:pt x="72571" y="174171"/>
                </a:cubicBezTo>
                <a:cubicBezTo>
                  <a:pt x="102948" y="201786"/>
                  <a:pt x="159657" y="261257"/>
                  <a:pt x="159657" y="261257"/>
                </a:cubicBezTo>
                <a:cubicBezTo>
                  <a:pt x="208491" y="407763"/>
                  <a:pt x="117441" y="156242"/>
                  <a:pt x="232228" y="362857"/>
                </a:cubicBezTo>
                <a:cubicBezTo>
                  <a:pt x="244209" y="384422"/>
                  <a:pt x="240760" y="411495"/>
                  <a:pt x="246743" y="435428"/>
                </a:cubicBezTo>
                <a:cubicBezTo>
                  <a:pt x="250454" y="450271"/>
                  <a:pt x="254415" y="465287"/>
                  <a:pt x="261257" y="478971"/>
                </a:cubicBezTo>
                <a:cubicBezTo>
                  <a:pt x="331035" y="618527"/>
                  <a:pt x="240719" y="390245"/>
                  <a:pt x="333828" y="595085"/>
                </a:cubicBezTo>
                <a:cubicBezTo>
                  <a:pt x="346490" y="622941"/>
                  <a:pt x="343742" y="658277"/>
                  <a:pt x="362857" y="682171"/>
                </a:cubicBezTo>
                <a:cubicBezTo>
                  <a:pt x="386209" y="711361"/>
                  <a:pt x="469429" y="749971"/>
                  <a:pt x="508000" y="769257"/>
                </a:cubicBezTo>
                <a:cubicBezTo>
                  <a:pt x="517676" y="783771"/>
                  <a:pt x="525861" y="799399"/>
                  <a:pt x="537028" y="812800"/>
                </a:cubicBezTo>
                <a:cubicBezTo>
                  <a:pt x="571949" y="854705"/>
                  <a:pt x="581302" y="856830"/>
                  <a:pt x="624114" y="885371"/>
                </a:cubicBezTo>
                <a:cubicBezTo>
                  <a:pt x="701530" y="1001494"/>
                  <a:pt x="599918" y="861173"/>
                  <a:pt x="696686" y="957942"/>
                </a:cubicBezTo>
                <a:cubicBezTo>
                  <a:pt x="733635" y="994891"/>
                  <a:pt x="741982" y="1041947"/>
                  <a:pt x="798286" y="1059542"/>
                </a:cubicBezTo>
                <a:cubicBezTo>
                  <a:pt x="888346" y="1087685"/>
                  <a:pt x="1070607" y="1096121"/>
                  <a:pt x="1161143" y="1103085"/>
                </a:cubicBezTo>
                <a:cubicBezTo>
                  <a:pt x="1351601" y="1245929"/>
                  <a:pt x="1120254" y="1081980"/>
                  <a:pt x="1262743" y="1161142"/>
                </a:cubicBezTo>
                <a:cubicBezTo>
                  <a:pt x="1293240" y="1178085"/>
                  <a:pt x="1315618" y="1212358"/>
                  <a:pt x="1349828" y="1219200"/>
                </a:cubicBezTo>
                <a:cubicBezTo>
                  <a:pt x="1374019" y="1224038"/>
                  <a:pt x="1398318" y="1228363"/>
                  <a:pt x="1422400" y="1233714"/>
                </a:cubicBezTo>
                <a:cubicBezTo>
                  <a:pt x="1467502" y="1243736"/>
                  <a:pt x="1506515" y="1257270"/>
                  <a:pt x="1553028" y="1262742"/>
                </a:cubicBezTo>
                <a:cubicBezTo>
                  <a:pt x="1610888" y="1269549"/>
                  <a:pt x="1669143" y="1272419"/>
                  <a:pt x="1727200" y="1277257"/>
                </a:cubicBezTo>
                <a:cubicBezTo>
                  <a:pt x="1902642" y="1364976"/>
                  <a:pt x="1685194" y="1253254"/>
                  <a:pt x="1828800" y="1335314"/>
                </a:cubicBezTo>
                <a:cubicBezTo>
                  <a:pt x="1847586" y="1346049"/>
                  <a:pt x="1867505" y="1354666"/>
                  <a:pt x="1886857" y="1364342"/>
                </a:cubicBezTo>
                <a:cubicBezTo>
                  <a:pt x="1964267" y="1349828"/>
                  <a:pt x="2041272" y="1332958"/>
                  <a:pt x="2119086" y="1320800"/>
                </a:cubicBezTo>
                <a:cubicBezTo>
                  <a:pt x="2295590" y="1293221"/>
                  <a:pt x="2495257" y="1278685"/>
                  <a:pt x="2670628" y="1262742"/>
                </a:cubicBezTo>
                <a:cubicBezTo>
                  <a:pt x="2815292" y="1154248"/>
                  <a:pt x="2633264" y="1287653"/>
                  <a:pt x="2801257" y="1175657"/>
                </a:cubicBezTo>
                <a:cubicBezTo>
                  <a:pt x="2821385" y="1162238"/>
                  <a:pt x="2838311" y="1144116"/>
                  <a:pt x="2859314" y="1132114"/>
                </a:cubicBezTo>
                <a:cubicBezTo>
                  <a:pt x="2872598" y="1124523"/>
                  <a:pt x="2888795" y="1123627"/>
                  <a:pt x="2902857" y="1117600"/>
                </a:cubicBezTo>
                <a:cubicBezTo>
                  <a:pt x="2922744" y="1109077"/>
                  <a:pt x="2941027" y="1097094"/>
                  <a:pt x="2960914" y="1088571"/>
                </a:cubicBezTo>
                <a:cubicBezTo>
                  <a:pt x="2974976" y="1082544"/>
                  <a:pt x="2990395" y="1080084"/>
                  <a:pt x="3004457" y="1074057"/>
                </a:cubicBezTo>
                <a:cubicBezTo>
                  <a:pt x="3024344" y="1065534"/>
                  <a:pt x="3042817" y="1053981"/>
                  <a:pt x="3062514" y="1045028"/>
                </a:cubicBezTo>
                <a:cubicBezTo>
                  <a:pt x="3096057" y="1029781"/>
                  <a:pt x="3130247" y="1015999"/>
                  <a:pt x="3164114" y="1001485"/>
                </a:cubicBezTo>
                <a:cubicBezTo>
                  <a:pt x="3173790" y="982133"/>
                  <a:pt x="3175537" y="956004"/>
                  <a:pt x="3193143" y="943428"/>
                </a:cubicBezTo>
                <a:cubicBezTo>
                  <a:pt x="3213217" y="929089"/>
                  <a:pt x="3241781" y="934897"/>
                  <a:pt x="3265714" y="928914"/>
                </a:cubicBezTo>
                <a:cubicBezTo>
                  <a:pt x="3280557" y="925203"/>
                  <a:pt x="3294743" y="919238"/>
                  <a:pt x="3309257" y="914400"/>
                </a:cubicBezTo>
                <a:cubicBezTo>
                  <a:pt x="3347962" y="919238"/>
                  <a:pt x="3387530" y="919454"/>
                  <a:pt x="3425371" y="928914"/>
                </a:cubicBezTo>
                <a:cubicBezTo>
                  <a:pt x="3446362" y="934162"/>
                  <a:pt x="3463656" y="949155"/>
                  <a:pt x="3483428" y="957942"/>
                </a:cubicBezTo>
                <a:cubicBezTo>
                  <a:pt x="3507237" y="968524"/>
                  <a:pt x="3531283" y="978732"/>
                  <a:pt x="3556000" y="986971"/>
                </a:cubicBezTo>
                <a:cubicBezTo>
                  <a:pt x="3589414" y="998109"/>
                  <a:pt x="3623567" y="1006925"/>
                  <a:pt x="3657600" y="1016000"/>
                </a:cubicBezTo>
                <a:cubicBezTo>
                  <a:pt x="3716770" y="1031779"/>
                  <a:pt x="3790366" y="1042990"/>
                  <a:pt x="3846286" y="1074057"/>
                </a:cubicBezTo>
                <a:cubicBezTo>
                  <a:pt x="3867432" y="1085805"/>
                  <a:pt x="3881609" y="1109333"/>
                  <a:pt x="3904343" y="1117600"/>
                </a:cubicBezTo>
                <a:cubicBezTo>
                  <a:pt x="3936494" y="1129291"/>
                  <a:pt x="3971824" y="1129618"/>
                  <a:pt x="4005943" y="1132114"/>
                </a:cubicBezTo>
                <a:cubicBezTo>
                  <a:pt x="4170283" y="1144139"/>
                  <a:pt x="4334933" y="1151466"/>
                  <a:pt x="4499428" y="1161142"/>
                </a:cubicBezTo>
                <a:cubicBezTo>
                  <a:pt x="4727905" y="1298227"/>
                  <a:pt x="4342321" y="1055002"/>
                  <a:pt x="4673600" y="1335314"/>
                </a:cubicBezTo>
                <a:cubicBezTo>
                  <a:pt x="4688415" y="1347850"/>
                  <a:pt x="4790453" y="1371784"/>
                  <a:pt x="4818743" y="1378857"/>
                </a:cubicBezTo>
                <a:lnTo>
                  <a:pt x="5355771" y="1349828"/>
                </a:lnTo>
                <a:cubicBezTo>
                  <a:pt x="5385129" y="1347780"/>
                  <a:pt x="5415389" y="1345878"/>
                  <a:pt x="5442857" y="1335314"/>
                </a:cubicBezTo>
                <a:cubicBezTo>
                  <a:pt x="5479263" y="1321312"/>
                  <a:pt x="5505729" y="1281904"/>
                  <a:pt x="5544457" y="1277257"/>
                </a:cubicBezTo>
                <a:cubicBezTo>
                  <a:pt x="5751236" y="1252443"/>
                  <a:pt x="5960533" y="1257904"/>
                  <a:pt x="6168571" y="1248228"/>
                </a:cubicBezTo>
                <a:cubicBezTo>
                  <a:pt x="6192762" y="1233714"/>
                  <a:pt x="6215910" y="1217301"/>
                  <a:pt x="6241143" y="1204685"/>
                </a:cubicBezTo>
                <a:cubicBezTo>
                  <a:pt x="6276229" y="1187142"/>
                  <a:pt x="6339564" y="1180612"/>
                  <a:pt x="6371771" y="1175657"/>
                </a:cubicBezTo>
                <a:cubicBezTo>
                  <a:pt x="6405584" y="1170455"/>
                  <a:pt x="6439504" y="1165980"/>
                  <a:pt x="6473371" y="1161142"/>
                </a:cubicBezTo>
                <a:cubicBezTo>
                  <a:pt x="6592323" y="1121492"/>
                  <a:pt x="6437482" y="1166847"/>
                  <a:pt x="6705600" y="1161142"/>
                </a:cubicBezTo>
                <a:cubicBezTo>
                  <a:pt x="6870342" y="1157637"/>
                  <a:pt x="7034591" y="1141790"/>
                  <a:pt x="7199086" y="1132114"/>
                </a:cubicBezTo>
                <a:cubicBezTo>
                  <a:pt x="7249199" y="1082000"/>
                  <a:pt x="7242727" y="1092577"/>
                  <a:pt x="7286171" y="1030514"/>
                </a:cubicBezTo>
                <a:cubicBezTo>
                  <a:pt x="7306178" y="1001933"/>
                  <a:pt x="7310908" y="953769"/>
                  <a:pt x="7344228" y="943428"/>
                </a:cubicBezTo>
                <a:cubicBezTo>
                  <a:pt x="7460574" y="907320"/>
                  <a:pt x="7586133" y="914399"/>
                  <a:pt x="7707086" y="899885"/>
                </a:cubicBezTo>
                <a:cubicBezTo>
                  <a:pt x="7968264" y="709938"/>
                  <a:pt x="7764139" y="845015"/>
                  <a:pt x="7982857" y="725714"/>
                </a:cubicBezTo>
                <a:cubicBezTo>
                  <a:pt x="7998171" y="717361"/>
                  <a:pt x="8010798" y="704486"/>
                  <a:pt x="8026400" y="696685"/>
                </a:cubicBezTo>
                <a:cubicBezTo>
                  <a:pt x="8061488" y="679141"/>
                  <a:pt x="8090799" y="681608"/>
                  <a:pt x="8128000" y="667657"/>
                </a:cubicBezTo>
                <a:cubicBezTo>
                  <a:pt x="8186891" y="645573"/>
                  <a:pt x="8248239" y="627444"/>
                  <a:pt x="8302171" y="595085"/>
                </a:cubicBezTo>
                <a:cubicBezTo>
                  <a:pt x="8326362" y="580571"/>
                  <a:pt x="8350082" y="565242"/>
                  <a:pt x="8374743" y="551542"/>
                </a:cubicBezTo>
                <a:cubicBezTo>
                  <a:pt x="8436736" y="517102"/>
                  <a:pt x="8424204" y="532590"/>
                  <a:pt x="8476343" y="493485"/>
                </a:cubicBezTo>
                <a:cubicBezTo>
                  <a:pt x="8501126" y="474898"/>
                  <a:pt x="8518778" y="442603"/>
                  <a:pt x="8548914" y="435428"/>
                </a:cubicBezTo>
                <a:cubicBezTo>
                  <a:pt x="8624366" y="417463"/>
                  <a:pt x="8703733" y="425752"/>
                  <a:pt x="8781143" y="420914"/>
                </a:cubicBezTo>
                <a:cubicBezTo>
                  <a:pt x="8805333" y="416076"/>
                  <a:pt x="8833979" y="421202"/>
                  <a:pt x="8853714" y="406400"/>
                </a:cubicBezTo>
                <a:cubicBezTo>
                  <a:pt x="8876283" y="389473"/>
                  <a:pt x="8882305" y="357751"/>
                  <a:pt x="8897257" y="333828"/>
                </a:cubicBezTo>
                <a:cubicBezTo>
                  <a:pt x="8967976" y="220678"/>
                  <a:pt x="8878293" y="364429"/>
                  <a:pt x="8969828" y="246742"/>
                </a:cubicBezTo>
                <a:cubicBezTo>
                  <a:pt x="8991247" y="219203"/>
                  <a:pt x="8999976" y="180590"/>
                  <a:pt x="9027886" y="159657"/>
                </a:cubicBezTo>
                <a:cubicBezTo>
                  <a:pt x="9113853" y="95181"/>
                  <a:pt x="9065815" y="129533"/>
                  <a:pt x="9173028" y="58057"/>
                </a:cubicBezTo>
                <a:cubicBezTo>
                  <a:pt x="9189073" y="9924"/>
                  <a:pt x="9187543" y="29814"/>
                  <a:pt x="9187543" y="0"/>
                </a:cubicBezTo>
              </a:path>
            </a:pathLst>
          </a:custGeom>
          <a:ln w="317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9827119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de Seta Reta 2">
            <a:extLst>
              <a:ext uri="{FF2B5EF4-FFF2-40B4-BE49-F238E27FC236}">
                <a16:creationId xmlns:a16="http://schemas.microsoft.com/office/drawing/2014/main" id="{21924E65-29CD-4BB8-B2CD-AE4C546B1FD1}"/>
              </a:ext>
            </a:extLst>
          </p:cNvPr>
          <p:cNvCxnSpPr>
            <a:cxnSpLocks/>
          </p:cNvCxnSpPr>
          <p:nvPr/>
        </p:nvCxnSpPr>
        <p:spPr>
          <a:xfrm>
            <a:off x="838200" y="3144383"/>
            <a:ext cx="0" cy="3251361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7EC64C03-32B6-470A-ADFF-BAF6710DDD0C}"/>
              </a:ext>
            </a:extLst>
          </p:cNvPr>
          <p:cNvCxnSpPr>
            <a:cxnSpLocks/>
          </p:cNvCxnSpPr>
          <p:nvPr/>
        </p:nvCxnSpPr>
        <p:spPr>
          <a:xfrm flipV="1">
            <a:off x="838200" y="3105834"/>
            <a:ext cx="9557825" cy="38549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>
            <a:extLst>
              <a:ext uri="{FF2B5EF4-FFF2-40B4-BE49-F238E27FC236}">
                <a16:creationId xmlns:a16="http://schemas.microsoft.com/office/drawing/2014/main" id="{A713BD34-23E5-4423-93A0-22A32C362597}"/>
              </a:ext>
            </a:extLst>
          </p:cNvPr>
          <p:cNvSpPr txBox="1"/>
          <p:nvPr/>
        </p:nvSpPr>
        <p:spPr>
          <a:xfrm>
            <a:off x="10199498" y="2970058"/>
            <a:ext cx="3930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/>
              <a:t>x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226BF9FB-BBC3-49D1-92F3-4ED00A0A03CE}"/>
              </a:ext>
            </a:extLst>
          </p:cNvPr>
          <p:cNvSpPr txBox="1"/>
          <p:nvPr/>
        </p:nvSpPr>
        <p:spPr>
          <a:xfrm>
            <a:off x="470792" y="6072579"/>
            <a:ext cx="3674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/>
              <a:t>z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723D543C-6491-4A8C-A5E4-2ACD38E7A072}"/>
              </a:ext>
            </a:extLst>
          </p:cNvPr>
          <p:cNvSpPr txBox="1"/>
          <p:nvPr/>
        </p:nvSpPr>
        <p:spPr>
          <a:xfrm>
            <a:off x="121950" y="86956"/>
            <a:ext cx="3167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Bacia sedimentar 2D</a:t>
            </a: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D22C0784-6C86-47B4-82C6-C3170008E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5CF5-DD80-4FB2-8D05-C9155122F025}" type="slidenum">
              <a:rPr lang="pt-BR" smtClean="0"/>
              <a:t>69</a:t>
            </a:fld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tângulo 34">
                <a:extLst>
                  <a:ext uri="{FF2B5EF4-FFF2-40B4-BE49-F238E27FC236}">
                    <a16:creationId xmlns:a16="http://schemas.microsoft.com/office/drawing/2014/main" id="{3BEDF37B-B456-4418-B300-7DF968287EFF}"/>
                  </a:ext>
                </a:extLst>
              </p:cNvPr>
              <p:cNvSpPr/>
              <p:nvPr/>
            </p:nvSpPr>
            <p:spPr>
              <a:xfrm>
                <a:off x="585791" y="692017"/>
                <a:ext cx="50481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pt-BR" sz="2000" dirty="0"/>
              </a:p>
            </p:txBody>
          </p:sp>
        </mc:Choice>
        <mc:Fallback xmlns="">
          <p:sp>
            <p:nvSpPr>
              <p:cNvPr id="35" name="Retângulo 34">
                <a:extLst>
                  <a:ext uri="{FF2B5EF4-FFF2-40B4-BE49-F238E27FC236}">
                    <a16:creationId xmlns:a16="http://schemas.microsoft.com/office/drawing/2014/main" id="{3BEDF37B-B456-4418-B300-7DF968287E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791" y="692017"/>
                <a:ext cx="504818" cy="400110"/>
              </a:xfrm>
              <a:prstGeom prst="rect">
                <a:avLst/>
              </a:prstGeom>
              <a:blipFill>
                <a:blip r:embed="rId2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Título 1">
            <a:extLst>
              <a:ext uri="{FF2B5EF4-FFF2-40B4-BE49-F238E27FC236}">
                <a16:creationId xmlns:a16="http://schemas.microsoft.com/office/drawing/2014/main" id="{25D62001-3C8D-40C6-951D-3F6DC6058951}"/>
              </a:ext>
            </a:extLst>
          </p:cNvPr>
          <p:cNvSpPr txBox="1">
            <a:spLocks/>
          </p:cNvSpPr>
          <p:nvPr/>
        </p:nvSpPr>
        <p:spPr>
          <a:xfrm>
            <a:off x="8435739" y="4463166"/>
            <a:ext cx="3340999" cy="10387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sz="4400" dirty="0"/>
          </a:p>
        </p:txBody>
      </p:sp>
      <p:cxnSp>
        <p:nvCxnSpPr>
          <p:cNvPr id="28" name="Conector de Seta Reta 27">
            <a:extLst>
              <a:ext uri="{FF2B5EF4-FFF2-40B4-BE49-F238E27FC236}">
                <a16:creationId xmlns:a16="http://schemas.microsoft.com/office/drawing/2014/main" id="{162D5536-C93A-4C5D-B434-2C193F712700}"/>
              </a:ext>
            </a:extLst>
          </p:cNvPr>
          <p:cNvCxnSpPr>
            <a:cxnSpLocks/>
          </p:cNvCxnSpPr>
          <p:nvPr/>
        </p:nvCxnSpPr>
        <p:spPr>
          <a:xfrm>
            <a:off x="838200" y="1086328"/>
            <a:ext cx="0" cy="1730345"/>
          </a:xfrm>
          <a:prstGeom prst="straightConnector1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de Seta Reta 29">
            <a:extLst>
              <a:ext uri="{FF2B5EF4-FFF2-40B4-BE49-F238E27FC236}">
                <a16:creationId xmlns:a16="http://schemas.microsoft.com/office/drawing/2014/main" id="{42E66DAC-FCD6-4A9F-B133-BA8BD97250CF}"/>
              </a:ext>
            </a:extLst>
          </p:cNvPr>
          <p:cNvCxnSpPr>
            <a:cxnSpLocks/>
          </p:cNvCxnSpPr>
          <p:nvPr/>
        </p:nvCxnSpPr>
        <p:spPr>
          <a:xfrm flipH="1">
            <a:off x="829916" y="2816654"/>
            <a:ext cx="9369572" cy="6216"/>
          </a:xfrm>
          <a:prstGeom prst="straightConnector1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tângulo 26">
            <a:extLst>
              <a:ext uri="{FF2B5EF4-FFF2-40B4-BE49-F238E27FC236}">
                <a16:creationId xmlns:a16="http://schemas.microsoft.com/office/drawing/2014/main" id="{D276E1E9-B231-4502-946E-AF72187E3F82}"/>
              </a:ext>
            </a:extLst>
          </p:cNvPr>
          <p:cNvSpPr/>
          <p:nvPr/>
        </p:nvSpPr>
        <p:spPr>
          <a:xfrm>
            <a:off x="337473" y="1531312"/>
            <a:ext cx="492443" cy="642163"/>
          </a:xfrm>
          <a:prstGeom prst="rect">
            <a:avLst/>
          </a:prstGeom>
        </p:spPr>
        <p:txBody>
          <a:bodyPr vert="vert270" wrap="none">
            <a:spAutoFit/>
          </a:bodyPr>
          <a:lstStyle/>
          <a:p>
            <a:r>
              <a:rPr lang="pt-BR" sz="2000" dirty="0" err="1"/>
              <a:t>mGal</a:t>
            </a:r>
            <a:endParaRPr lang="pt-BR" sz="2000" dirty="0"/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6130D7BA-0E3C-45AD-A45A-C7483E79A153}"/>
              </a:ext>
            </a:extLst>
          </p:cNvPr>
          <p:cNvSpPr/>
          <p:nvPr/>
        </p:nvSpPr>
        <p:spPr>
          <a:xfrm>
            <a:off x="5330292" y="2749624"/>
            <a:ext cx="924612" cy="400110"/>
          </a:xfrm>
          <a:prstGeom prst="rect">
            <a:avLst/>
          </a:prstGeom>
        </p:spPr>
        <p:txBody>
          <a:bodyPr vert="horz" wrap="none">
            <a:spAutoFit/>
          </a:bodyPr>
          <a:lstStyle/>
          <a:p>
            <a:r>
              <a:rPr lang="pt-BR" sz="2000" dirty="0"/>
              <a:t>metros</a:t>
            </a:r>
          </a:p>
        </p:txBody>
      </p:sp>
      <p:sp>
        <p:nvSpPr>
          <p:cNvPr id="5" name="Forma Livre: Forma 4">
            <a:extLst>
              <a:ext uri="{FF2B5EF4-FFF2-40B4-BE49-F238E27FC236}">
                <a16:creationId xmlns:a16="http://schemas.microsoft.com/office/drawing/2014/main" id="{9A4EE9AB-E683-4F9F-A786-8DAA362F0339}"/>
              </a:ext>
            </a:extLst>
          </p:cNvPr>
          <p:cNvSpPr/>
          <p:nvPr/>
        </p:nvSpPr>
        <p:spPr>
          <a:xfrm>
            <a:off x="856343" y="1349829"/>
            <a:ext cx="9187582" cy="1378857"/>
          </a:xfrm>
          <a:custGeom>
            <a:avLst/>
            <a:gdLst>
              <a:gd name="connsiteX0" fmla="*/ 0 w 9187582"/>
              <a:gd name="connsiteY0" fmla="*/ 116114 h 1378857"/>
              <a:gd name="connsiteX1" fmla="*/ 72571 w 9187582"/>
              <a:gd name="connsiteY1" fmla="*/ 174171 h 1378857"/>
              <a:gd name="connsiteX2" fmla="*/ 159657 w 9187582"/>
              <a:gd name="connsiteY2" fmla="*/ 261257 h 1378857"/>
              <a:gd name="connsiteX3" fmla="*/ 232228 w 9187582"/>
              <a:gd name="connsiteY3" fmla="*/ 362857 h 1378857"/>
              <a:gd name="connsiteX4" fmla="*/ 246743 w 9187582"/>
              <a:gd name="connsiteY4" fmla="*/ 435428 h 1378857"/>
              <a:gd name="connsiteX5" fmla="*/ 261257 w 9187582"/>
              <a:gd name="connsiteY5" fmla="*/ 478971 h 1378857"/>
              <a:gd name="connsiteX6" fmla="*/ 333828 w 9187582"/>
              <a:gd name="connsiteY6" fmla="*/ 595085 h 1378857"/>
              <a:gd name="connsiteX7" fmla="*/ 362857 w 9187582"/>
              <a:gd name="connsiteY7" fmla="*/ 682171 h 1378857"/>
              <a:gd name="connsiteX8" fmla="*/ 508000 w 9187582"/>
              <a:gd name="connsiteY8" fmla="*/ 769257 h 1378857"/>
              <a:gd name="connsiteX9" fmla="*/ 537028 w 9187582"/>
              <a:gd name="connsiteY9" fmla="*/ 812800 h 1378857"/>
              <a:gd name="connsiteX10" fmla="*/ 624114 w 9187582"/>
              <a:gd name="connsiteY10" fmla="*/ 885371 h 1378857"/>
              <a:gd name="connsiteX11" fmla="*/ 696686 w 9187582"/>
              <a:gd name="connsiteY11" fmla="*/ 957942 h 1378857"/>
              <a:gd name="connsiteX12" fmla="*/ 798286 w 9187582"/>
              <a:gd name="connsiteY12" fmla="*/ 1059542 h 1378857"/>
              <a:gd name="connsiteX13" fmla="*/ 1161143 w 9187582"/>
              <a:gd name="connsiteY13" fmla="*/ 1103085 h 1378857"/>
              <a:gd name="connsiteX14" fmla="*/ 1262743 w 9187582"/>
              <a:gd name="connsiteY14" fmla="*/ 1161142 h 1378857"/>
              <a:gd name="connsiteX15" fmla="*/ 1349828 w 9187582"/>
              <a:gd name="connsiteY15" fmla="*/ 1219200 h 1378857"/>
              <a:gd name="connsiteX16" fmla="*/ 1422400 w 9187582"/>
              <a:gd name="connsiteY16" fmla="*/ 1233714 h 1378857"/>
              <a:gd name="connsiteX17" fmla="*/ 1553028 w 9187582"/>
              <a:gd name="connsiteY17" fmla="*/ 1262742 h 1378857"/>
              <a:gd name="connsiteX18" fmla="*/ 1727200 w 9187582"/>
              <a:gd name="connsiteY18" fmla="*/ 1277257 h 1378857"/>
              <a:gd name="connsiteX19" fmla="*/ 1828800 w 9187582"/>
              <a:gd name="connsiteY19" fmla="*/ 1335314 h 1378857"/>
              <a:gd name="connsiteX20" fmla="*/ 1886857 w 9187582"/>
              <a:gd name="connsiteY20" fmla="*/ 1364342 h 1378857"/>
              <a:gd name="connsiteX21" fmla="*/ 2119086 w 9187582"/>
              <a:gd name="connsiteY21" fmla="*/ 1320800 h 1378857"/>
              <a:gd name="connsiteX22" fmla="*/ 2670628 w 9187582"/>
              <a:gd name="connsiteY22" fmla="*/ 1262742 h 1378857"/>
              <a:gd name="connsiteX23" fmla="*/ 2801257 w 9187582"/>
              <a:gd name="connsiteY23" fmla="*/ 1175657 h 1378857"/>
              <a:gd name="connsiteX24" fmla="*/ 2859314 w 9187582"/>
              <a:gd name="connsiteY24" fmla="*/ 1132114 h 1378857"/>
              <a:gd name="connsiteX25" fmla="*/ 2902857 w 9187582"/>
              <a:gd name="connsiteY25" fmla="*/ 1117600 h 1378857"/>
              <a:gd name="connsiteX26" fmla="*/ 2960914 w 9187582"/>
              <a:gd name="connsiteY26" fmla="*/ 1088571 h 1378857"/>
              <a:gd name="connsiteX27" fmla="*/ 3004457 w 9187582"/>
              <a:gd name="connsiteY27" fmla="*/ 1074057 h 1378857"/>
              <a:gd name="connsiteX28" fmla="*/ 3062514 w 9187582"/>
              <a:gd name="connsiteY28" fmla="*/ 1045028 h 1378857"/>
              <a:gd name="connsiteX29" fmla="*/ 3164114 w 9187582"/>
              <a:gd name="connsiteY29" fmla="*/ 1001485 h 1378857"/>
              <a:gd name="connsiteX30" fmla="*/ 3193143 w 9187582"/>
              <a:gd name="connsiteY30" fmla="*/ 943428 h 1378857"/>
              <a:gd name="connsiteX31" fmla="*/ 3265714 w 9187582"/>
              <a:gd name="connsiteY31" fmla="*/ 928914 h 1378857"/>
              <a:gd name="connsiteX32" fmla="*/ 3309257 w 9187582"/>
              <a:gd name="connsiteY32" fmla="*/ 914400 h 1378857"/>
              <a:gd name="connsiteX33" fmla="*/ 3425371 w 9187582"/>
              <a:gd name="connsiteY33" fmla="*/ 928914 h 1378857"/>
              <a:gd name="connsiteX34" fmla="*/ 3483428 w 9187582"/>
              <a:gd name="connsiteY34" fmla="*/ 957942 h 1378857"/>
              <a:gd name="connsiteX35" fmla="*/ 3556000 w 9187582"/>
              <a:gd name="connsiteY35" fmla="*/ 986971 h 1378857"/>
              <a:gd name="connsiteX36" fmla="*/ 3657600 w 9187582"/>
              <a:gd name="connsiteY36" fmla="*/ 1016000 h 1378857"/>
              <a:gd name="connsiteX37" fmla="*/ 3846286 w 9187582"/>
              <a:gd name="connsiteY37" fmla="*/ 1074057 h 1378857"/>
              <a:gd name="connsiteX38" fmla="*/ 3904343 w 9187582"/>
              <a:gd name="connsiteY38" fmla="*/ 1117600 h 1378857"/>
              <a:gd name="connsiteX39" fmla="*/ 4005943 w 9187582"/>
              <a:gd name="connsiteY39" fmla="*/ 1132114 h 1378857"/>
              <a:gd name="connsiteX40" fmla="*/ 4499428 w 9187582"/>
              <a:gd name="connsiteY40" fmla="*/ 1161142 h 1378857"/>
              <a:gd name="connsiteX41" fmla="*/ 4673600 w 9187582"/>
              <a:gd name="connsiteY41" fmla="*/ 1335314 h 1378857"/>
              <a:gd name="connsiteX42" fmla="*/ 4818743 w 9187582"/>
              <a:gd name="connsiteY42" fmla="*/ 1378857 h 1378857"/>
              <a:gd name="connsiteX43" fmla="*/ 5355771 w 9187582"/>
              <a:gd name="connsiteY43" fmla="*/ 1349828 h 1378857"/>
              <a:gd name="connsiteX44" fmla="*/ 5442857 w 9187582"/>
              <a:gd name="connsiteY44" fmla="*/ 1335314 h 1378857"/>
              <a:gd name="connsiteX45" fmla="*/ 5544457 w 9187582"/>
              <a:gd name="connsiteY45" fmla="*/ 1277257 h 1378857"/>
              <a:gd name="connsiteX46" fmla="*/ 6168571 w 9187582"/>
              <a:gd name="connsiteY46" fmla="*/ 1248228 h 1378857"/>
              <a:gd name="connsiteX47" fmla="*/ 6241143 w 9187582"/>
              <a:gd name="connsiteY47" fmla="*/ 1204685 h 1378857"/>
              <a:gd name="connsiteX48" fmla="*/ 6371771 w 9187582"/>
              <a:gd name="connsiteY48" fmla="*/ 1175657 h 1378857"/>
              <a:gd name="connsiteX49" fmla="*/ 6473371 w 9187582"/>
              <a:gd name="connsiteY49" fmla="*/ 1161142 h 1378857"/>
              <a:gd name="connsiteX50" fmla="*/ 6705600 w 9187582"/>
              <a:gd name="connsiteY50" fmla="*/ 1161142 h 1378857"/>
              <a:gd name="connsiteX51" fmla="*/ 7199086 w 9187582"/>
              <a:gd name="connsiteY51" fmla="*/ 1132114 h 1378857"/>
              <a:gd name="connsiteX52" fmla="*/ 7286171 w 9187582"/>
              <a:gd name="connsiteY52" fmla="*/ 1030514 h 1378857"/>
              <a:gd name="connsiteX53" fmla="*/ 7344228 w 9187582"/>
              <a:gd name="connsiteY53" fmla="*/ 943428 h 1378857"/>
              <a:gd name="connsiteX54" fmla="*/ 7707086 w 9187582"/>
              <a:gd name="connsiteY54" fmla="*/ 899885 h 1378857"/>
              <a:gd name="connsiteX55" fmla="*/ 7982857 w 9187582"/>
              <a:gd name="connsiteY55" fmla="*/ 725714 h 1378857"/>
              <a:gd name="connsiteX56" fmla="*/ 8026400 w 9187582"/>
              <a:gd name="connsiteY56" fmla="*/ 696685 h 1378857"/>
              <a:gd name="connsiteX57" fmla="*/ 8128000 w 9187582"/>
              <a:gd name="connsiteY57" fmla="*/ 667657 h 1378857"/>
              <a:gd name="connsiteX58" fmla="*/ 8302171 w 9187582"/>
              <a:gd name="connsiteY58" fmla="*/ 595085 h 1378857"/>
              <a:gd name="connsiteX59" fmla="*/ 8374743 w 9187582"/>
              <a:gd name="connsiteY59" fmla="*/ 551542 h 1378857"/>
              <a:gd name="connsiteX60" fmla="*/ 8476343 w 9187582"/>
              <a:gd name="connsiteY60" fmla="*/ 493485 h 1378857"/>
              <a:gd name="connsiteX61" fmla="*/ 8548914 w 9187582"/>
              <a:gd name="connsiteY61" fmla="*/ 435428 h 1378857"/>
              <a:gd name="connsiteX62" fmla="*/ 8781143 w 9187582"/>
              <a:gd name="connsiteY62" fmla="*/ 420914 h 1378857"/>
              <a:gd name="connsiteX63" fmla="*/ 8853714 w 9187582"/>
              <a:gd name="connsiteY63" fmla="*/ 406400 h 1378857"/>
              <a:gd name="connsiteX64" fmla="*/ 8897257 w 9187582"/>
              <a:gd name="connsiteY64" fmla="*/ 333828 h 1378857"/>
              <a:gd name="connsiteX65" fmla="*/ 8969828 w 9187582"/>
              <a:gd name="connsiteY65" fmla="*/ 246742 h 1378857"/>
              <a:gd name="connsiteX66" fmla="*/ 9027886 w 9187582"/>
              <a:gd name="connsiteY66" fmla="*/ 159657 h 1378857"/>
              <a:gd name="connsiteX67" fmla="*/ 9173028 w 9187582"/>
              <a:gd name="connsiteY67" fmla="*/ 58057 h 1378857"/>
              <a:gd name="connsiteX68" fmla="*/ 9187543 w 9187582"/>
              <a:gd name="connsiteY68" fmla="*/ 0 h 1378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9187582" h="1378857">
                <a:moveTo>
                  <a:pt x="0" y="116114"/>
                </a:moveTo>
                <a:cubicBezTo>
                  <a:pt x="24190" y="135466"/>
                  <a:pt x="49649" y="153332"/>
                  <a:pt x="72571" y="174171"/>
                </a:cubicBezTo>
                <a:cubicBezTo>
                  <a:pt x="102948" y="201786"/>
                  <a:pt x="159657" y="261257"/>
                  <a:pt x="159657" y="261257"/>
                </a:cubicBezTo>
                <a:cubicBezTo>
                  <a:pt x="208491" y="407763"/>
                  <a:pt x="117441" y="156242"/>
                  <a:pt x="232228" y="362857"/>
                </a:cubicBezTo>
                <a:cubicBezTo>
                  <a:pt x="244209" y="384422"/>
                  <a:pt x="240760" y="411495"/>
                  <a:pt x="246743" y="435428"/>
                </a:cubicBezTo>
                <a:cubicBezTo>
                  <a:pt x="250454" y="450271"/>
                  <a:pt x="254415" y="465287"/>
                  <a:pt x="261257" y="478971"/>
                </a:cubicBezTo>
                <a:cubicBezTo>
                  <a:pt x="331035" y="618527"/>
                  <a:pt x="240719" y="390245"/>
                  <a:pt x="333828" y="595085"/>
                </a:cubicBezTo>
                <a:cubicBezTo>
                  <a:pt x="346490" y="622941"/>
                  <a:pt x="343742" y="658277"/>
                  <a:pt x="362857" y="682171"/>
                </a:cubicBezTo>
                <a:cubicBezTo>
                  <a:pt x="386209" y="711361"/>
                  <a:pt x="469429" y="749971"/>
                  <a:pt x="508000" y="769257"/>
                </a:cubicBezTo>
                <a:cubicBezTo>
                  <a:pt x="517676" y="783771"/>
                  <a:pt x="525861" y="799399"/>
                  <a:pt x="537028" y="812800"/>
                </a:cubicBezTo>
                <a:cubicBezTo>
                  <a:pt x="571949" y="854705"/>
                  <a:pt x="581302" y="856830"/>
                  <a:pt x="624114" y="885371"/>
                </a:cubicBezTo>
                <a:cubicBezTo>
                  <a:pt x="701530" y="1001494"/>
                  <a:pt x="599918" y="861173"/>
                  <a:pt x="696686" y="957942"/>
                </a:cubicBezTo>
                <a:cubicBezTo>
                  <a:pt x="733635" y="994891"/>
                  <a:pt x="741982" y="1041947"/>
                  <a:pt x="798286" y="1059542"/>
                </a:cubicBezTo>
                <a:cubicBezTo>
                  <a:pt x="888346" y="1087685"/>
                  <a:pt x="1070607" y="1096121"/>
                  <a:pt x="1161143" y="1103085"/>
                </a:cubicBezTo>
                <a:cubicBezTo>
                  <a:pt x="1351601" y="1245929"/>
                  <a:pt x="1120254" y="1081980"/>
                  <a:pt x="1262743" y="1161142"/>
                </a:cubicBezTo>
                <a:cubicBezTo>
                  <a:pt x="1293240" y="1178085"/>
                  <a:pt x="1315618" y="1212358"/>
                  <a:pt x="1349828" y="1219200"/>
                </a:cubicBezTo>
                <a:cubicBezTo>
                  <a:pt x="1374019" y="1224038"/>
                  <a:pt x="1398318" y="1228363"/>
                  <a:pt x="1422400" y="1233714"/>
                </a:cubicBezTo>
                <a:cubicBezTo>
                  <a:pt x="1467502" y="1243736"/>
                  <a:pt x="1506515" y="1257270"/>
                  <a:pt x="1553028" y="1262742"/>
                </a:cubicBezTo>
                <a:cubicBezTo>
                  <a:pt x="1610888" y="1269549"/>
                  <a:pt x="1669143" y="1272419"/>
                  <a:pt x="1727200" y="1277257"/>
                </a:cubicBezTo>
                <a:cubicBezTo>
                  <a:pt x="1902642" y="1364976"/>
                  <a:pt x="1685194" y="1253254"/>
                  <a:pt x="1828800" y="1335314"/>
                </a:cubicBezTo>
                <a:cubicBezTo>
                  <a:pt x="1847586" y="1346049"/>
                  <a:pt x="1867505" y="1354666"/>
                  <a:pt x="1886857" y="1364342"/>
                </a:cubicBezTo>
                <a:cubicBezTo>
                  <a:pt x="1964267" y="1349828"/>
                  <a:pt x="2041272" y="1332958"/>
                  <a:pt x="2119086" y="1320800"/>
                </a:cubicBezTo>
                <a:cubicBezTo>
                  <a:pt x="2295590" y="1293221"/>
                  <a:pt x="2495257" y="1278685"/>
                  <a:pt x="2670628" y="1262742"/>
                </a:cubicBezTo>
                <a:cubicBezTo>
                  <a:pt x="2815292" y="1154248"/>
                  <a:pt x="2633264" y="1287653"/>
                  <a:pt x="2801257" y="1175657"/>
                </a:cubicBezTo>
                <a:cubicBezTo>
                  <a:pt x="2821385" y="1162238"/>
                  <a:pt x="2838311" y="1144116"/>
                  <a:pt x="2859314" y="1132114"/>
                </a:cubicBezTo>
                <a:cubicBezTo>
                  <a:pt x="2872598" y="1124523"/>
                  <a:pt x="2888795" y="1123627"/>
                  <a:pt x="2902857" y="1117600"/>
                </a:cubicBezTo>
                <a:cubicBezTo>
                  <a:pt x="2922744" y="1109077"/>
                  <a:pt x="2941027" y="1097094"/>
                  <a:pt x="2960914" y="1088571"/>
                </a:cubicBezTo>
                <a:cubicBezTo>
                  <a:pt x="2974976" y="1082544"/>
                  <a:pt x="2990395" y="1080084"/>
                  <a:pt x="3004457" y="1074057"/>
                </a:cubicBezTo>
                <a:cubicBezTo>
                  <a:pt x="3024344" y="1065534"/>
                  <a:pt x="3042817" y="1053981"/>
                  <a:pt x="3062514" y="1045028"/>
                </a:cubicBezTo>
                <a:cubicBezTo>
                  <a:pt x="3096057" y="1029781"/>
                  <a:pt x="3130247" y="1015999"/>
                  <a:pt x="3164114" y="1001485"/>
                </a:cubicBezTo>
                <a:cubicBezTo>
                  <a:pt x="3173790" y="982133"/>
                  <a:pt x="3175537" y="956004"/>
                  <a:pt x="3193143" y="943428"/>
                </a:cubicBezTo>
                <a:cubicBezTo>
                  <a:pt x="3213217" y="929089"/>
                  <a:pt x="3241781" y="934897"/>
                  <a:pt x="3265714" y="928914"/>
                </a:cubicBezTo>
                <a:cubicBezTo>
                  <a:pt x="3280557" y="925203"/>
                  <a:pt x="3294743" y="919238"/>
                  <a:pt x="3309257" y="914400"/>
                </a:cubicBezTo>
                <a:cubicBezTo>
                  <a:pt x="3347962" y="919238"/>
                  <a:pt x="3387530" y="919454"/>
                  <a:pt x="3425371" y="928914"/>
                </a:cubicBezTo>
                <a:cubicBezTo>
                  <a:pt x="3446362" y="934162"/>
                  <a:pt x="3463656" y="949155"/>
                  <a:pt x="3483428" y="957942"/>
                </a:cubicBezTo>
                <a:cubicBezTo>
                  <a:pt x="3507237" y="968524"/>
                  <a:pt x="3531283" y="978732"/>
                  <a:pt x="3556000" y="986971"/>
                </a:cubicBezTo>
                <a:cubicBezTo>
                  <a:pt x="3589414" y="998109"/>
                  <a:pt x="3623567" y="1006925"/>
                  <a:pt x="3657600" y="1016000"/>
                </a:cubicBezTo>
                <a:cubicBezTo>
                  <a:pt x="3716770" y="1031779"/>
                  <a:pt x="3790366" y="1042990"/>
                  <a:pt x="3846286" y="1074057"/>
                </a:cubicBezTo>
                <a:cubicBezTo>
                  <a:pt x="3867432" y="1085805"/>
                  <a:pt x="3881609" y="1109333"/>
                  <a:pt x="3904343" y="1117600"/>
                </a:cubicBezTo>
                <a:cubicBezTo>
                  <a:pt x="3936494" y="1129291"/>
                  <a:pt x="3971824" y="1129618"/>
                  <a:pt x="4005943" y="1132114"/>
                </a:cubicBezTo>
                <a:cubicBezTo>
                  <a:pt x="4170283" y="1144139"/>
                  <a:pt x="4334933" y="1151466"/>
                  <a:pt x="4499428" y="1161142"/>
                </a:cubicBezTo>
                <a:cubicBezTo>
                  <a:pt x="4727905" y="1298227"/>
                  <a:pt x="4342321" y="1055002"/>
                  <a:pt x="4673600" y="1335314"/>
                </a:cubicBezTo>
                <a:cubicBezTo>
                  <a:pt x="4688415" y="1347850"/>
                  <a:pt x="4790453" y="1371784"/>
                  <a:pt x="4818743" y="1378857"/>
                </a:cubicBezTo>
                <a:lnTo>
                  <a:pt x="5355771" y="1349828"/>
                </a:lnTo>
                <a:cubicBezTo>
                  <a:pt x="5385129" y="1347780"/>
                  <a:pt x="5415389" y="1345878"/>
                  <a:pt x="5442857" y="1335314"/>
                </a:cubicBezTo>
                <a:cubicBezTo>
                  <a:pt x="5479263" y="1321312"/>
                  <a:pt x="5505729" y="1281904"/>
                  <a:pt x="5544457" y="1277257"/>
                </a:cubicBezTo>
                <a:cubicBezTo>
                  <a:pt x="5751236" y="1252443"/>
                  <a:pt x="5960533" y="1257904"/>
                  <a:pt x="6168571" y="1248228"/>
                </a:cubicBezTo>
                <a:cubicBezTo>
                  <a:pt x="6192762" y="1233714"/>
                  <a:pt x="6215910" y="1217301"/>
                  <a:pt x="6241143" y="1204685"/>
                </a:cubicBezTo>
                <a:cubicBezTo>
                  <a:pt x="6276229" y="1187142"/>
                  <a:pt x="6339564" y="1180612"/>
                  <a:pt x="6371771" y="1175657"/>
                </a:cubicBezTo>
                <a:cubicBezTo>
                  <a:pt x="6405584" y="1170455"/>
                  <a:pt x="6439504" y="1165980"/>
                  <a:pt x="6473371" y="1161142"/>
                </a:cubicBezTo>
                <a:cubicBezTo>
                  <a:pt x="6592323" y="1121492"/>
                  <a:pt x="6437482" y="1166847"/>
                  <a:pt x="6705600" y="1161142"/>
                </a:cubicBezTo>
                <a:cubicBezTo>
                  <a:pt x="6870342" y="1157637"/>
                  <a:pt x="7034591" y="1141790"/>
                  <a:pt x="7199086" y="1132114"/>
                </a:cubicBezTo>
                <a:cubicBezTo>
                  <a:pt x="7249199" y="1082000"/>
                  <a:pt x="7242727" y="1092577"/>
                  <a:pt x="7286171" y="1030514"/>
                </a:cubicBezTo>
                <a:cubicBezTo>
                  <a:pt x="7306178" y="1001933"/>
                  <a:pt x="7310908" y="953769"/>
                  <a:pt x="7344228" y="943428"/>
                </a:cubicBezTo>
                <a:cubicBezTo>
                  <a:pt x="7460574" y="907320"/>
                  <a:pt x="7586133" y="914399"/>
                  <a:pt x="7707086" y="899885"/>
                </a:cubicBezTo>
                <a:cubicBezTo>
                  <a:pt x="7968264" y="709938"/>
                  <a:pt x="7764139" y="845015"/>
                  <a:pt x="7982857" y="725714"/>
                </a:cubicBezTo>
                <a:cubicBezTo>
                  <a:pt x="7998171" y="717361"/>
                  <a:pt x="8010798" y="704486"/>
                  <a:pt x="8026400" y="696685"/>
                </a:cubicBezTo>
                <a:cubicBezTo>
                  <a:pt x="8061488" y="679141"/>
                  <a:pt x="8090799" y="681608"/>
                  <a:pt x="8128000" y="667657"/>
                </a:cubicBezTo>
                <a:cubicBezTo>
                  <a:pt x="8186891" y="645573"/>
                  <a:pt x="8248239" y="627444"/>
                  <a:pt x="8302171" y="595085"/>
                </a:cubicBezTo>
                <a:cubicBezTo>
                  <a:pt x="8326362" y="580571"/>
                  <a:pt x="8350082" y="565242"/>
                  <a:pt x="8374743" y="551542"/>
                </a:cubicBezTo>
                <a:cubicBezTo>
                  <a:pt x="8436736" y="517102"/>
                  <a:pt x="8424204" y="532590"/>
                  <a:pt x="8476343" y="493485"/>
                </a:cubicBezTo>
                <a:cubicBezTo>
                  <a:pt x="8501126" y="474898"/>
                  <a:pt x="8518778" y="442603"/>
                  <a:pt x="8548914" y="435428"/>
                </a:cubicBezTo>
                <a:cubicBezTo>
                  <a:pt x="8624366" y="417463"/>
                  <a:pt x="8703733" y="425752"/>
                  <a:pt x="8781143" y="420914"/>
                </a:cubicBezTo>
                <a:cubicBezTo>
                  <a:pt x="8805333" y="416076"/>
                  <a:pt x="8833979" y="421202"/>
                  <a:pt x="8853714" y="406400"/>
                </a:cubicBezTo>
                <a:cubicBezTo>
                  <a:pt x="8876283" y="389473"/>
                  <a:pt x="8882305" y="357751"/>
                  <a:pt x="8897257" y="333828"/>
                </a:cubicBezTo>
                <a:cubicBezTo>
                  <a:pt x="8967976" y="220678"/>
                  <a:pt x="8878293" y="364429"/>
                  <a:pt x="8969828" y="246742"/>
                </a:cubicBezTo>
                <a:cubicBezTo>
                  <a:pt x="8991247" y="219203"/>
                  <a:pt x="8999976" y="180590"/>
                  <a:pt x="9027886" y="159657"/>
                </a:cubicBezTo>
                <a:cubicBezTo>
                  <a:pt x="9113853" y="95181"/>
                  <a:pt x="9065815" y="129533"/>
                  <a:pt x="9173028" y="58057"/>
                </a:cubicBezTo>
                <a:cubicBezTo>
                  <a:pt x="9189073" y="9924"/>
                  <a:pt x="9187543" y="29814"/>
                  <a:pt x="9187543" y="0"/>
                </a:cubicBezTo>
              </a:path>
            </a:pathLst>
          </a:custGeom>
          <a:ln w="317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Retângulo 111">
                <a:extLst>
                  <a:ext uri="{FF2B5EF4-FFF2-40B4-BE49-F238E27FC236}">
                    <a16:creationId xmlns:a16="http://schemas.microsoft.com/office/drawing/2014/main" id="{A86C7539-7CFF-4A84-98E8-F94F6B0D2513}"/>
                  </a:ext>
                </a:extLst>
              </p:cNvPr>
              <p:cNvSpPr/>
              <p:nvPr/>
            </p:nvSpPr>
            <p:spPr>
              <a:xfrm>
                <a:off x="4187831" y="4446897"/>
                <a:ext cx="3209533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???????????</m:t>
                      </m:r>
                    </m:oMath>
                  </m:oMathPara>
                </a14:m>
                <a:endParaRPr lang="pt-BR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2" name="Retângulo 111">
                <a:extLst>
                  <a:ext uri="{FF2B5EF4-FFF2-40B4-BE49-F238E27FC236}">
                    <a16:creationId xmlns:a16="http://schemas.microsoft.com/office/drawing/2014/main" id="{A86C7539-7CFF-4A84-98E8-F94F6B0D25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7831" y="4446897"/>
                <a:ext cx="3209533" cy="6463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387614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A1493577-CE83-4830-8B63-9DF6A3DF7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5CF5-DD80-4FB2-8D05-C9155122F025}" type="slidenum">
              <a:rPr lang="pt-BR" smtClean="0"/>
              <a:t>7</a:t>
            </a:fld>
            <a:endParaRPr lang="pt-BR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DEFEDE1B-2872-4546-A052-300360619FB2}"/>
              </a:ext>
            </a:extLst>
          </p:cNvPr>
          <p:cNvSpPr txBox="1">
            <a:spLocks/>
          </p:cNvSpPr>
          <p:nvPr/>
        </p:nvSpPr>
        <p:spPr>
          <a:xfrm>
            <a:off x="364909" y="2453023"/>
            <a:ext cx="11462182" cy="1823555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6600" dirty="0">
                <a:solidFill>
                  <a:schemeClr val="bg1"/>
                </a:solidFill>
              </a:rPr>
              <a:t>Formulação matemática de um problema inverso</a:t>
            </a:r>
          </a:p>
        </p:txBody>
      </p:sp>
    </p:spTree>
    <p:extLst>
      <p:ext uri="{BB962C8B-B14F-4D97-AF65-F5344CB8AC3E}">
        <p14:creationId xmlns:p14="http://schemas.microsoft.com/office/powerpoint/2010/main" val="412057415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de Seta Reta 2">
            <a:extLst>
              <a:ext uri="{FF2B5EF4-FFF2-40B4-BE49-F238E27FC236}">
                <a16:creationId xmlns:a16="http://schemas.microsoft.com/office/drawing/2014/main" id="{21924E65-29CD-4BB8-B2CD-AE4C546B1FD1}"/>
              </a:ext>
            </a:extLst>
          </p:cNvPr>
          <p:cNvCxnSpPr>
            <a:cxnSpLocks/>
          </p:cNvCxnSpPr>
          <p:nvPr/>
        </p:nvCxnSpPr>
        <p:spPr>
          <a:xfrm>
            <a:off x="838200" y="3144383"/>
            <a:ext cx="0" cy="3251361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7EC64C03-32B6-470A-ADFF-BAF6710DDD0C}"/>
              </a:ext>
            </a:extLst>
          </p:cNvPr>
          <p:cNvCxnSpPr>
            <a:cxnSpLocks/>
          </p:cNvCxnSpPr>
          <p:nvPr/>
        </p:nvCxnSpPr>
        <p:spPr>
          <a:xfrm flipV="1">
            <a:off x="838200" y="3105834"/>
            <a:ext cx="9557825" cy="38549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>
            <a:extLst>
              <a:ext uri="{FF2B5EF4-FFF2-40B4-BE49-F238E27FC236}">
                <a16:creationId xmlns:a16="http://schemas.microsoft.com/office/drawing/2014/main" id="{A713BD34-23E5-4423-93A0-22A32C362597}"/>
              </a:ext>
            </a:extLst>
          </p:cNvPr>
          <p:cNvSpPr txBox="1"/>
          <p:nvPr/>
        </p:nvSpPr>
        <p:spPr>
          <a:xfrm>
            <a:off x="10199498" y="2970058"/>
            <a:ext cx="3930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/>
              <a:t>x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226BF9FB-BBC3-49D1-92F3-4ED00A0A03CE}"/>
              </a:ext>
            </a:extLst>
          </p:cNvPr>
          <p:cNvSpPr txBox="1"/>
          <p:nvPr/>
        </p:nvSpPr>
        <p:spPr>
          <a:xfrm>
            <a:off x="470792" y="6072579"/>
            <a:ext cx="3674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/>
              <a:t>z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723D543C-6491-4A8C-A5E4-2ACD38E7A072}"/>
              </a:ext>
            </a:extLst>
          </p:cNvPr>
          <p:cNvSpPr txBox="1"/>
          <p:nvPr/>
        </p:nvSpPr>
        <p:spPr>
          <a:xfrm>
            <a:off x="121950" y="86956"/>
            <a:ext cx="3167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Bacia sedimentar 2D</a:t>
            </a: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D22C0784-6C86-47B4-82C6-C3170008E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06705"/>
            <a:ext cx="2743200" cy="365125"/>
          </a:xfrm>
        </p:spPr>
        <p:txBody>
          <a:bodyPr/>
          <a:lstStyle/>
          <a:p>
            <a:fld id="{9E6A5CF5-DD80-4FB2-8D05-C9155122F025}" type="slidenum">
              <a:rPr lang="pt-BR" smtClean="0"/>
              <a:t>70</a:t>
            </a:fld>
            <a:endParaRPr lang="pt-B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5" name="Retângulo 34">
                <a:extLst>
                  <a:ext uri="{FF2B5EF4-FFF2-40B4-BE49-F238E27FC236}">
                    <a16:creationId xmlns:a16="http://schemas.microsoft.com/office/drawing/2014/main" id="{3BEDF37B-B456-4418-B300-7DF968287EFF}"/>
                  </a:ext>
                </a:extLst>
              </p:cNvPr>
              <p:cNvSpPr/>
              <p:nvPr/>
            </p:nvSpPr>
            <p:spPr>
              <a:xfrm>
                <a:off x="585791" y="692017"/>
                <a:ext cx="50481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pt-BR" sz="2000" dirty="0"/>
              </a:p>
            </p:txBody>
          </p:sp>
        </mc:Choice>
        <mc:Fallback>
          <p:sp>
            <p:nvSpPr>
              <p:cNvPr id="35" name="Retângulo 34">
                <a:extLst>
                  <a:ext uri="{FF2B5EF4-FFF2-40B4-BE49-F238E27FC236}">
                    <a16:creationId xmlns:a16="http://schemas.microsoft.com/office/drawing/2014/main" id="{3BEDF37B-B456-4418-B300-7DF968287E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791" y="692017"/>
                <a:ext cx="504818" cy="400110"/>
              </a:xfrm>
              <a:prstGeom prst="rect">
                <a:avLst/>
              </a:prstGeom>
              <a:blipFill>
                <a:blip r:embed="rId2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Título 1">
            <a:extLst>
              <a:ext uri="{FF2B5EF4-FFF2-40B4-BE49-F238E27FC236}">
                <a16:creationId xmlns:a16="http://schemas.microsoft.com/office/drawing/2014/main" id="{25D62001-3C8D-40C6-951D-3F6DC6058951}"/>
              </a:ext>
            </a:extLst>
          </p:cNvPr>
          <p:cNvSpPr txBox="1">
            <a:spLocks/>
          </p:cNvSpPr>
          <p:nvPr/>
        </p:nvSpPr>
        <p:spPr>
          <a:xfrm>
            <a:off x="8435739" y="4463166"/>
            <a:ext cx="3340999" cy="10387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sz="4400" dirty="0"/>
          </a:p>
        </p:txBody>
      </p:sp>
      <p:cxnSp>
        <p:nvCxnSpPr>
          <p:cNvPr id="28" name="Conector de Seta Reta 27">
            <a:extLst>
              <a:ext uri="{FF2B5EF4-FFF2-40B4-BE49-F238E27FC236}">
                <a16:creationId xmlns:a16="http://schemas.microsoft.com/office/drawing/2014/main" id="{162D5536-C93A-4C5D-B434-2C193F712700}"/>
              </a:ext>
            </a:extLst>
          </p:cNvPr>
          <p:cNvCxnSpPr>
            <a:cxnSpLocks/>
          </p:cNvCxnSpPr>
          <p:nvPr/>
        </p:nvCxnSpPr>
        <p:spPr>
          <a:xfrm>
            <a:off x="838200" y="1086328"/>
            <a:ext cx="0" cy="1730345"/>
          </a:xfrm>
          <a:prstGeom prst="straightConnector1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de Seta Reta 29">
            <a:extLst>
              <a:ext uri="{FF2B5EF4-FFF2-40B4-BE49-F238E27FC236}">
                <a16:creationId xmlns:a16="http://schemas.microsoft.com/office/drawing/2014/main" id="{42E66DAC-FCD6-4A9F-B133-BA8BD97250CF}"/>
              </a:ext>
            </a:extLst>
          </p:cNvPr>
          <p:cNvCxnSpPr>
            <a:cxnSpLocks/>
          </p:cNvCxnSpPr>
          <p:nvPr/>
        </p:nvCxnSpPr>
        <p:spPr>
          <a:xfrm flipH="1">
            <a:off x="829916" y="2816654"/>
            <a:ext cx="9369572" cy="6216"/>
          </a:xfrm>
          <a:prstGeom prst="straightConnector1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tângulo 26">
            <a:extLst>
              <a:ext uri="{FF2B5EF4-FFF2-40B4-BE49-F238E27FC236}">
                <a16:creationId xmlns:a16="http://schemas.microsoft.com/office/drawing/2014/main" id="{D276E1E9-B231-4502-946E-AF72187E3F82}"/>
              </a:ext>
            </a:extLst>
          </p:cNvPr>
          <p:cNvSpPr/>
          <p:nvPr/>
        </p:nvSpPr>
        <p:spPr>
          <a:xfrm>
            <a:off x="337473" y="1531312"/>
            <a:ext cx="492443" cy="642163"/>
          </a:xfrm>
          <a:prstGeom prst="rect">
            <a:avLst/>
          </a:prstGeom>
        </p:spPr>
        <p:txBody>
          <a:bodyPr vert="vert270" wrap="none">
            <a:spAutoFit/>
          </a:bodyPr>
          <a:lstStyle/>
          <a:p>
            <a:r>
              <a:rPr lang="pt-BR" sz="2000" dirty="0" err="1"/>
              <a:t>mGal</a:t>
            </a:r>
            <a:endParaRPr lang="pt-BR" sz="2000" dirty="0"/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6130D7BA-0E3C-45AD-A45A-C7483E79A153}"/>
              </a:ext>
            </a:extLst>
          </p:cNvPr>
          <p:cNvSpPr/>
          <p:nvPr/>
        </p:nvSpPr>
        <p:spPr>
          <a:xfrm>
            <a:off x="5330292" y="2749624"/>
            <a:ext cx="924612" cy="400110"/>
          </a:xfrm>
          <a:prstGeom prst="rect">
            <a:avLst/>
          </a:prstGeom>
        </p:spPr>
        <p:txBody>
          <a:bodyPr vert="horz" wrap="none">
            <a:spAutoFit/>
          </a:bodyPr>
          <a:lstStyle/>
          <a:p>
            <a:r>
              <a:rPr lang="pt-BR" sz="2000" dirty="0"/>
              <a:t>metros</a:t>
            </a:r>
          </a:p>
        </p:txBody>
      </p:sp>
      <p:sp>
        <p:nvSpPr>
          <p:cNvPr id="5" name="Forma Livre: Forma 4">
            <a:extLst>
              <a:ext uri="{FF2B5EF4-FFF2-40B4-BE49-F238E27FC236}">
                <a16:creationId xmlns:a16="http://schemas.microsoft.com/office/drawing/2014/main" id="{9A4EE9AB-E683-4F9F-A786-8DAA362F0339}"/>
              </a:ext>
            </a:extLst>
          </p:cNvPr>
          <p:cNvSpPr/>
          <p:nvPr/>
        </p:nvSpPr>
        <p:spPr>
          <a:xfrm>
            <a:off x="856343" y="1349829"/>
            <a:ext cx="9187582" cy="1378857"/>
          </a:xfrm>
          <a:custGeom>
            <a:avLst/>
            <a:gdLst>
              <a:gd name="connsiteX0" fmla="*/ 0 w 9187582"/>
              <a:gd name="connsiteY0" fmla="*/ 116114 h 1378857"/>
              <a:gd name="connsiteX1" fmla="*/ 72571 w 9187582"/>
              <a:gd name="connsiteY1" fmla="*/ 174171 h 1378857"/>
              <a:gd name="connsiteX2" fmla="*/ 159657 w 9187582"/>
              <a:gd name="connsiteY2" fmla="*/ 261257 h 1378857"/>
              <a:gd name="connsiteX3" fmla="*/ 232228 w 9187582"/>
              <a:gd name="connsiteY3" fmla="*/ 362857 h 1378857"/>
              <a:gd name="connsiteX4" fmla="*/ 246743 w 9187582"/>
              <a:gd name="connsiteY4" fmla="*/ 435428 h 1378857"/>
              <a:gd name="connsiteX5" fmla="*/ 261257 w 9187582"/>
              <a:gd name="connsiteY5" fmla="*/ 478971 h 1378857"/>
              <a:gd name="connsiteX6" fmla="*/ 333828 w 9187582"/>
              <a:gd name="connsiteY6" fmla="*/ 595085 h 1378857"/>
              <a:gd name="connsiteX7" fmla="*/ 362857 w 9187582"/>
              <a:gd name="connsiteY7" fmla="*/ 682171 h 1378857"/>
              <a:gd name="connsiteX8" fmla="*/ 508000 w 9187582"/>
              <a:gd name="connsiteY8" fmla="*/ 769257 h 1378857"/>
              <a:gd name="connsiteX9" fmla="*/ 537028 w 9187582"/>
              <a:gd name="connsiteY9" fmla="*/ 812800 h 1378857"/>
              <a:gd name="connsiteX10" fmla="*/ 624114 w 9187582"/>
              <a:gd name="connsiteY10" fmla="*/ 885371 h 1378857"/>
              <a:gd name="connsiteX11" fmla="*/ 696686 w 9187582"/>
              <a:gd name="connsiteY11" fmla="*/ 957942 h 1378857"/>
              <a:gd name="connsiteX12" fmla="*/ 798286 w 9187582"/>
              <a:gd name="connsiteY12" fmla="*/ 1059542 h 1378857"/>
              <a:gd name="connsiteX13" fmla="*/ 1161143 w 9187582"/>
              <a:gd name="connsiteY13" fmla="*/ 1103085 h 1378857"/>
              <a:gd name="connsiteX14" fmla="*/ 1262743 w 9187582"/>
              <a:gd name="connsiteY14" fmla="*/ 1161142 h 1378857"/>
              <a:gd name="connsiteX15" fmla="*/ 1349828 w 9187582"/>
              <a:gd name="connsiteY15" fmla="*/ 1219200 h 1378857"/>
              <a:gd name="connsiteX16" fmla="*/ 1422400 w 9187582"/>
              <a:gd name="connsiteY16" fmla="*/ 1233714 h 1378857"/>
              <a:gd name="connsiteX17" fmla="*/ 1553028 w 9187582"/>
              <a:gd name="connsiteY17" fmla="*/ 1262742 h 1378857"/>
              <a:gd name="connsiteX18" fmla="*/ 1727200 w 9187582"/>
              <a:gd name="connsiteY18" fmla="*/ 1277257 h 1378857"/>
              <a:gd name="connsiteX19" fmla="*/ 1828800 w 9187582"/>
              <a:gd name="connsiteY19" fmla="*/ 1335314 h 1378857"/>
              <a:gd name="connsiteX20" fmla="*/ 1886857 w 9187582"/>
              <a:gd name="connsiteY20" fmla="*/ 1364342 h 1378857"/>
              <a:gd name="connsiteX21" fmla="*/ 2119086 w 9187582"/>
              <a:gd name="connsiteY21" fmla="*/ 1320800 h 1378857"/>
              <a:gd name="connsiteX22" fmla="*/ 2670628 w 9187582"/>
              <a:gd name="connsiteY22" fmla="*/ 1262742 h 1378857"/>
              <a:gd name="connsiteX23" fmla="*/ 2801257 w 9187582"/>
              <a:gd name="connsiteY23" fmla="*/ 1175657 h 1378857"/>
              <a:gd name="connsiteX24" fmla="*/ 2859314 w 9187582"/>
              <a:gd name="connsiteY24" fmla="*/ 1132114 h 1378857"/>
              <a:gd name="connsiteX25" fmla="*/ 2902857 w 9187582"/>
              <a:gd name="connsiteY25" fmla="*/ 1117600 h 1378857"/>
              <a:gd name="connsiteX26" fmla="*/ 2960914 w 9187582"/>
              <a:gd name="connsiteY26" fmla="*/ 1088571 h 1378857"/>
              <a:gd name="connsiteX27" fmla="*/ 3004457 w 9187582"/>
              <a:gd name="connsiteY27" fmla="*/ 1074057 h 1378857"/>
              <a:gd name="connsiteX28" fmla="*/ 3062514 w 9187582"/>
              <a:gd name="connsiteY28" fmla="*/ 1045028 h 1378857"/>
              <a:gd name="connsiteX29" fmla="*/ 3164114 w 9187582"/>
              <a:gd name="connsiteY29" fmla="*/ 1001485 h 1378857"/>
              <a:gd name="connsiteX30" fmla="*/ 3193143 w 9187582"/>
              <a:gd name="connsiteY30" fmla="*/ 943428 h 1378857"/>
              <a:gd name="connsiteX31" fmla="*/ 3265714 w 9187582"/>
              <a:gd name="connsiteY31" fmla="*/ 928914 h 1378857"/>
              <a:gd name="connsiteX32" fmla="*/ 3309257 w 9187582"/>
              <a:gd name="connsiteY32" fmla="*/ 914400 h 1378857"/>
              <a:gd name="connsiteX33" fmla="*/ 3425371 w 9187582"/>
              <a:gd name="connsiteY33" fmla="*/ 928914 h 1378857"/>
              <a:gd name="connsiteX34" fmla="*/ 3483428 w 9187582"/>
              <a:gd name="connsiteY34" fmla="*/ 957942 h 1378857"/>
              <a:gd name="connsiteX35" fmla="*/ 3556000 w 9187582"/>
              <a:gd name="connsiteY35" fmla="*/ 986971 h 1378857"/>
              <a:gd name="connsiteX36" fmla="*/ 3657600 w 9187582"/>
              <a:gd name="connsiteY36" fmla="*/ 1016000 h 1378857"/>
              <a:gd name="connsiteX37" fmla="*/ 3846286 w 9187582"/>
              <a:gd name="connsiteY37" fmla="*/ 1074057 h 1378857"/>
              <a:gd name="connsiteX38" fmla="*/ 3904343 w 9187582"/>
              <a:gd name="connsiteY38" fmla="*/ 1117600 h 1378857"/>
              <a:gd name="connsiteX39" fmla="*/ 4005943 w 9187582"/>
              <a:gd name="connsiteY39" fmla="*/ 1132114 h 1378857"/>
              <a:gd name="connsiteX40" fmla="*/ 4499428 w 9187582"/>
              <a:gd name="connsiteY40" fmla="*/ 1161142 h 1378857"/>
              <a:gd name="connsiteX41" fmla="*/ 4673600 w 9187582"/>
              <a:gd name="connsiteY41" fmla="*/ 1335314 h 1378857"/>
              <a:gd name="connsiteX42" fmla="*/ 4818743 w 9187582"/>
              <a:gd name="connsiteY42" fmla="*/ 1378857 h 1378857"/>
              <a:gd name="connsiteX43" fmla="*/ 5355771 w 9187582"/>
              <a:gd name="connsiteY43" fmla="*/ 1349828 h 1378857"/>
              <a:gd name="connsiteX44" fmla="*/ 5442857 w 9187582"/>
              <a:gd name="connsiteY44" fmla="*/ 1335314 h 1378857"/>
              <a:gd name="connsiteX45" fmla="*/ 5544457 w 9187582"/>
              <a:gd name="connsiteY45" fmla="*/ 1277257 h 1378857"/>
              <a:gd name="connsiteX46" fmla="*/ 6168571 w 9187582"/>
              <a:gd name="connsiteY46" fmla="*/ 1248228 h 1378857"/>
              <a:gd name="connsiteX47" fmla="*/ 6241143 w 9187582"/>
              <a:gd name="connsiteY47" fmla="*/ 1204685 h 1378857"/>
              <a:gd name="connsiteX48" fmla="*/ 6371771 w 9187582"/>
              <a:gd name="connsiteY48" fmla="*/ 1175657 h 1378857"/>
              <a:gd name="connsiteX49" fmla="*/ 6473371 w 9187582"/>
              <a:gd name="connsiteY49" fmla="*/ 1161142 h 1378857"/>
              <a:gd name="connsiteX50" fmla="*/ 6705600 w 9187582"/>
              <a:gd name="connsiteY50" fmla="*/ 1161142 h 1378857"/>
              <a:gd name="connsiteX51" fmla="*/ 7199086 w 9187582"/>
              <a:gd name="connsiteY51" fmla="*/ 1132114 h 1378857"/>
              <a:gd name="connsiteX52" fmla="*/ 7286171 w 9187582"/>
              <a:gd name="connsiteY52" fmla="*/ 1030514 h 1378857"/>
              <a:gd name="connsiteX53" fmla="*/ 7344228 w 9187582"/>
              <a:gd name="connsiteY53" fmla="*/ 943428 h 1378857"/>
              <a:gd name="connsiteX54" fmla="*/ 7707086 w 9187582"/>
              <a:gd name="connsiteY54" fmla="*/ 899885 h 1378857"/>
              <a:gd name="connsiteX55" fmla="*/ 7982857 w 9187582"/>
              <a:gd name="connsiteY55" fmla="*/ 725714 h 1378857"/>
              <a:gd name="connsiteX56" fmla="*/ 8026400 w 9187582"/>
              <a:gd name="connsiteY56" fmla="*/ 696685 h 1378857"/>
              <a:gd name="connsiteX57" fmla="*/ 8128000 w 9187582"/>
              <a:gd name="connsiteY57" fmla="*/ 667657 h 1378857"/>
              <a:gd name="connsiteX58" fmla="*/ 8302171 w 9187582"/>
              <a:gd name="connsiteY58" fmla="*/ 595085 h 1378857"/>
              <a:gd name="connsiteX59" fmla="*/ 8374743 w 9187582"/>
              <a:gd name="connsiteY59" fmla="*/ 551542 h 1378857"/>
              <a:gd name="connsiteX60" fmla="*/ 8476343 w 9187582"/>
              <a:gd name="connsiteY60" fmla="*/ 493485 h 1378857"/>
              <a:gd name="connsiteX61" fmla="*/ 8548914 w 9187582"/>
              <a:gd name="connsiteY61" fmla="*/ 435428 h 1378857"/>
              <a:gd name="connsiteX62" fmla="*/ 8781143 w 9187582"/>
              <a:gd name="connsiteY62" fmla="*/ 420914 h 1378857"/>
              <a:gd name="connsiteX63" fmla="*/ 8853714 w 9187582"/>
              <a:gd name="connsiteY63" fmla="*/ 406400 h 1378857"/>
              <a:gd name="connsiteX64" fmla="*/ 8897257 w 9187582"/>
              <a:gd name="connsiteY64" fmla="*/ 333828 h 1378857"/>
              <a:gd name="connsiteX65" fmla="*/ 8969828 w 9187582"/>
              <a:gd name="connsiteY65" fmla="*/ 246742 h 1378857"/>
              <a:gd name="connsiteX66" fmla="*/ 9027886 w 9187582"/>
              <a:gd name="connsiteY66" fmla="*/ 159657 h 1378857"/>
              <a:gd name="connsiteX67" fmla="*/ 9173028 w 9187582"/>
              <a:gd name="connsiteY67" fmla="*/ 58057 h 1378857"/>
              <a:gd name="connsiteX68" fmla="*/ 9187543 w 9187582"/>
              <a:gd name="connsiteY68" fmla="*/ 0 h 1378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9187582" h="1378857">
                <a:moveTo>
                  <a:pt x="0" y="116114"/>
                </a:moveTo>
                <a:cubicBezTo>
                  <a:pt x="24190" y="135466"/>
                  <a:pt x="49649" y="153332"/>
                  <a:pt x="72571" y="174171"/>
                </a:cubicBezTo>
                <a:cubicBezTo>
                  <a:pt x="102948" y="201786"/>
                  <a:pt x="159657" y="261257"/>
                  <a:pt x="159657" y="261257"/>
                </a:cubicBezTo>
                <a:cubicBezTo>
                  <a:pt x="208491" y="407763"/>
                  <a:pt x="117441" y="156242"/>
                  <a:pt x="232228" y="362857"/>
                </a:cubicBezTo>
                <a:cubicBezTo>
                  <a:pt x="244209" y="384422"/>
                  <a:pt x="240760" y="411495"/>
                  <a:pt x="246743" y="435428"/>
                </a:cubicBezTo>
                <a:cubicBezTo>
                  <a:pt x="250454" y="450271"/>
                  <a:pt x="254415" y="465287"/>
                  <a:pt x="261257" y="478971"/>
                </a:cubicBezTo>
                <a:cubicBezTo>
                  <a:pt x="331035" y="618527"/>
                  <a:pt x="240719" y="390245"/>
                  <a:pt x="333828" y="595085"/>
                </a:cubicBezTo>
                <a:cubicBezTo>
                  <a:pt x="346490" y="622941"/>
                  <a:pt x="343742" y="658277"/>
                  <a:pt x="362857" y="682171"/>
                </a:cubicBezTo>
                <a:cubicBezTo>
                  <a:pt x="386209" y="711361"/>
                  <a:pt x="469429" y="749971"/>
                  <a:pt x="508000" y="769257"/>
                </a:cubicBezTo>
                <a:cubicBezTo>
                  <a:pt x="517676" y="783771"/>
                  <a:pt x="525861" y="799399"/>
                  <a:pt x="537028" y="812800"/>
                </a:cubicBezTo>
                <a:cubicBezTo>
                  <a:pt x="571949" y="854705"/>
                  <a:pt x="581302" y="856830"/>
                  <a:pt x="624114" y="885371"/>
                </a:cubicBezTo>
                <a:cubicBezTo>
                  <a:pt x="701530" y="1001494"/>
                  <a:pt x="599918" y="861173"/>
                  <a:pt x="696686" y="957942"/>
                </a:cubicBezTo>
                <a:cubicBezTo>
                  <a:pt x="733635" y="994891"/>
                  <a:pt x="741982" y="1041947"/>
                  <a:pt x="798286" y="1059542"/>
                </a:cubicBezTo>
                <a:cubicBezTo>
                  <a:pt x="888346" y="1087685"/>
                  <a:pt x="1070607" y="1096121"/>
                  <a:pt x="1161143" y="1103085"/>
                </a:cubicBezTo>
                <a:cubicBezTo>
                  <a:pt x="1351601" y="1245929"/>
                  <a:pt x="1120254" y="1081980"/>
                  <a:pt x="1262743" y="1161142"/>
                </a:cubicBezTo>
                <a:cubicBezTo>
                  <a:pt x="1293240" y="1178085"/>
                  <a:pt x="1315618" y="1212358"/>
                  <a:pt x="1349828" y="1219200"/>
                </a:cubicBezTo>
                <a:cubicBezTo>
                  <a:pt x="1374019" y="1224038"/>
                  <a:pt x="1398318" y="1228363"/>
                  <a:pt x="1422400" y="1233714"/>
                </a:cubicBezTo>
                <a:cubicBezTo>
                  <a:pt x="1467502" y="1243736"/>
                  <a:pt x="1506515" y="1257270"/>
                  <a:pt x="1553028" y="1262742"/>
                </a:cubicBezTo>
                <a:cubicBezTo>
                  <a:pt x="1610888" y="1269549"/>
                  <a:pt x="1669143" y="1272419"/>
                  <a:pt x="1727200" y="1277257"/>
                </a:cubicBezTo>
                <a:cubicBezTo>
                  <a:pt x="1902642" y="1364976"/>
                  <a:pt x="1685194" y="1253254"/>
                  <a:pt x="1828800" y="1335314"/>
                </a:cubicBezTo>
                <a:cubicBezTo>
                  <a:pt x="1847586" y="1346049"/>
                  <a:pt x="1867505" y="1354666"/>
                  <a:pt x="1886857" y="1364342"/>
                </a:cubicBezTo>
                <a:cubicBezTo>
                  <a:pt x="1964267" y="1349828"/>
                  <a:pt x="2041272" y="1332958"/>
                  <a:pt x="2119086" y="1320800"/>
                </a:cubicBezTo>
                <a:cubicBezTo>
                  <a:pt x="2295590" y="1293221"/>
                  <a:pt x="2495257" y="1278685"/>
                  <a:pt x="2670628" y="1262742"/>
                </a:cubicBezTo>
                <a:cubicBezTo>
                  <a:pt x="2815292" y="1154248"/>
                  <a:pt x="2633264" y="1287653"/>
                  <a:pt x="2801257" y="1175657"/>
                </a:cubicBezTo>
                <a:cubicBezTo>
                  <a:pt x="2821385" y="1162238"/>
                  <a:pt x="2838311" y="1144116"/>
                  <a:pt x="2859314" y="1132114"/>
                </a:cubicBezTo>
                <a:cubicBezTo>
                  <a:pt x="2872598" y="1124523"/>
                  <a:pt x="2888795" y="1123627"/>
                  <a:pt x="2902857" y="1117600"/>
                </a:cubicBezTo>
                <a:cubicBezTo>
                  <a:pt x="2922744" y="1109077"/>
                  <a:pt x="2941027" y="1097094"/>
                  <a:pt x="2960914" y="1088571"/>
                </a:cubicBezTo>
                <a:cubicBezTo>
                  <a:pt x="2974976" y="1082544"/>
                  <a:pt x="2990395" y="1080084"/>
                  <a:pt x="3004457" y="1074057"/>
                </a:cubicBezTo>
                <a:cubicBezTo>
                  <a:pt x="3024344" y="1065534"/>
                  <a:pt x="3042817" y="1053981"/>
                  <a:pt x="3062514" y="1045028"/>
                </a:cubicBezTo>
                <a:cubicBezTo>
                  <a:pt x="3096057" y="1029781"/>
                  <a:pt x="3130247" y="1015999"/>
                  <a:pt x="3164114" y="1001485"/>
                </a:cubicBezTo>
                <a:cubicBezTo>
                  <a:pt x="3173790" y="982133"/>
                  <a:pt x="3175537" y="956004"/>
                  <a:pt x="3193143" y="943428"/>
                </a:cubicBezTo>
                <a:cubicBezTo>
                  <a:pt x="3213217" y="929089"/>
                  <a:pt x="3241781" y="934897"/>
                  <a:pt x="3265714" y="928914"/>
                </a:cubicBezTo>
                <a:cubicBezTo>
                  <a:pt x="3280557" y="925203"/>
                  <a:pt x="3294743" y="919238"/>
                  <a:pt x="3309257" y="914400"/>
                </a:cubicBezTo>
                <a:cubicBezTo>
                  <a:pt x="3347962" y="919238"/>
                  <a:pt x="3387530" y="919454"/>
                  <a:pt x="3425371" y="928914"/>
                </a:cubicBezTo>
                <a:cubicBezTo>
                  <a:pt x="3446362" y="934162"/>
                  <a:pt x="3463656" y="949155"/>
                  <a:pt x="3483428" y="957942"/>
                </a:cubicBezTo>
                <a:cubicBezTo>
                  <a:pt x="3507237" y="968524"/>
                  <a:pt x="3531283" y="978732"/>
                  <a:pt x="3556000" y="986971"/>
                </a:cubicBezTo>
                <a:cubicBezTo>
                  <a:pt x="3589414" y="998109"/>
                  <a:pt x="3623567" y="1006925"/>
                  <a:pt x="3657600" y="1016000"/>
                </a:cubicBezTo>
                <a:cubicBezTo>
                  <a:pt x="3716770" y="1031779"/>
                  <a:pt x="3790366" y="1042990"/>
                  <a:pt x="3846286" y="1074057"/>
                </a:cubicBezTo>
                <a:cubicBezTo>
                  <a:pt x="3867432" y="1085805"/>
                  <a:pt x="3881609" y="1109333"/>
                  <a:pt x="3904343" y="1117600"/>
                </a:cubicBezTo>
                <a:cubicBezTo>
                  <a:pt x="3936494" y="1129291"/>
                  <a:pt x="3971824" y="1129618"/>
                  <a:pt x="4005943" y="1132114"/>
                </a:cubicBezTo>
                <a:cubicBezTo>
                  <a:pt x="4170283" y="1144139"/>
                  <a:pt x="4334933" y="1151466"/>
                  <a:pt x="4499428" y="1161142"/>
                </a:cubicBezTo>
                <a:cubicBezTo>
                  <a:pt x="4727905" y="1298227"/>
                  <a:pt x="4342321" y="1055002"/>
                  <a:pt x="4673600" y="1335314"/>
                </a:cubicBezTo>
                <a:cubicBezTo>
                  <a:pt x="4688415" y="1347850"/>
                  <a:pt x="4790453" y="1371784"/>
                  <a:pt x="4818743" y="1378857"/>
                </a:cubicBezTo>
                <a:lnTo>
                  <a:pt x="5355771" y="1349828"/>
                </a:lnTo>
                <a:cubicBezTo>
                  <a:pt x="5385129" y="1347780"/>
                  <a:pt x="5415389" y="1345878"/>
                  <a:pt x="5442857" y="1335314"/>
                </a:cubicBezTo>
                <a:cubicBezTo>
                  <a:pt x="5479263" y="1321312"/>
                  <a:pt x="5505729" y="1281904"/>
                  <a:pt x="5544457" y="1277257"/>
                </a:cubicBezTo>
                <a:cubicBezTo>
                  <a:pt x="5751236" y="1252443"/>
                  <a:pt x="5960533" y="1257904"/>
                  <a:pt x="6168571" y="1248228"/>
                </a:cubicBezTo>
                <a:cubicBezTo>
                  <a:pt x="6192762" y="1233714"/>
                  <a:pt x="6215910" y="1217301"/>
                  <a:pt x="6241143" y="1204685"/>
                </a:cubicBezTo>
                <a:cubicBezTo>
                  <a:pt x="6276229" y="1187142"/>
                  <a:pt x="6339564" y="1180612"/>
                  <a:pt x="6371771" y="1175657"/>
                </a:cubicBezTo>
                <a:cubicBezTo>
                  <a:pt x="6405584" y="1170455"/>
                  <a:pt x="6439504" y="1165980"/>
                  <a:pt x="6473371" y="1161142"/>
                </a:cubicBezTo>
                <a:cubicBezTo>
                  <a:pt x="6592323" y="1121492"/>
                  <a:pt x="6437482" y="1166847"/>
                  <a:pt x="6705600" y="1161142"/>
                </a:cubicBezTo>
                <a:cubicBezTo>
                  <a:pt x="6870342" y="1157637"/>
                  <a:pt x="7034591" y="1141790"/>
                  <a:pt x="7199086" y="1132114"/>
                </a:cubicBezTo>
                <a:cubicBezTo>
                  <a:pt x="7249199" y="1082000"/>
                  <a:pt x="7242727" y="1092577"/>
                  <a:pt x="7286171" y="1030514"/>
                </a:cubicBezTo>
                <a:cubicBezTo>
                  <a:pt x="7306178" y="1001933"/>
                  <a:pt x="7310908" y="953769"/>
                  <a:pt x="7344228" y="943428"/>
                </a:cubicBezTo>
                <a:cubicBezTo>
                  <a:pt x="7460574" y="907320"/>
                  <a:pt x="7586133" y="914399"/>
                  <a:pt x="7707086" y="899885"/>
                </a:cubicBezTo>
                <a:cubicBezTo>
                  <a:pt x="7968264" y="709938"/>
                  <a:pt x="7764139" y="845015"/>
                  <a:pt x="7982857" y="725714"/>
                </a:cubicBezTo>
                <a:cubicBezTo>
                  <a:pt x="7998171" y="717361"/>
                  <a:pt x="8010798" y="704486"/>
                  <a:pt x="8026400" y="696685"/>
                </a:cubicBezTo>
                <a:cubicBezTo>
                  <a:pt x="8061488" y="679141"/>
                  <a:pt x="8090799" y="681608"/>
                  <a:pt x="8128000" y="667657"/>
                </a:cubicBezTo>
                <a:cubicBezTo>
                  <a:pt x="8186891" y="645573"/>
                  <a:pt x="8248239" y="627444"/>
                  <a:pt x="8302171" y="595085"/>
                </a:cubicBezTo>
                <a:cubicBezTo>
                  <a:pt x="8326362" y="580571"/>
                  <a:pt x="8350082" y="565242"/>
                  <a:pt x="8374743" y="551542"/>
                </a:cubicBezTo>
                <a:cubicBezTo>
                  <a:pt x="8436736" y="517102"/>
                  <a:pt x="8424204" y="532590"/>
                  <a:pt x="8476343" y="493485"/>
                </a:cubicBezTo>
                <a:cubicBezTo>
                  <a:pt x="8501126" y="474898"/>
                  <a:pt x="8518778" y="442603"/>
                  <a:pt x="8548914" y="435428"/>
                </a:cubicBezTo>
                <a:cubicBezTo>
                  <a:pt x="8624366" y="417463"/>
                  <a:pt x="8703733" y="425752"/>
                  <a:pt x="8781143" y="420914"/>
                </a:cubicBezTo>
                <a:cubicBezTo>
                  <a:pt x="8805333" y="416076"/>
                  <a:pt x="8833979" y="421202"/>
                  <a:pt x="8853714" y="406400"/>
                </a:cubicBezTo>
                <a:cubicBezTo>
                  <a:pt x="8876283" y="389473"/>
                  <a:pt x="8882305" y="357751"/>
                  <a:pt x="8897257" y="333828"/>
                </a:cubicBezTo>
                <a:cubicBezTo>
                  <a:pt x="8967976" y="220678"/>
                  <a:pt x="8878293" y="364429"/>
                  <a:pt x="8969828" y="246742"/>
                </a:cubicBezTo>
                <a:cubicBezTo>
                  <a:pt x="8991247" y="219203"/>
                  <a:pt x="8999976" y="180590"/>
                  <a:pt x="9027886" y="159657"/>
                </a:cubicBezTo>
                <a:cubicBezTo>
                  <a:pt x="9113853" y="95181"/>
                  <a:pt x="9065815" y="129533"/>
                  <a:pt x="9173028" y="58057"/>
                </a:cubicBezTo>
                <a:cubicBezTo>
                  <a:pt x="9189073" y="9924"/>
                  <a:pt x="9187543" y="29814"/>
                  <a:pt x="9187543" y="0"/>
                </a:cubicBezTo>
              </a:path>
            </a:pathLst>
          </a:custGeom>
          <a:ln w="317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8" name="CaixaDeTexto 47">
            <a:extLst>
              <a:ext uri="{FF2B5EF4-FFF2-40B4-BE49-F238E27FC236}">
                <a16:creationId xmlns:a16="http://schemas.microsoft.com/office/drawing/2014/main" id="{C3BF492F-A6AD-4021-9DB0-B83590FEAE62}"/>
              </a:ext>
            </a:extLst>
          </p:cNvPr>
          <p:cNvSpPr txBox="1"/>
          <p:nvPr/>
        </p:nvSpPr>
        <p:spPr>
          <a:xfrm>
            <a:off x="8322864" y="5467486"/>
            <a:ext cx="38933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rgbClr val="0070C0"/>
                </a:solidFill>
              </a:rPr>
              <a:t>Vetor de dados observados</a:t>
            </a:r>
          </a:p>
        </p:txBody>
      </p:sp>
      <p:sp>
        <p:nvSpPr>
          <p:cNvPr id="49" name="Retângulo 48">
            <a:extLst>
              <a:ext uri="{FF2B5EF4-FFF2-40B4-BE49-F238E27FC236}">
                <a16:creationId xmlns:a16="http://schemas.microsoft.com/office/drawing/2014/main" id="{78A8E429-33B8-4097-B7FF-D4FF8E037627}"/>
              </a:ext>
            </a:extLst>
          </p:cNvPr>
          <p:cNvSpPr/>
          <p:nvPr/>
        </p:nvSpPr>
        <p:spPr>
          <a:xfrm>
            <a:off x="8586892" y="3643770"/>
            <a:ext cx="3038692" cy="180725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0" name="CaixaDeTexto 49">
                <a:extLst>
                  <a:ext uri="{FF2B5EF4-FFF2-40B4-BE49-F238E27FC236}">
                    <a16:creationId xmlns:a16="http://schemas.microsoft.com/office/drawing/2014/main" id="{A8695735-3802-4127-ADAC-FEDAB1BD1BB9}"/>
                  </a:ext>
                </a:extLst>
              </p:cNvPr>
              <p:cNvSpPr txBox="1"/>
              <p:nvPr/>
            </p:nvSpPr>
            <p:spPr>
              <a:xfrm>
                <a:off x="8162785" y="3764810"/>
                <a:ext cx="3462799" cy="156517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lang="pt-BR" sz="3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BR" sz="32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𝐠</m:t>
                        </m:r>
                      </m:e>
                      <m:sub>
                        <m:r>
                          <a:rPr lang="pt-BR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  <m:sup>
                        <m:r>
                          <a:rPr lang="pt-BR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</m:sup>
                    </m:sSubSup>
                    <m:r>
                      <a:rPr lang="pt-BR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pt-BR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pt-BR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pt-BR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BR" sz="32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g</m:t>
                                  </m:r>
                                </m:e>
                                <m:sup>
                                  <m:r>
                                    <a:rPr lang="pt-BR" sz="32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r>
                                <a:rPr lang="pt-B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lang="pt-BR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BR" sz="32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g</m:t>
                                  </m:r>
                                </m:e>
                                <m:sup>
                                  <m:r>
                                    <a:rPr lang="pt-BR" sz="3200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p>
                              </m:sSup>
                            </m:e>
                          </m:mr>
                        </m:m>
                      </m:e>
                    </m:d>
                  </m:oMath>
                </a14:m>
                <a:r>
                  <a:rPr lang="pt-BR" sz="4000" dirty="0">
                    <a:solidFill>
                      <a:schemeClr val="tx1"/>
                    </a:solidFill>
                  </a:rPr>
                  <a:t>          </a:t>
                </a:r>
                <a:endParaRPr lang="pt-BR" sz="4000" dirty="0"/>
              </a:p>
            </p:txBody>
          </p:sp>
        </mc:Choice>
        <mc:Fallback>
          <p:sp>
            <p:nvSpPr>
              <p:cNvPr id="50" name="CaixaDeTexto 49">
                <a:extLst>
                  <a:ext uri="{FF2B5EF4-FFF2-40B4-BE49-F238E27FC236}">
                    <a16:creationId xmlns:a16="http://schemas.microsoft.com/office/drawing/2014/main" id="{A8695735-3802-4127-ADAC-FEDAB1BD1B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2785" y="3764810"/>
                <a:ext cx="3462799" cy="156517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0955767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de Seta Reta 2">
            <a:extLst>
              <a:ext uri="{FF2B5EF4-FFF2-40B4-BE49-F238E27FC236}">
                <a16:creationId xmlns:a16="http://schemas.microsoft.com/office/drawing/2014/main" id="{21924E65-29CD-4BB8-B2CD-AE4C546B1FD1}"/>
              </a:ext>
            </a:extLst>
          </p:cNvPr>
          <p:cNvCxnSpPr>
            <a:cxnSpLocks/>
          </p:cNvCxnSpPr>
          <p:nvPr/>
        </p:nvCxnSpPr>
        <p:spPr>
          <a:xfrm>
            <a:off x="838200" y="3144383"/>
            <a:ext cx="0" cy="3251361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7EC64C03-32B6-470A-ADFF-BAF6710DDD0C}"/>
              </a:ext>
            </a:extLst>
          </p:cNvPr>
          <p:cNvCxnSpPr>
            <a:cxnSpLocks/>
          </p:cNvCxnSpPr>
          <p:nvPr/>
        </p:nvCxnSpPr>
        <p:spPr>
          <a:xfrm flipV="1">
            <a:off x="838200" y="3105834"/>
            <a:ext cx="9557825" cy="38549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>
            <a:extLst>
              <a:ext uri="{FF2B5EF4-FFF2-40B4-BE49-F238E27FC236}">
                <a16:creationId xmlns:a16="http://schemas.microsoft.com/office/drawing/2014/main" id="{A713BD34-23E5-4423-93A0-22A32C362597}"/>
              </a:ext>
            </a:extLst>
          </p:cNvPr>
          <p:cNvSpPr txBox="1"/>
          <p:nvPr/>
        </p:nvSpPr>
        <p:spPr>
          <a:xfrm>
            <a:off x="10199498" y="2970058"/>
            <a:ext cx="3930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/>
              <a:t>x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226BF9FB-BBC3-49D1-92F3-4ED00A0A03CE}"/>
              </a:ext>
            </a:extLst>
          </p:cNvPr>
          <p:cNvSpPr txBox="1"/>
          <p:nvPr/>
        </p:nvSpPr>
        <p:spPr>
          <a:xfrm>
            <a:off x="470792" y="6072579"/>
            <a:ext cx="3674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/>
              <a:t>z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723D543C-6491-4A8C-A5E4-2ACD38E7A072}"/>
              </a:ext>
            </a:extLst>
          </p:cNvPr>
          <p:cNvSpPr txBox="1"/>
          <p:nvPr/>
        </p:nvSpPr>
        <p:spPr>
          <a:xfrm>
            <a:off x="121950" y="86956"/>
            <a:ext cx="3167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Bacia sedimentar 2D</a:t>
            </a: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D22C0784-6C86-47B4-82C6-C3170008E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06705"/>
            <a:ext cx="2743200" cy="365125"/>
          </a:xfrm>
        </p:spPr>
        <p:txBody>
          <a:bodyPr/>
          <a:lstStyle/>
          <a:p>
            <a:fld id="{9E6A5CF5-DD80-4FB2-8D05-C9155122F025}" type="slidenum">
              <a:rPr lang="pt-BR" smtClean="0"/>
              <a:t>71</a:t>
            </a:fld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tângulo 34">
                <a:extLst>
                  <a:ext uri="{FF2B5EF4-FFF2-40B4-BE49-F238E27FC236}">
                    <a16:creationId xmlns:a16="http://schemas.microsoft.com/office/drawing/2014/main" id="{3BEDF37B-B456-4418-B300-7DF968287EFF}"/>
                  </a:ext>
                </a:extLst>
              </p:cNvPr>
              <p:cNvSpPr/>
              <p:nvPr/>
            </p:nvSpPr>
            <p:spPr>
              <a:xfrm>
                <a:off x="585791" y="692017"/>
                <a:ext cx="50481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pt-BR" sz="2000" dirty="0"/>
              </a:p>
            </p:txBody>
          </p:sp>
        </mc:Choice>
        <mc:Fallback xmlns="">
          <p:sp>
            <p:nvSpPr>
              <p:cNvPr id="35" name="Retângulo 34">
                <a:extLst>
                  <a:ext uri="{FF2B5EF4-FFF2-40B4-BE49-F238E27FC236}">
                    <a16:creationId xmlns:a16="http://schemas.microsoft.com/office/drawing/2014/main" id="{3BEDF37B-B456-4418-B300-7DF968287E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791" y="692017"/>
                <a:ext cx="504818" cy="400110"/>
              </a:xfrm>
              <a:prstGeom prst="rect">
                <a:avLst/>
              </a:prstGeom>
              <a:blipFill>
                <a:blip r:embed="rId2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Título 1">
            <a:extLst>
              <a:ext uri="{FF2B5EF4-FFF2-40B4-BE49-F238E27FC236}">
                <a16:creationId xmlns:a16="http://schemas.microsoft.com/office/drawing/2014/main" id="{25D62001-3C8D-40C6-951D-3F6DC6058951}"/>
              </a:ext>
            </a:extLst>
          </p:cNvPr>
          <p:cNvSpPr txBox="1">
            <a:spLocks/>
          </p:cNvSpPr>
          <p:nvPr/>
        </p:nvSpPr>
        <p:spPr>
          <a:xfrm>
            <a:off x="8435739" y="4463166"/>
            <a:ext cx="3340999" cy="10387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sz="4400" dirty="0"/>
          </a:p>
        </p:txBody>
      </p:sp>
      <p:cxnSp>
        <p:nvCxnSpPr>
          <p:cNvPr id="28" name="Conector de Seta Reta 27">
            <a:extLst>
              <a:ext uri="{FF2B5EF4-FFF2-40B4-BE49-F238E27FC236}">
                <a16:creationId xmlns:a16="http://schemas.microsoft.com/office/drawing/2014/main" id="{162D5536-C93A-4C5D-B434-2C193F712700}"/>
              </a:ext>
            </a:extLst>
          </p:cNvPr>
          <p:cNvCxnSpPr>
            <a:cxnSpLocks/>
          </p:cNvCxnSpPr>
          <p:nvPr/>
        </p:nvCxnSpPr>
        <p:spPr>
          <a:xfrm>
            <a:off x="838200" y="1086328"/>
            <a:ext cx="0" cy="1730345"/>
          </a:xfrm>
          <a:prstGeom prst="straightConnector1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de Seta Reta 29">
            <a:extLst>
              <a:ext uri="{FF2B5EF4-FFF2-40B4-BE49-F238E27FC236}">
                <a16:creationId xmlns:a16="http://schemas.microsoft.com/office/drawing/2014/main" id="{42E66DAC-FCD6-4A9F-B133-BA8BD97250CF}"/>
              </a:ext>
            </a:extLst>
          </p:cNvPr>
          <p:cNvCxnSpPr>
            <a:cxnSpLocks/>
          </p:cNvCxnSpPr>
          <p:nvPr/>
        </p:nvCxnSpPr>
        <p:spPr>
          <a:xfrm flipH="1">
            <a:off x="829916" y="2816654"/>
            <a:ext cx="9369572" cy="6216"/>
          </a:xfrm>
          <a:prstGeom prst="straightConnector1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tângulo 26">
            <a:extLst>
              <a:ext uri="{FF2B5EF4-FFF2-40B4-BE49-F238E27FC236}">
                <a16:creationId xmlns:a16="http://schemas.microsoft.com/office/drawing/2014/main" id="{D276E1E9-B231-4502-946E-AF72187E3F82}"/>
              </a:ext>
            </a:extLst>
          </p:cNvPr>
          <p:cNvSpPr/>
          <p:nvPr/>
        </p:nvSpPr>
        <p:spPr>
          <a:xfrm>
            <a:off x="337473" y="1531312"/>
            <a:ext cx="492443" cy="642163"/>
          </a:xfrm>
          <a:prstGeom prst="rect">
            <a:avLst/>
          </a:prstGeom>
        </p:spPr>
        <p:txBody>
          <a:bodyPr vert="vert270" wrap="none">
            <a:spAutoFit/>
          </a:bodyPr>
          <a:lstStyle/>
          <a:p>
            <a:r>
              <a:rPr lang="pt-BR" sz="2000" dirty="0" err="1"/>
              <a:t>mGal</a:t>
            </a:r>
            <a:endParaRPr lang="pt-BR" sz="2000" dirty="0"/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6130D7BA-0E3C-45AD-A45A-C7483E79A153}"/>
              </a:ext>
            </a:extLst>
          </p:cNvPr>
          <p:cNvSpPr/>
          <p:nvPr/>
        </p:nvSpPr>
        <p:spPr>
          <a:xfrm>
            <a:off x="5330292" y="2749624"/>
            <a:ext cx="924612" cy="400110"/>
          </a:xfrm>
          <a:prstGeom prst="rect">
            <a:avLst/>
          </a:prstGeom>
        </p:spPr>
        <p:txBody>
          <a:bodyPr vert="horz" wrap="none">
            <a:spAutoFit/>
          </a:bodyPr>
          <a:lstStyle/>
          <a:p>
            <a:r>
              <a:rPr lang="pt-BR" sz="2000" dirty="0"/>
              <a:t>metros</a:t>
            </a:r>
          </a:p>
        </p:txBody>
      </p:sp>
      <p:sp>
        <p:nvSpPr>
          <p:cNvPr id="5" name="Forma Livre: Forma 4">
            <a:extLst>
              <a:ext uri="{FF2B5EF4-FFF2-40B4-BE49-F238E27FC236}">
                <a16:creationId xmlns:a16="http://schemas.microsoft.com/office/drawing/2014/main" id="{9A4EE9AB-E683-4F9F-A786-8DAA362F0339}"/>
              </a:ext>
            </a:extLst>
          </p:cNvPr>
          <p:cNvSpPr/>
          <p:nvPr/>
        </p:nvSpPr>
        <p:spPr>
          <a:xfrm>
            <a:off x="856343" y="1349829"/>
            <a:ext cx="9187582" cy="1378857"/>
          </a:xfrm>
          <a:custGeom>
            <a:avLst/>
            <a:gdLst>
              <a:gd name="connsiteX0" fmla="*/ 0 w 9187582"/>
              <a:gd name="connsiteY0" fmla="*/ 116114 h 1378857"/>
              <a:gd name="connsiteX1" fmla="*/ 72571 w 9187582"/>
              <a:gd name="connsiteY1" fmla="*/ 174171 h 1378857"/>
              <a:gd name="connsiteX2" fmla="*/ 159657 w 9187582"/>
              <a:gd name="connsiteY2" fmla="*/ 261257 h 1378857"/>
              <a:gd name="connsiteX3" fmla="*/ 232228 w 9187582"/>
              <a:gd name="connsiteY3" fmla="*/ 362857 h 1378857"/>
              <a:gd name="connsiteX4" fmla="*/ 246743 w 9187582"/>
              <a:gd name="connsiteY4" fmla="*/ 435428 h 1378857"/>
              <a:gd name="connsiteX5" fmla="*/ 261257 w 9187582"/>
              <a:gd name="connsiteY5" fmla="*/ 478971 h 1378857"/>
              <a:gd name="connsiteX6" fmla="*/ 333828 w 9187582"/>
              <a:gd name="connsiteY6" fmla="*/ 595085 h 1378857"/>
              <a:gd name="connsiteX7" fmla="*/ 362857 w 9187582"/>
              <a:gd name="connsiteY7" fmla="*/ 682171 h 1378857"/>
              <a:gd name="connsiteX8" fmla="*/ 508000 w 9187582"/>
              <a:gd name="connsiteY8" fmla="*/ 769257 h 1378857"/>
              <a:gd name="connsiteX9" fmla="*/ 537028 w 9187582"/>
              <a:gd name="connsiteY9" fmla="*/ 812800 h 1378857"/>
              <a:gd name="connsiteX10" fmla="*/ 624114 w 9187582"/>
              <a:gd name="connsiteY10" fmla="*/ 885371 h 1378857"/>
              <a:gd name="connsiteX11" fmla="*/ 696686 w 9187582"/>
              <a:gd name="connsiteY11" fmla="*/ 957942 h 1378857"/>
              <a:gd name="connsiteX12" fmla="*/ 798286 w 9187582"/>
              <a:gd name="connsiteY12" fmla="*/ 1059542 h 1378857"/>
              <a:gd name="connsiteX13" fmla="*/ 1161143 w 9187582"/>
              <a:gd name="connsiteY13" fmla="*/ 1103085 h 1378857"/>
              <a:gd name="connsiteX14" fmla="*/ 1262743 w 9187582"/>
              <a:gd name="connsiteY14" fmla="*/ 1161142 h 1378857"/>
              <a:gd name="connsiteX15" fmla="*/ 1349828 w 9187582"/>
              <a:gd name="connsiteY15" fmla="*/ 1219200 h 1378857"/>
              <a:gd name="connsiteX16" fmla="*/ 1422400 w 9187582"/>
              <a:gd name="connsiteY16" fmla="*/ 1233714 h 1378857"/>
              <a:gd name="connsiteX17" fmla="*/ 1553028 w 9187582"/>
              <a:gd name="connsiteY17" fmla="*/ 1262742 h 1378857"/>
              <a:gd name="connsiteX18" fmla="*/ 1727200 w 9187582"/>
              <a:gd name="connsiteY18" fmla="*/ 1277257 h 1378857"/>
              <a:gd name="connsiteX19" fmla="*/ 1828800 w 9187582"/>
              <a:gd name="connsiteY19" fmla="*/ 1335314 h 1378857"/>
              <a:gd name="connsiteX20" fmla="*/ 1886857 w 9187582"/>
              <a:gd name="connsiteY20" fmla="*/ 1364342 h 1378857"/>
              <a:gd name="connsiteX21" fmla="*/ 2119086 w 9187582"/>
              <a:gd name="connsiteY21" fmla="*/ 1320800 h 1378857"/>
              <a:gd name="connsiteX22" fmla="*/ 2670628 w 9187582"/>
              <a:gd name="connsiteY22" fmla="*/ 1262742 h 1378857"/>
              <a:gd name="connsiteX23" fmla="*/ 2801257 w 9187582"/>
              <a:gd name="connsiteY23" fmla="*/ 1175657 h 1378857"/>
              <a:gd name="connsiteX24" fmla="*/ 2859314 w 9187582"/>
              <a:gd name="connsiteY24" fmla="*/ 1132114 h 1378857"/>
              <a:gd name="connsiteX25" fmla="*/ 2902857 w 9187582"/>
              <a:gd name="connsiteY25" fmla="*/ 1117600 h 1378857"/>
              <a:gd name="connsiteX26" fmla="*/ 2960914 w 9187582"/>
              <a:gd name="connsiteY26" fmla="*/ 1088571 h 1378857"/>
              <a:gd name="connsiteX27" fmla="*/ 3004457 w 9187582"/>
              <a:gd name="connsiteY27" fmla="*/ 1074057 h 1378857"/>
              <a:gd name="connsiteX28" fmla="*/ 3062514 w 9187582"/>
              <a:gd name="connsiteY28" fmla="*/ 1045028 h 1378857"/>
              <a:gd name="connsiteX29" fmla="*/ 3164114 w 9187582"/>
              <a:gd name="connsiteY29" fmla="*/ 1001485 h 1378857"/>
              <a:gd name="connsiteX30" fmla="*/ 3193143 w 9187582"/>
              <a:gd name="connsiteY30" fmla="*/ 943428 h 1378857"/>
              <a:gd name="connsiteX31" fmla="*/ 3265714 w 9187582"/>
              <a:gd name="connsiteY31" fmla="*/ 928914 h 1378857"/>
              <a:gd name="connsiteX32" fmla="*/ 3309257 w 9187582"/>
              <a:gd name="connsiteY32" fmla="*/ 914400 h 1378857"/>
              <a:gd name="connsiteX33" fmla="*/ 3425371 w 9187582"/>
              <a:gd name="connsiteY33" fmla="*/ 928914 h 1378857"/>
              <a:gd name="connsiteX34" fmla="*/ 3483428 w 9187582"/>
              <a:gd name="connsiteY34" fmla="*/ 957942 h 1378857"/>
              <a:gd name="connsiteX35" fmla="*/ 3556000 w 9187582"/>
              <a:gd name="connsiteY35" fmla="*/ 986971 h 1378857"/>
              <a:gd name="connsiteX36" fmla="*/ 3657600 w 9187582"/>
              <a:gd name="connsiteY36" fmla="*/ 1016000 h 1378857"/>
              <a:gd name="connsiteX37" fmla="*/ 3846286 w 9187582"/>
              <a:gd name="connsiteY37" fmla="*/ 1074057 h 1378857"/>
              <a:gd name="connsiteX38" fmla="*/ 3904343 w 9187582"/>
              <a:gd name="connsiteY38" fmla="*/ 1117600 h 1378857"/>
              <a:gd name="connsiteX39" fmla="*/ 4005943 w 9187582"/>
              <a:gd name="connsiteY39" fmla="*/ 1132114 h 1378857"/>
              <a:gd name="connsiteX40" fmla="*/ 4499428 w 9187582"/>
              <a:gd name="connsiteY40" fmla="*/ 1161142 h 1378857"/>
              <a:gd name="connsiteX41" fmla="*/ 4673600 w 9187582"/>
              <a:gd name="connsiteY41" fmla="*/ 1335314 h 1378857"/>
              <a:gd name="connsiteX42" fmla="*/ 4818743 w 9187582"/>
              <a:gd name="connsiteY42" fmla="*/ 1378857 h 1378857"/>
              <a:gd name="connsiteX43" fmla="*/ 5355771 w 9187582"/>
              <a:gd name="connsiteY43" fmla="*/ 1349828 h 1378857"/>
              <a:gd name="connsiteX44" fmla="*/ 5442857 w 9187582"/>
              <a:gd name="connsiteY44" fmla="*/ 1335314 h 1378857"/>
              <a:gd name="connsiteX45" fmla="*/ 5544457 w 9187582"/>
              <a:gd name="connsiteY45" fmla="*/ 1277257 h 1378857"/>
              <a:gd name="connsiteX46" fmla="*/ 6168571 w 9187582"/>
              <a:gd name="connsiteY46" fmla="*/ 1248228 h 1378857"/>
              <a:gd name="connsiteX47" fmla="*/ 6241143 w 9187582"/>
              <a:gd name="connsiteY47" fmla="*/ 1204685 h 1378857"/>
              <a:gd name="connsiteX48" fmla="*/ 6371771 w 9187582"/>
              <a:gd name="connsiteY48" fmla="*/ 1175657 h 1378857"/>
              <a:gd name="connsiteX49" fmla="*/ 6473371 w 9187582"/>
              <a:gd name="connsiteY49" fmla="*/ 1161142 h 1378857"/>
              <a:gd name="connsiteX50" fmla="*/ 6705600 w 9187582"/>
              <a:gd name="connsiteY50" fmla="*/ 1161142 h 1378857"/>
              <a:gd name="connsiteX51" fmla="*/ 7199086 w 9187582"/>
              <a:gd name="connsiteY51" fmla="*/ 1132114 h 1378857"/>
              <a:gd name="connsiteX52" fmla="*/ 7286171 w 9187582"/>
              <a:gd name="connsiteY52" fmla="*/ 1030514 h 1378857"/>
              <a:gd name="connsiteX53" fmla="*/ 7344228 w 9187582"/>
              <a:gd name="connsiteY53" fmla="*/ 943428 h 1378857"/>
              <a:gd name="connsiteX54" fmla="*/ 7707086 w 9187582"/>
              <a:gd name="connsiteY54" fmla="*/ 899885 h 1378857"/>
              <a:gd name="connsiteX55" fmla="*/ 7982857 w 9187582"/>
              <a:gd name="connsiteY55" fmla="*/ 725714 h 1378857"/>
              <a:gd name="connsiteX56" fmla="*/ 8026400 w 9187582"/>
              <a:gd name="connsiteY56" fmla="*/ 696685 h 1378857"/>
              <a:gd name="connsiteX57" fmla="*/ 8128000 w 9187582"/>
              <a:gd name="connsiteY57" fmla="*/ 667657 h 1378857"/>
              <a:gd name="connsiteX58" fmla="*/ 8302171 w 9187582"/>
              <a:gd name="connsiteY58" fmla="*/ 595085 h 1378857"/>
              <a:gd name="connsiteX59" fmla="*/ 8374743 w 9187582"/>
              <a:gd name="connsiteY59" fmla="*/ 551542 h 1378857"/>
              <a:gd name="connsiteX60" fmla="*/ 8476343 w 9187582"/>
              <a:gd name="connsiteY60" fmla="*/ 493485 h 1378857"/>
              <a:gd name="connsiteX61" fmla="*/ 8548914 w 9187582"/>
              <a:gd name="connsiteY61" fmla="*/ 435428 h 1378857"/>
              <a:gd name="connsiteX62" fmla="*/ 8781143 w 9187582"/>
              <a:gd name="connsiteY62" fmla="*/ 420914 h 1378857"/>
              <a:gd name="connsiteX63" fmla="*/ 8853714 w 9187582"/>
              <a:gd name="connsiteY63" fmla="*/ 406400 h 1378857"/>
              <a:gd name="connsiteX64" fmla="*/ 8897257 w 9187582"/>
              <a:gd name="connsiteY64" fmla="*/ 333828 h 1378857"/>
              <a:gd name="connsiteX65" fmla="*/ 8969828 w 9187582"/>
              <a:gd name="connsiteY65" fmla="*/ 246742 h 1378857"/>
              <a:gd name="connsiteX66" fmla="*/ 9027886 w 9187582"/>
              <a:gd name="connsiteY66" fmla="*/ 159657 h 1378857"/>
              <a:gd name="connsiteX67" fmla="*/ 9173028 w 9187582"/>
              <a:gd name="connsiteY67" fmla="*/ 58057 h 1378857"/>
              <a:gd name="connsiteX68" fmla="*/ 9187543 w 9187582"/>
              <a:gd name="connsiteY68" fmla="*/ 0 h 1378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9187582" h="1378857">
                <a:moveTo>
                  <a:pt x="0" y="116114"/>
                </a:moveTo>
                <a:cubicBezTo>
                  <a:pt x="24190" y="135466"/>
                  <a:pt x="49649" y="153332"/>
                  <a:pt x="72571" y="174171"/>
                </a:cubicBezTo>
                <a:cubicBezTo>
                  <a:pt x="102948" y="201786"/>
                  <a:pt x="159657" y="261257"/>
                  <a:pt x="159657" y="261257"/>
                </a:cubicBezTo>
                <a:cubicBezTo>
                  <a:pt x="208491" y="407763"/>
                  <a:pt x="117441" y="156242"/>
                  <a:pt x="232228" y="362857"/>
                </a:cubicBezTo>
                <a:cubicBezTo>
                  <a:pt x="244209" y="384422"/>
                  <a:pt x="240760" y="411495"/>
                  <a:pt x="246743" y="435428"/>
                </a:cubicBezTo>
                <a:cubicBezTo>
                  <a:pt x="250454" y="450271"/>
                  <a:pt x="254415" y="465287"/>
                  <a:pt x="261257" y="478971"/>
                </a:cubicBezTo>
                <a:cubicBezTo>
                  <a:pt x="331035" y="618527"/>
                  <a:pt x="240719" y="390245"/>
                  <a:pt x="333828" y="595085"/>
                </a:cubicBezTo>
                <a:cubicBezTo>
                  <a:pt x="346490" y="622941"/>
                  <a:pt x="343742" y="658277"/>
                  <a:pt x="362857" y="682171"/>
                </a:cubicBezTo>
                <a:cubicBezTo>
                  <a:pt x="386209" y="711361"/>
                  <a:pt x="469429" y="749971"/>
                  <a:pt x="508000" y="769257"/>
                </a:cubicBezTo>
                <a:cubicBezTo>
                  <a:pt x="517676" y="783771"/>
                  <a:pt x="525861" y="799399"/>
                  <a:pt x="537028" y="812800"/>
                </a:cubicBezTo>
                <a:cubicBezTo>
                  <a:pt x="571949" y="854705"/>
                  <a:pt x="581302" y="856830"/>
                  <a:pt x="624114" y="885371"/>
                </a:cubicBezTo>
                <a:cubicBezTo>
                  <a:pt x="701530" y="1001494"/>
                  <a:pt x="599918" y="861173"/>
                  <a:pt x="696686" y="957942"/>
                </a:cubicBezTo>
                <a:cubicBezTo>
                  <a:pt x="733635" y="994891"/>
                  <a:pt x="741982" y="1041947"/>
                  <a:pt x="798286" y="1059542"/>
                </a:cubicBezTo>
                <a:cubicBezTo>
                  <a:pt x="888346" y="1087685"/>
                  <a:pt x="1070607" y="1096121"/>
                  <a:pt x="1161143" y="1103085"/>
                </a:cubicBezTo>
                <a:cubicBezTo>
                  <a:pt x="1351601" y="1245929"/>
                  <a:pt x="1120254" y="1081980"/>
                  <a:pt x="1262743" y="1161142"/>
                </a:cubicBezTo>
                <a:cubicBezTo>
                  <a:pt x="1293240" y="1178085"/>
                  <a:pt x="1315618" y="1212358"/>
                  <a:pt x="1349828" y="1219200"/>
                </a:cubicBezTo>
                <a:cubicBezTo>
                  <a:pt x="1374019" y="1224038"/>
                  <a:pt x="1398318" y="1228363"/>
                  <a:pt x="1422400" y="1233714"/>
                </a:cubicBezTo>
                <a:cubicBezTo>
                  <a:pt x="1467502" y="1243736"/>
                  <a:pt x="1506515" y="1257270"/>
                  <a:pt x="1553028" y="1262742"/>
                </a:cubicBezTo>
                <a:cubicBezTo>
                  <a:pt x="1610888" y="1269549"/>
                  <a:pt x="1669143" y="1272419"/>
                  <a:pt x="1727200" y="1277257"/>
                </a:cubicBezTo>
                <a:cubicBezTo>
                  <a:pt x="1902642" y="1364976"/>
                  <a:pt x="1685194" y="1253254"/>
                  <a:pt x="1828800" y="1335314"/>
                </a:cubicBezTo>
                <a:cubicBezTo>
                  <a:pt x="1847586" y="1346049"/>
                  <a:pt x="1867505" y="1354666"/>
                  <a:pt x="1886857" y="1364342"/>
                </a:cubicBezTo>
                <a:cubicBezTo>
                  <a:pt x="1964267" y="1349828"/>
                  <a:pt x="2041272" y="1332958"/>
                  <a:pt x="2119086" y="1320800"/>
                </a:cubicBezTo>
                <a:cubicBezTo>
                  <a:pt x="2295590" y="1293221"/>
                  <a:pt x="2495257" y="1278685"/>
                  <a:pt x="2670628" y="1262742"/>
                </a:cubicBezTo>
                <a:cubicBezTo>
                  <a:pt x="2815292" y="1154248"/>
                  <a:pt x="2633264" y="1287653"/>
                  <a:pt x="2801257" y="1175657"/>
                </a:cubicBezTo>
                <a:cubicBezTo>
                  <a:pt x="2821385" y="1162238"/>
                  <a:pt x="2838311" y="1144116"/>
                  <a:pt x="2859314" y="1132114"/>
                </a:cubicBezTo>
                <a:cubicBezTo>
                  <a:pt x="2872598" y="1124523"/>
                  <a:pt x="2888795" y="1123627"/>
                  <a:pt x="2902857" y="1117600"/>
                </a:cubicBezTo>
                <a:cubicBezTo>
                  <a:pt x="2922744" y="1109077"/>
                  <a:pt x="2941027" y="1097094"/>
                  <a:pt x="2960914" y="1088571"/>
                </a:cubicBezTo>
                <a:cubicBezTo>
                  <a:pt x="2974976" y="1082544"/>
                  <a:pt x="2990395" y="1080084"/>
                  <a:pt x="3004457" y="1074057"/>
                </a:cubicBezTo>
                <a:cubicBezTo>
                  <a:pt x="3024344" y="1065534"/>
                  <a:pt x="3042817" y="1053981"/>
                  <a:pt x="3062514" y="1045028"/>
                </a:cubicBezTo>
                <a:cubicBezTo>
                  <a:pt x="3096057" y="1029781"/>
                  <a:pt x="3130247" y="1015999"/>
                  <a:pt x="3164114" y="1001485"/>
                </a:cubicBezTo>
                <a:cubicBezTo>
                  <a:pt x="3173790" y="982133"/>
                  <a:pt x="3175537" y="956004"/>
                  <a:pt x="3193143" y="943428"/>
                </a:cubicBezTo>
                <a:cubicBezTo>
                  <a:pt x="3213217" y="929089"/>
                  <a:pt x="3241781" y="934897"/>
                  <a:pt x="3265714" y="928914"/>
                </a:cubicBezTo>
                <a:cubicBezTo>
                  <a:pt x="3280557" y="925203"/>
                  <a:pt x="3294743" y="919238"/>
                  <a:pt x="3309257" y="914400"/>
                </a:cubicBezTo>
                <a:cubicBezTo>
                  <a:pt x="3347962" y="919238"/>
                  <a:pt x="3387530" y="919454"/>
                  <a:pt x="3425371" y="928914"/>
                </a:cubicBezTo>
                <a:cubicBezTo>
                  <a:pt x="3446362" y="934162"/>
                  <a:pt x="3463656" y="949155"/>
                  <a:pt x="3483428" y="957942"/>
                </a:cubicBezTo>
                <a:cubicBezTo>
                  <a:pt x="3507237" y="968524"/>
                  <a:pt x="3531283" y="978732"/>
                  <a:pt x="3556000" y="986971"/>
                </a:cubicBezTo>
                <a:cubicBezTo>
                  <a:pt x="3589414" y="998109"/>
                  <a:pt x="3623567" y="1006925"/>
                  <a:pt x="3657600" y="1016000"/>
                </a:cubicBezTo>
                <a:cubicBezTo>
                  <a:pt x="3716770" y="1031779"/>
                  <a:pt x="3790366" y="1042990"/>
                  <a:pt x="3846286" y="1074057"/>
                </a:cubicBezTo>
                <a:cubicBezTo>
                  <a:pt x="3867432" y="1085805"/>
                  <a:pt x="3881609" y="1109333"/>
                  <a:pt x="3904343" y="1117600"/>
                </a:cubicBezTo>
                <a:cubicBezTo>
                  <a:pt x="3936494" y="1129291"/>
                  <a:pt x="3971824" y="1129618"/>
                  <a:pt x="4005943" y="1132114"/>
                </a:cubicBezTo>
                <a:cubicBezTo>
                  <a:pt x="4170283" y="1144139"/>
                  <a:pt x="4334933" y="1151466"/>
                  <a:pt x="4499428" y="1161142"/>
                </a:cubicBezTo>
                <a:cubicBezTo>
                  <a:pt x="4727905" y="1298227"/>
                  <a:pt x="4342321" y="1055002"/>
                  <a:pt x="4673600" y="1335314"/>
                </a:cubicBezTo>
                <a:cubicBezTo>
                  <a:pt x="4688415" y="1347850"/>
                  <a:pt x="4790453" y="1371784"/>
                  <a:pt x="4818743" y="1378857"/>
                </a:cubicBezTo>
                <a:lnTo>
                  <a:pt x="5355771" y="1349828"/>
                </a:lnTo>
                <a:cubicBezTo>
                  <a:pt x="5385129" y="1347780"/>
                  <a:pt x="5415389" y="1345878"/>
                  <a:pt x="5442857" y="1335314"/>
                </a:cubicBezTo>
                <a:cubicBezTo>
                  <a:pt x="5479263" y="1321312"/>
                  <a:pt x="5505729" y="1281904"/>
                  <a:pt x="5544457" y="1277257"/>
                </a:cubicBezTo>
                <a:cubicBezTo>
                  <a:pt x="5751236" y="1252443"/>
                  <a:pt x="5960533" y="1257904"/>
                  <a:pt x="6168571" y="1248228"/>
                </a:cubicBezTo>
                <a:cubicBezTo>
                  <a:pt x="6192762" y="1233714"/>
                  <a:pt x="6215910" y="1217301"/>
                  <a:pt x="6241143" y="1204685"/>
                </a:cubicBezTo>
                <a:cubicBezTo>
                  <a:pt x="6276229" y="1187142"/>
                  <a:pt x="6339564" y="1180612"/>
                  <a:pt x="6371771" y="1175657"/>
                </a:cubicBezTo>
                <a:cubicBezTo>
                  <a:pt x="6405584" y="1170455"/>
                  <a:pt x="6439504" y="1165980"/>
                  <a:pt x="6473371" y="1161142"/>
                </a:cubicBezTo>
                <a:cubicBezTo>
                  <a:pt x="6592323" y="1121492"/>
                  <a:pt x="6437482" y="1166847"/>
                  <a:pt x="6705600" y="1161142"/>
                </a:cubicBezTo>
                <a:cubicBezTo>
                  <a:pt x="6870342" y="1157637"/>
                  <a:pt x="7034591" y="1141790"/>
                  <a:pt x="7199086" y="1132114"/>
                </a:cubicBezTo>
                <a:cubicBezTo>
                  <a:pt x="7249199" y="1082000"/>
                  <a:pt x="7242727" y="1092577"/>
                  <a:pt x="7286171" y="1030514"/>
                </a:cubicBezTo>
                <a:cubicBezTo>
                  <a:pt x="7306178" y="1001933"/>
                  <a:pt x="7310908" y="953769"/>
                  <a:pt x="7344228" y="943428"/>
                </a:cubicBezTo>
                <a:cubicBezTo>
                  <a:pt x="7460574" y="907320"/>
                  <a:pt x="7586133" y="914399"/>
                  <a:pt x="7707086" y="899885"/>
                </a:cubicBezTo>
                <a:cubicBezTo>
                  <a:pt x="7968264" y="709938"/>
                  <a:pt x="7764139" y="845015"/>
                  <a:pt x="7982857" y="725714"/>
                </a:cubicBezTo>
                <a:cubicBezTo>
                  <a:pt x="7998171" y="717361"/>
                  <a:pt x="8010798" y="704486"/>
                  <a:pt x="8026400" y="696685"/>
                </a:cubicBezTo>
                <a:cubicBezTo>
                  <a:pt x="8061488" y="679141"/>
                  <a:pt x="8090799" y="681608"/>
                  <a:pt x="8128000" y="667657"/>
                </a:cubicBezTo>
                <a:cubicBezTo>
                  <a:pt x="8186891" y="645573"/>
                  <a:pt x="8248239" y="627444"/>
                  <a:pt x="8302171" y="595085"/>
                </a:cubicBezTo>
                <a:cubicBezTo>
                  <a:pt x="8326362" y="580571"/>
                  <a:pt x="8350082" y="565242"/>
                  <a:pt x="8374743" y="551542"/>
                </a:cubicBezTo>
                <a:cubicBezTo>
                  <a:pt x="8436736" y="517102"/>
                  <a:pt x="8424204" y="532590"/>
                  <a:pt x="8476343" y="493485"/>
                </a:cubicBezTo>
                <a:cubicBezTo>
                  <a:pt x="8501126" y="474898"/>
                  <a:pt x="8518778" y="442603"/>
                  <a:pt x="8548914" y="435428"/>
                </a:cubicBezTo>
                <a:cubicBezTo>
                  <a:pt x="8624366" y="417463"/>
                  <a:pt x="8703733" y="425752"/>
                  <a:pt x="8781143" y="420914"/>
                </a:cubicBezTo>
                <a:cubicBezTo>
                  <a:pt x="8805333" y="416076"/>
                  <a:pt x="8833979" y="421202"/>
                  <a:pt x="8853714" y="406400"/>
                </a:cubicBezTo>
                <a:cubicBezTo>
                  <a:pt x="8876283" y="389473"/>
                  <a:pt x="8882305" y="357751"/>
                  <a:pt x="8897257" y="333828"/>
                </a:cubicBezTo>
                <a:cubicBezTo>
                  <a:pt x="8967976" y="220678"/>
                  <a:pt x="8878293" y="364429"/>
                  <a:pt x="8969828" y="246742"/>
                </a:cubicBezTo>
                <a:cubicBezTo>
                  <a:pt x="8991247" y="219203"/>
                  <a:pt x="8999976" y="180590"/>
                  <a:pt x="9027886" y="159657"/>
                </a:cubicBezTo>
                <a:cubicBezTo>
                  <a:pt x="9113853" y="95181"/>
                  <a:pt x="9065815" y="129533"/>
                  <a:pt x="9173028" y="58057"/>
                </a:cubicBezTo>
                <a:cubicBezTo>
                  <a:pt x="9189073" y="9924"/>
                  <a:pt x="9187543" y="29814"/>
                  <a:pt x="9187543" y="0"/>
                </a:cubicBezTo>
              </a:path>
            </a:pathLst>
          </a:custGeom>
          <a:ln w="317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8" name="CaixaDeTexto 47">
            <a:extLst>
              <a:ext uri="{FF2B5EF4-FFF2-40B4-BE49-F238E27FC236}">
                <a16:creationId xmlns:a16="http://schemas.microsoft.com/office/drawing/2014/main" id="{C3BF492F-A6AD-4021-9DB0-B83590FEAE62}"/>
              </a:ext>
            </a:extLst>
          </p:cNvPr>
          <p:cNvSpPr txBox="1"/>
          <p:nvPr/>
        </p:nvSpPr>
        <p:spPr>
          <a:xfrm>
            <a:off x="8322864" y="5467486"/>
            <a:ext cx="38933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rgbClr val="0070C0"/>
                </a:solidFill>
              </a:rPr>
              <a:t>Vetor de dados observados</a:t>
            </a:r>
          </a:p>
        </p:txBody>
      </p:sp>
      <p:sp>
        <p:nvSpPr>
          <p:cNvPr id="49" name="Retângulo 48">
            <a:extLst>
              <a:ext uri="{FF2B5EF4-FFF2-40B4-BE49-F238E27FC236}">
                <a16:creationId xmlns:a16="http://schemas.microsoft.com/office/drawing/2014/main" id="{78A8E429-33B8-4097-B7FF-D4FF8E037627}"/>
              </a:ext>
            </a:extLst>
          </p:cNvPr>
          <p:cNvSpPr/>
          <p:nvPr/>
        </p:nvSpPr>
        <p:spPr>
          <a:xfrm>
            <a:off x="8586892" y="3643770"/>
            <a:ext cx="3038692" cy="180725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CaixaDeTexto 49">
                <a:extLst>
                  <a:ext uri="{FF2B5EF4-FFF2-40B4-BE49-F238E27FC236}">
                    <a16:creationId xmlns:a16="http://schemas.microsoft.com/office/drawing/2014/main" id="{A8695735-3802-4127-ADAC-FEDAB1BD1BB9}"/>
                  </a:ext>
                </a:extLst>
              </p:cNvPr>
              <p:cNvSpPr txBox="1"/>
              <p:nvPr/>
            </p:nvSpPr>
            <p:spPr>
              <a:xfrm>
                <a:off x="8162785" y="3764810"/>
                <a:ext cx="3462799" cy="156517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lang="pt-BR" sz="3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BR" sz="32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𝐠</m:t>
                        </m:r>
                      </m:e>
                      <m:sub>
                        <m:r>
                          <a:rPr lang="pt-BR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  <m:sup>
                        <m:r>
                          <a:rPr lang="pt-BR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</m:sup>
                    </m:sSubSup>
                    <m:r>
                      <a:rPr lang="pt-BR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pt-BR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pt-BR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pt-BR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BR" sz="32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g</m:t>
                                  </m:r>
                                </m:e>
                                <m:sup>
                                  <m:r>
                                    <a:rPr lang="pt-BR" sz="32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r>
                                <a:rPr lang="pt-B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lang="pt-BR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BR" sz="32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g</m:t>
                                  </m:r>
                                </m:e>
                                <m:sup>
                                  <m:r>
                                    <a:rPr lang="pt-BR" sz="3200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p>
                              </m:sSup>
                            </m:e>
                          </m:mr>
                        </m:m>
                      </m:e>
                    </m:d>
                  </m:oMath>
                </a14:m>
                <a:r>
                  <a:rPr lang="pt-BR" sz="4000" dirty="0">
                    <a:solidFill>
                      <a:schemeClr val="tx1"/>
                    </a:solidFill>
                  </a:rPr>
                  <a:t>          </a:t>
                </a:r>
                <a:endParaRPr lang="pt-BR" sz="4000" dirty="0"/>
              </a:p>
            </p:txBody>
          </p:sp>
        </mc:Choice>
        <mc:Fallback xmlns="">
          <p:sp>
            <p:nvSpPr>
              <p:cNvPr id="50" name="CaixaDeTexto 49">
                <a:extLst>
                  <a:ext uri="{FF2B5EF4-FFF2-40B4-BE49-F238E27FC236}">
                    <a16:creationId xmlns:a16="http://schemas.microsoft.com/office/drawing/2014/main" id="{A8695735-3802-4127-ADAC-FEDAB1BD1B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2785" y="3764810"/>
                <a:ext cx="3462799" cy="156517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Título 1">
            <a:extLst>
              <a:ext uri="{FF2B5EF4-FFF2-40B4-BE49-F238E27FC236}">
                <a16:creationId xmlns:a16="http://schemas.microsoft.com/office/drawing/2014/main" id="{A5B8E569-4D0C-44ED-9890-82E66F0F910F}"/>
              </a:ext>
            </a:extLst>
          </p:cNvPr>
          <p:cNvSpPr txBox="1">
            <a:spLocks/>
          </p:cNvSpPr>
          <p:nvPr/>
        </p:nvSpPr>
        <p:spPr>
          <a:xfrm>
            <a:off x="2251056" y="621981"/>
            <a:ext cx="7643128" cy="123515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dirty="0"/>
              <a:t>Reproduzir o efeito gerado por uma </a:t>
            </a:r>
            <a:r>
              <a:rPr lang="pt-BR" sz="2800" dirty="0">
                <a:solidFill>
                  <a:srgbClr val="0070C0"/>
                </a:solidFill>
              </a:rPr>
              <a:t>bacia sedimentar</a:t>
            </a:r>
            <a:r>
              <a:rPr lang="pt-BR" sz="2800" dirty="0"/>
              <a:t> assumindo que podemos descreve-la por um </a:t>
            </a:r>
            <a:r>
              <a:rPr lang="pt-BR" sz="2800" dirty="0">
                <a:solidFill>
                  <a:srgbClr val="0070C0"/>
                </a:solidFill>
              </a:rPr>
              <a:t>conjunto de prismas justapostos</a:t>
            </a:r>
          </a:p>
        </p:txBody>
      </p:sp>
    </p:spTree>
    <p:extLst>
      <p:ext uri="{BB962C8B-B14F-4D97-AF65-F5344CB8AC3E}">
        <p14:creationId xmlns:p14="http://schemas.microsoft.com/office/powerpoint/2010/main" val="101182753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de Seta Reta 2">
            <a:extLst>
              <a:ext uri="{FF2B5EF4-FFF2-40B4-BE49-F238E27FC236}">
                <a16:creationId xmlns:a16="http://schemas.microsoft.com/office/drawing/2014/main" id="{21924E65-29CD-4BB8-B2CD-AE4C546B1FD1}"/>
              </a:ext>
            </a:extLst>
          </p:cNvPr>
          <p:cNvCxnSpPr>
            <a:cxnSpLocks/>
          </p:cNvCxnSpPr>
          <p:nvPr/>
        </p:nvCxnSpPr>
        <p:spPr>
          <a:xfrm>
            <a:off x="838200" y="3144383"/>
            <a:ext cx="0" cy="3251361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7EC64C03-32B6-470A-ADFF-BAF6710DDD0C}"/>
              </a:ext>
            </a:extLst>
          </p:cNvPr>
          <p:cNvCxnSpPr>
            <a:cxnSpLocks/>
          </p:cNvCxnSpPr>
          <p:nvPr/>
        </p:nvCxnSpPr>
        <p:spPr>
          <a:xfrm flipV="1">
            <a:off x="838200" y="3105834"/>
            <a:ext cx="9557825" cy="38549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>
            <a:extLst>
              <a:ext uri="{FF2B5EF4-FFF2-40B4-BE49-F238E27FC236}">
                <a16:creationId xmlns:a16="http://schemas.microsoft.com/office/drawing/2014/main" id="{A713BD34-23E5-4423-93A0-22A32C362597}"/>
              </a:ext>
            </a:extLst>
          </p:cNvPr>
          <p:cNvSpPr txBox="1"/>
          <p:nvPr/>
        </p:nvSpPr>
        <p:spPr>
          <a:xfrm>
            <a:off x="10199498" y="2970058"/>
            <a:ext cx="3930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/>
              <a:t>x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226BF9FB-BBC3-49D1-92F3-4ED00A0A03CE}"/>
              </a:ext>
            </a:extLst>
          </p:cNvPr>
          <p:cNvSpPr txBox="1"/>
          <p:nvPr/>
        </p:nvSpPr>
        <p:spPr>
          <a:xfrm>
            <a:off x="470792" y="6072579"/>
            <a:ext cx="3674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/>
              <a:t>z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723D543C-6491-4A8C-A5E4-2ACD38E7A072}"/>
              </a:ext>
            </a:extLst>
          </p:cNvPr>
          <p:cNvSpPr txBox="1"/>
          <p:nvPr/>
        </p:nvSpPr>
        <p:spPr>
          <a:xfrm>
            <a:off x="121950" y="86956"/>
            <a:ext cx="3167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Bacia sedimentar 2D</a:t>
            </a: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D22C0784-6C86-47B4-82C6-C3170008E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06705"/>
            <a:ext cx="2743200" cy="365125"/>
          </a:xfrm>
        </p:spPr>
        <p:txBody>
          <a:bodyPr/>
          <a:lstStyle/>
          <a:p>
            <a:fld id="{9E6A5CF5-DD80-4FB2-8D05-C9155122F025}" type="slidenum">
              <a:rPr lang="pt-BR" smtClean="0"/>
              <a:t>72</a:t>
            </a:fld>
            <a:endParaRPr lang="pt-B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5" name="Retângulo 34">
                <a:extLst>
                  <a:ext uri="{FF2B5EF4-FFF2-40B4-BE49-F238E27FC236}">
                    <a16:creationId xmlns:a16="http://schemas.microsoft.com/office/drawing/2014/main" id="{3BEDF37B-B456-4418-B300-7DF968287EFF}"/>
                  </a:ext>
                </a:extLst>
              </p:cNvPr>
              <p:cNvSpPr/>
              <p:nvPr/>
            </p:nvSpPr>
            <p:spPr>
              <a:xfrm>
                <a:off x="585791" y="692017"/>
                <a:ext cx="50481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pt-BR" sz="2000" dirty="0"/>
              </a:p>
            </p:txBody>
          </p:sp>
        </mc:Choice>
        <mc:Fallback>
          <p:sp>
            <p:nvSpPr>
              <p:cNvPr id="35" name="Retângulo 34">
                <a:extLst>
                  <a:ext uri="{FF2B5EF4-FFF2-40B4-BE49-F238E27FC236}">
                    <a16:creationId xmlns:a16="http://schemas.microsoft.com/office/drawing/2014/main" id="{3BEDF37B-B456-4418-B300-7DF968287E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791" y="692017"/>
                <a:ext cx="504818" cy="400110"/>
              </a:xfrm>
              <a:prstGeom prst="rect">
                <a:avLst/>
              </a:prstGeom>
              <a:blipFill>
                <a:blip r:embed="rId2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Título 1">
            <a:extLst>
              <a:ext uri="{FF2B5EF4-FFF2-40B4-BE49-F238E27FC236}">
                <a16:creationId xmlns:a16="http://schemas.microsoft.com/office/drawing/2014/main" id="{25D62001-3C8D-40C6-951D-3F6DC6058951}"/>
              </a:ext>
            </a:extLst>
          </p:cNvPr>
          <p:cNvSpPr txBox="1">
            <a:spLocks/>
          </p:cNvSpPr>
          <p:nvPr/>
        </p:nvSpPr>
        <p:spPr>
          <a:xfrm>
            <a:off x="8435739" y="4463166"/>
            <a:ext cx="3340999" cy="10387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sz="4400" dirty="0"/>
          </a:p>
        </p:txBody>
      </p:sp>
      <p:cxnSp>
        <p:nvCxnSpPr>
          <p:cNvPr id="28" name="Conector de Seta Reta 27">
            <a:extLst>
              <a:ext uri="{FF2B5EF4-FFF2-40B4-BE49-F238E27FC236}">
                <a16:creationId xmlns:a16="http://schemas.microsoft.com/office/drawing/2014/main" id="{162D5536-C93A-4C5D-B434-2C193F712700}"/>
              </a:ext>
            </a:extLst>
          </p:cNvPr>
          <p:cNvCxnSpPr>
            <a:cxnSpLocks/>
          </p:cNvCxnSpPr>
          <p:nvPr/>
        </p:nvCxnSpPr>
        <p:spPr>
          <a:xfrm>
            <a:off x="838200" y="1086328"/>
            <a:ext cx="0" cy="1730345"/>
          </a:xfrm>
          <a:prstGeom prst="straightConnector1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de Seta Reta 29">
            <a:extLst>
              <a:ext uri="{FF2B5EF4-FFF2-40B4-BE49-F238E27FC236}">
                <a16:creationId xmlns:a16="http://schemas.microsoft.com/office/drawing/2014/main" id="{42E66DAC-FCD6-4A9F-B133-BA8BD97250CF}"/>
              </a:ext>
            </a:extLst>
          </p:cNvPr>
          <p:cNvCxnSpPr>
            <a:cxnSpLocks/>
          </p:cNvCxnSpPr>
          <p:nvPr/>
        </p:nvCxnSpPr>
        <p:spPr>
          <a:xfrm flipH="1">
            <a:off x="829916" y="2816654"/>
            <a:ext cx="9369572" cy="6216"/>
          </a:xfrm>
          <a:prstGeom prst="straightConnector1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tângulo 26">
            <a:extLst>
              <a:ext uri="{FF2B5EF4-FFF2-40B4-BE49-F238E27FC236}">
                <a16:creationId xmlns:a16="http://schemas.microsoft.com/office/drawing/2014/main" id="{D276E1E9-B231-4502-946E-AF72187E3F82}"/>
              </a:ext>
            </a:extLst>
          </p:cNvPr>
          <p:cNvSpPr/>
          <p:nvPr/>
        </p:nvSpPr>
        <p:spPr>
          <a:xfrm>
            <a:off x="337473" y="1531312"/>
            <a:ext cx="492443" cy="642163"/>
          </a:xfrm>
          <a:prstGeom prst="rect">
            <a:avLst/>
          </a:prstGeom>
        </p:spPr>
        <p:txBody>
          <a:bodyPr vert="vert270" wrap="none">
            <a:spAutoFit/>
          </a:bodyPr>
          <a:lstStyle/>
          <a:p>
            <a:r>
              <a:rPr lang="pt-BR" sz="2000" dirty="0" err="1"/>
              <a:t>mGal</a:t>
            </a:r>
            <a:endParaRPr lang="pt-BR" sz="2000" dirty="0"/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6130D7BA-0E3C-45AD-A45A-C7483E79A153}"/>
              </a:ext>
            </a:extLst>
          </p:cNvPr>
          <p:cNvSpPr/>
          <p:nvPr/>
        </p:nvSpPr>
        <p:spPr>
          <a:xfrm>
            <a:off x="5330292" y="2749624"/>
            <a:ext cx="924612" cy="400110"/>
          </a:xfrm>
          <a:prstGeom prst="rect">
            <a:avLst/>
          </a:prstGeom>
        </p:spPr>
        <p:txBody>
          <a:bodyPr vert="horz" wrap="none">
            <a:spAutoFit/>
          </a:bodyPr>
          <a:lstStyle/>
          <a:p>
            <a:r>
              <a:rPr lang="pt-BR" sz="2000" dirty="0"/>
              <a:t>metros</a:t>
            </a:r>
          </a:p>
        </p:txBody>
      </p:sp>
      <p:sp>
        <p:nvSpPr>
          <p:cNvPr id="5" name="Forma Livre: Forma 4">
            <a:extLst>
              <a:ext uri="{FF2B5EF4-FFF2-40B4-BE49-F238E27FC236}">
                <a16:creationId xmlns:a16="http://schemas.microsoft.com/office/drawing/2014/main" id="{9A4EE9AB-E683-4F9F-A786-8DAA362F0339}"/>
              </a:ext>
            </a:extLst>
          </p:cNvPr>
          <p:cNvSpPr/>
          <p:nvPr/>
        </p:nvSpPr>
        <p:spPr>
          <a:xfrm>
            <a:off x="856343" y="1349829"/>
            <a:ext cx="9187582" cy="1378857"/>
          </a:xfrm>
          <a:custGeom>
            <a:avLst/>
            <a:gdLst>
              <a:gd name="connsiteX0" fmla="*/ 0 w 9187582"/>
              <a:gd name="connsiteY0" fmla="*/ 116114 h 1378857"/>
              <a:gd name="connsiteX1" fmla="*/ 72571 w 9187582"/>
              <a:gd name="connsiteY1" fmla="*/ 174171 h 1378857"/>
              <a:gd name="connsiteX2" fmla="*/ 159657 w 9187582"/>
              <a:gd name="connsiteY2" fmla="*/ 261257 h 1378857"/>
              <a:gd name="connsiteX3" fmla="*/ 232228 w 9187582"/>
              <a:gd name="connsiteY3" fmla="*/ 362857 h 1378857"/>
              <a:gd name="connsiteX4" fmla="*/ 246743 w 9187582"/>
              <a:gd name="connsiteY4" fmla="*/ 435428 h 1378857"/>
              <a:gd name="connsiteX5" fmla="*/ 261257 w 9187582"/>
              <a:gd name="connsiteY5" fmla="*/ 478971 h 1378857"/>
              <a:gd name="connsiteX6" fmla="*/ 333828 w 9187582"/>
              <a:gd name="connsiteY6" fmla="*/ 595085 h 1378857"/>
              <a:gd name="connsiteX7" fmla="*/ 362857 w 9187582"/>
              <a:gd name="connsiteY7" fmla="*/ 682171 h 1378857"/>
              <a:gd name="connsiteX8" fmla="*/ 508000 w 9187582"/>
              <a:gd name="connsiteY8" fmla="*/ 769257 h 1378857"/>
              <a:gd name="connsiteX9" fmla="*/ 537028 w 9187582"/>
              <a:gd name="connsiteY9" fmla="*/ 812800 h 1378857"/>
              <a:gd name="connsiteX10" fmla="*/ 624114 w 9187582"/>
              <a:gd name="connsiteY10" fmla="*/ 885371 h 1378857"/>
              <a:gd name="connsiteX11" fmla="*/ 696686 w 9187582"/>
              <a:gd name="connsiteY11" fmla="*/ 957942 h 1378857"/>
              <a:gd name="connsiteX12" fmla="*/ 798286 w 9187582"/>
              <a:gd name="connsiteY12" fmla="*/ 1059542 h 1378857"/>
              <a:gd name="connsiteX13" fmla="*/ 1161143 w 9187582"/>
              <a:gd name="connsiteY13" fmla="*/ 1103085 h 1378857"/>
              <a:gd name="connsiteX14" fmla="*/ 1262743 w 9187582"/>
              <a:gd name="connsiteY14" fmla="*/ 1161142 h 1378857"/>
              <a:gd name="connsiteX15" fmla="*/ 1349828 w 9187582"/>
              <a:gd name="connsiteY15" fmla="*/ 1219200 h 1378857"/>
              <a:gd name="connsiteX16" fmla="*/ 1422400 w 9187582"/>
              <a:gd name="connsiteY16" fmla="*/ 1233714 h 1378857"/>
              <a:gd name="connsiteX17" fmla="*/ 1553028 w 9187582"/>
              <a:gd name="connsiteY17" fmla="*/ 1262742 h 1378857"/>
              <a:gd name="connsiteX18" fmla="*/ 1727200 w 9187582"/>
              <a:gd name="connsiteY18" fmla="*/ 1277257 h 1378857"/>
              <a:gd name="connsiteX19" fmla="*/ 1828800 w 9187582"/>
              <a:gd name="connsiteY19" fmla="*/ 1335314 h 1378857"/>
              <a:gd name="connsiteX20" fmla="*/ 1886857 w 9187582"/>
              <a:gd name="connsiteY20" fmla="*/ 1364342 h 1378857"/>
              <a:gd name="connsiteX21" fmla="*/ 2119086 w 9187582"/>
              <a:gd name="connsiteY21" fmla="*/ 1320800 h 1378857"/>
              <a:gd name="connsiteX22" fmla="*/ 2670628 w 9187582"/>
              <a:gd name="connsiteY22" fmla="*/ 1262742 h 1378857"/>
              <a:gd name="connsiteX23" fmla="*/ 2801257 w 9187582"/>
              <a:gd name="connsiteY23" fmla="*/ 1175657 h 1378857"/>
              <a:gd name="connsiteX24" fmla="*/ 2859314 w 9187582"/>
              <a:gd name="connsiteY24" fmla="*/ 1132114 h 1378857"/>
              <a:gd name="connsiteX25" fmla="*/ 2902857 w 9187582"/>
              <a:gd name="connsiteY25" fmla="*/ 1117600 h 1378857"/>
              <a:gd name="connsiteX26" fmla="*/ 2960914 w 9187582"/>
              <a:gd name="connsiteY26" fmla="*/ 1088571 h 1378857"/>
              <a:gd name="connsiteX27" fmla="*/ 3004457 w 9187582"/>
              <a:gd name="connsiteY27" fmla="*/ 1074057 h 1378857"/>
              <a:gd name="connsiteX28" fmla="*/ 3062514 w 9187582"/>
              <a:gd name="connsiteY28" fmla="*/ 1045028 h 1378857"/>
              <a:gd name="connsiteX29" fmla="*/ 3164114 w 9187582"/>
              <a:gd name="connsiteY29" fmla="*/ 1001485 h 1378857"/>
              <a:gd name="connsiteX30" fmla="*/ 3193143 w 9187582"/>
              <a:gd name="connsiteY30" fmla="*/ 943428 h 1378857"/>
              <a:gd name="connsiteX31" fmla="*/ 3265714 w 9187582"/>
              <a:gd name="connsiteY31" fmla="*/ 928914 h 1378857"/>
              <a:gd name="connsiteX32" fmla="*/ 3309257 w 9187582"/>
              <a:gd name="connsiteY32" fmla="*/ 914400 h 1378857"/>
              <a:gd name="connsiteX33" fmla="*/ 3425371 w 9187582"/>
              <a:gd name="connsiteY33" fmla="*/ 928914 h 1378857"/>
              <a:gd name="connsiteX34" fmla="*/ 3483428 w 9187582"/>
              <a:gd name="connsiteY34" fmla="*/ 957942 h 1378857"/>
              <a:gd name="connsiteX35" fmla="*/ 3556000 w 9187582"/>
              <a:gd name="connsiteY35" fmla="*/ 986971 h 1378857"/>
              <a:gd name="connsiteX36" fmla="*/ 3657600 w 9187582"/>
              <a:gd name="connsiteY36" fmla="*/ 1016000 h 1378857"/>
              <a:gd name="connsiteX37" fmla="*/ 3846286 w 9187582"/>
              <a:gd name="connsiteY37" fmla="*/ 1074057 h 1378857"/>
              <a:gd name="connsiteX38" fmla="*/ 3904343 w 9187582"/>
              <a:gd name="connsiteY38" fmla="*/ 1117600 h 1378857"/>
              <a:gd name="connsiteX39" fmla="*/ 4005943 w 9187582"/>
              <a:gd name="connsiteY39" fmla="*/ 1132114 h 1378857"/>
              <a:gd name="connsiteX40" fmla="*/ 4499428 w 9187582"/>
              <a:gd name="connsiteY40" fmla="*/ 1161142 h 1378857"/>
              <a:gd name="connsiteX41" fmla="*/ 4673600 w 9187582"/>
              <a:gd name="connsiteY41" fmla="*/ 1335314 h 1378857"/>
              <a:gd name="connsiteX42" fmla="*/ 4818743 w 9187582"/>
              <a:gd name="connsiteY42" fmla="*/ 1378857 h 1378857"/>
              <a:gd name="connsiteX43" fmla="*/ 5355771 w 9187582"/>
              <a:gd name="connsiteY43" fmla="*/ 1349828 h 1378857"/>
              <a:gd name="connsiteX44" fmla="*/ 5442857 w 9187582"/>
              <a:gd name="connsiteY44" fmla="*/ 1335314 h 1378857"/>
              <a:gd name="connsiteX45" fmla="*/ 5544457 w 9187582"/>
              <a:gd name="connsiteY45" fmla="*/ 1277257 h 1378857"/>
              <a:gd name="connsiteX46" fmla="*/ 6168571 w 9187582"/>
              <a:gd name="connsiteY46" fmla="*/ 1248228 h 1378857"/>
              <a:gd name="connsiteX47" fmla="*/ 6241143 w 9187582"/>
              <a:gd name="connsiteY47" fmla="*/ 1204685 h 1378857"/>
              <a:gd name="connsiteX48" fmla="*/ 6371771 w 9187582"/>
              <a:gd name="connsiteY48" fmla="*/ 1175657 h 1378857"/>
              <a:gd name="connsiteX49" fmla="*/ 6473371 w 9187582"/>
              <a:gd name="connsiteY49" fmla="*/ 1161142 h 1378857"/>
              <a:gd name="connsiteX50" fmla="*/ 6705600 w 9187582"/>
              <a:gd name="connsiteY50" fmla="*/ 1161142 h 1378857"/>
              <a:gd name="connsiteX51" fmla="*/ 7199086 w 9187582"/>
              <a:gd name="connsiteY51" fmla="*/ 1132114 h 1378857"/>
              <a:gd name="connsiteX52" fmla="*/ 7286171 w 9187582"/>
              <a:gd name="connsiteY52" fmla="*/ 1030514 h 1378857"/>
              <a:gd name="connsiteX53" fmla="*/ 7344228 w 9187582"/>
              <a:gd name="connsiteY53" fmla="*/ 943428 h 1378857"/>
              <a:gd name="connsiteX54" fmla="*/ 7707086 w 9187582"/>
              <a:gd name="connsiteY54" fmla="*/ 899885 h 1378857"/>
              <a:gd name="connsiteX55" fmla="*/ 7982857 w 9187582"/>
              <a:gd name="connsiteY55" fmla="*/ 725714 h 1378857"/>
              <a:gd name="connsiteX56" fmla="*/ 8026400 w 9187582"/>
              <a:gd name="connsiteY56" fmla="*/ 696685 h 1378857"/>
              <a:gd name="connsiteX57" fmla="*/ 8128000 w 9187582"/>
              <a:gd name="connsiteY57" fmla="*/ 667657 h 1378857"/>
              <a:gd name="connsiteX58" fmla="*/ 8302171 w 9187582"/>
              <a:gd name="connsiteY58" fmla="*/ 595085 h 1378857"/>
              <a:gd name="connsiteX59" fmla="*/ 8374743 w 9187582"/>
              <a:gd name="connsiteY59" fmla="*/ 551542 h 1378857"/>
              <a:gd name="connsiteX60" fmla="*/ 8476343 w 9187582"/>
              <a:gd name="connsiteY60" fmla="*/ 493485 h 1378857"/>
              <a:gd name="connsiteX61" fmla="*/ 8548914 w 9187582"/>
              <a:gd name="connsiteY61" fmla="*/ 435428 h 1378857"/>
              <a:gd name="connsiteX62" fmla="*/ 8781143 w 9187582"/>
              <a:gd name="connsiteY62" fmla="*/ 420914 h 1378857"/>
              <a:gd name="connsiteX63" fmla="*/ 8853714 w 9187582"/>
              <a:gd name="connsiteY63" fmla="*/ 406400 h 1378857"/>
              <a:gd name="connsiteX64" fmla="*/ 8897257 w 9187582"/>
              <a:gd name="connsiteY64" fmla="*/ 333828 h 1378857"/>
              <a:gd name="connsiteX65" fmla="*/ 8969828 w 9187582"/>
              <a:gd name="connsiteY65" fmla="*/ 246742 h 1378857"/>
              <a:gd name="connsiteX66" fmla="*/ 9027886 w 9187582"/>
              <a:gd name="connsiteY66" fmla="*/ 159657 h 1378857"/>
              <a:gd name="connsiteX67" fmla="*/ 9173028 w 9187582"/>
              <a:gd name="connsiteY67" fmla="*/ 58057 h 1378857"/>
              <a:gd name="connsiteX68" fmla="*/ 9187543 w 9187582"/>
              <a:gd name="connsiteY68" fmla="*/ 0 h 1378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9187582" h="1378857">
                <a:moveTo>
                  <a:pt x="0" y="116114"/>
                </a:moveTo>
                <a:cubicBezTo>
                  <a:pt x="24190" y="135466"/>
                  <a:pt x="49649" y="153332"/>
                  <a:pt x="72571" y="174171"/>
                </a:cubicBezTo>
                <a:cubicBezTo>
                  <a:pt x="102948" y="201786"/>
                  <a:pt x="159657" y="261257"/>
                  <a:pt x="159657" y="261257"/>
                </a:cubicBezTo>
                <a:cubicBezTo>
                  <a:pt x="208491" y="407763"/>
                  <a:pt x="117441" y="156242"/>
                  <a:pt x="232228" y="362857"/>
                </a:cubicBezTo>
                <a:cubicBezTo>
                  <a:pt x="244209" y="384422"/>
                  <a:pt x="240760" y="411495"/>
                  <a:pt x="246743" y="435428"/>
                </a:cubicBezTo>
                <a:cubicBezTo>
                  <a:pt x="250454" y="450271"/>
                  <a:pt x="254415" y="465287"/>
                  <a:pt x="261257" y="478971"/>
                </a:cubicBezTo>
                <a:cubicBezTo>
                  <a:pt x="331035" y="618527"/>
                  <a:pt x="240719" y="390245"/>
                  <a:pt x="333828" y="595085"/>
                </a:cubicBezTo>
                <a:cubicBezTo>
                  <a:pt x="346490" y="622941"/>
                  <a:pt x="343742" y="658277"/>
                  <a:pt x="362857" y="682171"/>
                </a:cubicBezTo>
                <a:cubicBezTo>
                  <a:pt x="386209" y="711361"/>
                  <a:pt x="469429" y="749971"/>
                  <a:pt x="508000" y="769257"/>
                </a:cubicBezTo>
                <a:cubicBezTo>
                  <a:pt x="517676" y="783771"/>
                  <a:pt x="525861" y="799399"/>
                  <a:pt x="537028" y="812800"/>
                </a:cubicBezTo>
                <a:cubicBezTo>
                  <a:pt x="571949" y="854705"/>
                  <a:pt x="581302" y="856830"/>
                  <a:pt x="624114" y="885371"/>
                </a:cubicBezTo>
                <a:cubicBezTo>
                  <a:pt x="701530" y="1001494"/>
                  <a:pt x="599918" y="861173"/>
                  <a:pt x="696686" y="957942"/>
                </a:cubicBezTo>
                <a:cubicBezTo>
                  <a:pt x="733635" y="994891"/>
                  <a:pt x="741982" y="1041947"/>
                  <a:pt x="798286" y="1059542"/>
                </a:cubicBezTo>
                <a:cubicBezTo>
                  <a:pt x="888346" y="1087685"/>
                  <a:pt x="1070607" y="1096121"/>
                  <a:pt x="1161143" y="1103085"/>
                </a:cubicBezTo>
                <a:cubicBezTo>
                  <a:pt x="1351601" y="1245929"/>
                  <a:pt x="1120254" y="1081980"/>
                  <a:pt x="1262743" y="1161142"/>
                </a:cubicBezTo>
                <a:cubicBezTo>
                  <a:pt x="1293240" y="1178085"/>
                  <a:pt x="1315618" y="1212358"/>
                  <a:pt x="1349828" y="1219200"/>
                </a:cubicBezTo>
                <a:cubicBezTo>
                  <a:pt x="1374019" y="1224038"/>
                  <a:pt x="1398318" y="1228363"/>
                  <a:pt x="1422400" y="1233714"/>
                </a:cubicBezTo>
                <a:cubicBezTo>
                  <a:pt x="1467502" y="1243736"/>
                  <a:pt x="1506515" y="1257270"/>
                  <a:pt x="1553028" y="1262742"/>
                </a:cubicBezTo>
                <a:cubicBezTo>
                  <a:pt x="1610888" y="1269549"/>
                  <a:pt x="1669143" y="1272419"/>
                  <a:pt x="1727200" y="1277257"/>
                </a:cubicBezTo>
                <a:cubicBezTo>
                  <a:pt x="1902642" y="1364976"/>
                  <a:pt x="1685194" y="1253254"/>
                  <a:pt x="1828800" y="1335314"/>
                </a:cubicBezTo>
                <a:cubicBezTo>
                  <a:pt x="1847586" y="1346049"/>
                  <a:pt x="1867505" y="1354666"/>
                  <a:pt x="1886857" y="1364342"/>
                </a:cubicBezTo>
                <a:cubicBezTo>
                  <a:pt x="1964267" y="1349828"/>
                  <a:pt x="2041272" y="1332958"/>
                  <a:pt x="2119086" y="1320800"/>
                </a:cubicBezTo>
                <a:cubicBezTo>
                  <a:pt x="2295590" y="1293221"/>
                  <a:pt x="2495257" y="1278685"/>
                  <a:pt x="2670628" y="1262742"/>
                </a:cubicBezTo>
                <a:cubicBezTo>
                  <a:pt x="2815292" y="1154248"/>
                  <a:pt x="2633264" y="1287653"/>
                  <a:pt x="2801257" y="1175657"/>
                </a:cubicBezTo>
                <a:cubicBezTo>
                  <a:pt x="2821385" y="1162238"/>
                  <a:pt x="2838311" y="1144116"/>
                  <a:pt x="2859314" y="1132114"/>
                </a:cubicBezTo>
                <a:cubicBezTo>
                  <a:pt x="2872598" y="1124523"/>
                  <a:pt x="2888795" y="1123627"/>
                  <a:pt x="2902857" y="1117600"/>
                </a:cubicBezTo>
                <a:cubicBezTo>
                  <a:pt x="2922744" y="1109077"/>
                  <a:pt x="2941027" y="1097094"/>
                  <a:pt x="2960914" y="1088571"/>
                </a:cubicBezTo>
                <a:cubicBezTo>
                  <a:pt x="2974976" y="1082544"/>
                  <a:pt x="2990395" y="1080084"/>
                  <a:pt x="3004457" y="1074057"/>
                </a:cubicBezTo>
                <a:cubicBezTo>
                  <a:pt x="3024344" y="1065534"/>
                  <a:pt x="3042817" y="1053981"/>
                  <a:pt x="3062514" y="1045028"/>
                </a:cubicBezTo>
                <a:cubicBezTo>
                  <a:pt x="3096057" y="1029781"/>
                  <a:pt x="3130247" y="1015999"/>
                  <a:pt x="3164114" y="1001485"/>
                </a:cubicBezTo>
                <a:cubicBezTo>
                  <a:pt x="3173790" y="982133"/>
                  <a:pt x="3175537" y="956004"/>
                  <a:pt x="3193143" y="943428"/>
                </a:cubicBezTo>
                <a:cubicBezTo>
                  <a:pt x="3213217" y="929089"/>
                  <a:pt x="3241781" y="934897"/>
                  <a:pt x="3265714" y="928914"/>
                </a:cubicBezTo>
                <a:cubicBezTo>
                  <a:pt x="3280557" y="925203"/>
                  <a:pt x="3294743" y="919238"/>
                  <a:pt x="3309257" y="914400"/>
                </a:cubicBezTo>
                <a:cubicBezTo>
                  <a:pt x="3347962" y="919238"/>
                  <a:pt x="3387530" y="919454"/>
                  <a:pt x="3425371" y="928914"/>
                </a:cubicBezTo>
                <a:cubicBezTo>
                  <a:pt x="3446362" y="934162"/>
                  <a:pt x="3463656" y="949155"/>
                  <a:pt x="3483428" y="957942"/>
                </a:cubicBezTo>
                <a:cubicBezTo>
                  <a:pt x="3507237" y="968524"/>
                  <a:pt x="3531283" y="978732"/>
                  <a:pt x="3556000" y="986971"/>
                </a:cubicBezTo>
                <a:cubicBezTo>
                  <a:pt x="3589414" y="998109"/>
                  <a:pt x="3623567" y="1006925"/>
                  <a:pt x="3657600" y="1016000"/>
                </a:cubicBezTo>
                <a:cubicBezTo>
                  <a:pt x="3716770" y="1031779"/>
                  <a:pt x="3790366" y="1042990"/>
                  <a:pt x="3846286" y="1074057"/>
                </a:cubicBezTo>
                <a:cubicBezTo>
                  <a:pt x="3867432" y="1085805"/>
                  <a:pt x="3881609" y="1109333"/>
                  <a:pt x="3904343" y="1117600"/>
                </a:cubicBezTo>
                <a:cubicBezTo>
                  <a:pt x="3936494" y="1129291"/>
                  <a:pt x="3971824" y="1129618"/>
                  <a:pt x="4005943" y="1132114"/>
                </a:cubicBezTo>
                <a:cubicBezTo>
                  <a:pt x="4170283" y="1144139"/>
                  <a:pt x="4334933" y="1151466"/>
                  <a:pt x="4499428" y="1161142"/>
                </a:cubicBezTo>
                <a:cubicBezTo>
                  <a:pt x="4727905" y="1298227"/>
                  <a:pt x="4342321" y="1055002"/>
                  <a:pt x="4673600" y="1335314"/>
                </a:cubicBezTo>
                <a:cubicBezTo>
                  <a:pt x="4688415" y="1347850"/>
                  <a:pt x="4790453" y="1371784"/>
                  <a:pt x="4818743" y="1378857"/>
                </a:cubicBezTo>
                <a:lnTo>
                  <a:pt x="5355771" y="1349828"/>
                </a:lnTo>
                <a:cubicBezTo>
                  <a:pt x="5385129" y="1347780"/>
                  <a:pt x="5415389" y="1345878"/>
                  <a:pt x="5442857" y="1335314"/>
                </a:cubicBezTo>
                <a:cubicBezTo>
                  <a:pt x="5479263" y="1321312"/>
                  <a:pt x="5505729" y="1281904"/>
                  <a:pt x="5544457" y="1277257"/>
                </a:cubicBezTo>
                <a:cubicBezTo>
                  <a:pt x="5751236" y="1252443"/>
                  <a:pt x="5960533" y="1257904"/>
                  <a:pt x="6168571" y="1248228"/>
                </a:cubicBezTo>
                <a:cubicBezTo>
                  <a:pt x="6192762" y="1233714"/>
                  <a:pt x="6215910" y="1217301"/>
                  <a:pt x="6241143" y="1204685"/>
                </a:cubicBezTo>
                <a:cubicBezTo>
                  <a:pt x="6276229" y="1187142"/>
                  <a:pt x="6339564" y="1180612"/>
                  <a:pt x="6371771" y="1175657"/>
                </a:cubicBezTo>
                <a:cubicBezTo>
                  <a:pt x="6405584" y="1170455"/>
                  <a:pt x="6439504" y="1165980"/>
                  <a:pt x="6473371" y="1161142"/>
                </a:cubicBezTo>
                <a:cubicBezTo>
                  <a:pt x="6592323" y="1121492"/>
                  <a:pt x="6437482" y="1166847"/>
                  <a:pt x="6705600" y="1161142"/>
                </a:cubicBezTo>
                <a:cubicBezTo>
                  <a:pt x="6870342" y="1157637"/>
                  <a:pt x="7034591" y="1141790"/>
                  <a:pt x="7199086" y="1132114"/>
                </a:cubicBezTo>
                <a:cubicBezTo>
                  <a:pt x="7249199" y="1082000"/>
                  <a:pt x="7242727" y="1092577"/>
                  <a:pt x="7286171" y="1030514"/>
                </a:cubicBezTo>
                <a:cubicBezTo>
                  <a:pt x="7306178" y="1001933"/>
                  <a:pt x="7310908" y="953769"/>
                  <a:pt x="7344228" y="943428"/>
                </a:cubicBezTo>
                <a:cubicBezTo>
                  <a:pt x="7460574" y="907320"/>
                  <a:pt x="7586133" y="914399"/>
                  <a:pt x="7707086" y="899885"/>
                </a:cubicBezTo>
                <a:cubicBezTo>
                  <a:pt x="7968264" y="709938"/>
                  <a:pt x="7764139" y="845015"/>
                  <a:pt x="7982857" y="725714"/>
                </a:cubicBezTo>
                <a:cubicBezTo>
                  <a:pt x="7998171" y="717361"/>
                  <a:pt x="8010798" y="704486"/>
                  <a:pt x="8026400" y="696685"/>
                </a:cubicBezTo>
                <a:cubicBezTo>
                  <a:pt x="8061488" y="679141"/>
                  <a:pt x="8090799" y="681608"/>
                  <a:pt x="8128000" y="667657"/>
                </a:cubicBezTo>
                <a:cubicBezTo>
                  <a:pt x="8186891" y="645573"/>
                  <a:pt x="8248239" y="627444"/>
                  <a:pt x="8302171" y="595085"/>
                </a:cubicBezTo>
                <a:cubicBezTo>
                  <a:pt x="8326362" y="580571"/>
                  <a:pt x="8350082" y="565242"/>
                  <a:pt x="8374743" y="551542"/>
                </a:cubicBezTo>
                <a:cubicBezTo>
                  <a:pt x="8436736" y="517102"/>
                  <a:pt x="8424204" y="532590"/>
                  <a:pt x="8476343" y="493485"/>
                </a:cubicBezTo>
                <a:cubicBezTo>
                  <a:pt x="8501126" y="474898"/>
                  <a:pt x="8518778" y="442603"/>
                  <a:pt x="8548914" y="435428"/>
                </a:cubicBezTo>
                <a:cubicBezTo>
                  <a:pt x="8624366" y="417463"/>
                  <a:pt x="8703733" y="425752"/>
                  <a:pt x="8781143" y="420914"/>
                </a:cubicBezTo>
                <a:cubicBezTo>
                  <a:pt x="8805333" y="416076"/>
                  <a:pt x="8833979" y="421202"/>
                  <a:pt x="8853714" y="406400"/>
                </a:cubicBezTo>
                <a:cubicBezTo>
                  <a:pt x="8876283" y="389473"/>
                  <a:pt x="8882305" y="357751"/>
                  <a:pt x="8897257" y="333828"/>
                </a:cubicBezTo>
                <a:cubicBezTo>
                  <a:pt x="8967976" y="220678"/>
                  <a:pt x="8878293" y="364429"/>
                  <a:pt x="8969828" y="246742"/>
                </a:cubicBezTo>
                <a:cubicBezTo>
                  <a:pt x="8991247" y="219203"/>
                  <a:pt x="8999976" y="180590"/>
                  <a:pt x="9027886" y="159657"/>
                </a:cubicBezTo>
                <a:cubicBezTo>
                  <a:pt x="9113853" y="95181"/>
                  <a:pt x="9065815" y="129533"/>
                  <a:pt x="9173028" y="58057"/>
                </a:cubicBezTo>
                <a:cubicBezTo>
                  <a:pt x="9189073" y="9924"/>
                  <a:pt x="9187543" y="29814"/>
                  <a:pt x="9187543" y="0"/>
                </a:cubicBezTo>
              </a:path>
            </a:pathLst>
          </a:custGeom>
          <a:ln w="317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319C4AD4-CB1A-477E-98C6-4CB6648D4664}"/>
              </a:ext>
            </a:extLst>
          </p:cNvPr>
          <p:cNvSpPr/>
          <p:nvPr/>
        </p:nvSpPr>
        <p:spPr>
          <a:xfrm>
            <a:off x="1326444" y="3505882"/>
            <a:ext cx="924612" cy="256669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8" name="CaixaDeTexto 47">
            <a:extLst>
              <a:ext uri="{FF2B5EF4-FFF2-40B4-BE49-F238E27FC236}">
                <a16:creationId xmlns:a16="http://schemas.microsoft.com/office/drawing/2014/main" id="{C3BF492F-A6AD-4021-9DB0-B83590FEAE62}"/>
              </a:ext>
            </a:extLst>
          </p:cNvPr>
          <p:cNvSpPr txBox="1"/>
          <p:nvPr/>
        </p:nvSpPr>
        <p:spPr>
          <a:xfrm>
            <a:off x="8322864" y="5467486"/>
            <a:ext cx="38933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rgbClr val="0070C0"/>
                </a:solidFill>
              </a:rPr>
              <a:t>Vetor de dados observados</a:t>
            </a:r>
          </a:p>
        </p:txBody>
      </p:sp>
      <p:sp>
        <p:nvSpPr>
          <p:cNvPr id="49" name="Retângulo 48">
            <a:extLst>
              <a:ext uri="{FF2B5EF4-FFF2-40B4-BE49-F238E27FC236}">
                <a16:creationId xmlns:a16="http://schemas.microsoft.com/office/drawing/2014/main" id="{78A8E429-33B8-4097-B7FF-D4FF8E037627}"/>
              </a:ext>
            </a:extLst>
          </p:cNvPr>
          <p:cNvSpPr/>
          <p:nvPr/>
        </p:nvSpPr>
        <p:spPr>
          <a:xfrm>
            <a:off x="8586892" y="3643770"/>
            <a:ext cx="3038692" cy="180725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0" name="CaixaDeTexto 49">
                <a:extLst>
                  <a:ext uri="{FF2B5EF4-FFF2-40B4-BE49-F238E27FC236}">
                    <a16:creationId xmlns:a16="http://schemas.microsoft.com/office/drawing/2014/main" id="{A8695735-3802-4127-ADAC-FEDAB1BD1BB9}"/>
                  </a:ext>
                </a:extLst>
              </p:cNvPr>
              <p:cNvSpPr txBox="1"/>
              <p:nvPr/>
            </p:nvSpPr>
            <p:spPr>
              <a:xfrm>
                <a:off x="8162785" y="3764810"/>
                <a:ext cx="3462799" cy="156517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lang="pt-BR" sz="3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BR" sz="32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𝐠</m:t>
                        </m:r>
                      </m:e>
                      <m:sub>
                        <m:r>
                          <a:rPr lang="pt-BR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  <m:sup>
                        <m:r>
                          <a:rPr lang="pt-BR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</m:sup>
                    </m:sSubSup>
                    <m:r>
                      <a:rPr lang="pt-BR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pt-BR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pt-BR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pt-BR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BR" sz="32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g</m:t>
                                  </m:r>
                                </m:e>
                                <m:sup>
                                  <m:r>
                                    <a:rPr lang="pt-BR" sz="32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r>
                                <a:rPr lang="pt-B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lang="pt-BR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BR" sz="32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g</m:t>
                                  </m:r>
                                </m:e>
                                <m:sup>
                                  <m:r>
                                    <a:rPr lang="pt-BR" sz="3200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p>
                              </m:sSup>
                            </m:e>
                          </m:mr>
                        </m:m>
                      </m:e>
                    </m:d>
                  </m:oMath>
                </a14:m>
                <a:r>
                  <a:rPr lang="pt-BR" sz="4000" dirty="0">
                    <a:solidFill>
                      <a:schemeClr val="tx1"/>
                    </a:solidFill>
                  </a:rPr>
                  <a:t>          </a:t>
                </a:r>
                <a:endParaRPr lang="pt-BR" sz="4000" dirty="0"/>
              </a:p>
            </p:txBody>
          </p:sp>
        </mc:Choice>
        <mc:Fallback>
          <p:sp>
            <p:nvSpPr>
              <p:cNvPr id="50" name="CaixaDeTexto 49">
                <a:extLst>
                  <a:ext uri="{FF2B5EF4-FFF2-40B4-BE49-F238E27FC236}">
                    <a16:creationId xmlns:a16="http://schemas.microsoft.com/office/drawing/2014/main" id="{A8695735-3802-4127-ADAC-FEDAB1BD1B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2785" y="3764810"/>
                <a:ext cx="3462799" cy="156517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Título 1">
            <a:extLst>
              <a:ext uri="{FF2B5EF4-FFF2-40B4-BE49-F238E27FC236}">
                <a16:creationId xmlns:a16="http://schemas.microsoft.com/office/drawing/2014/main" id="{A5B8E569-4D0C-44ED-9890-82E66F0F910F}"/>
              </a:ext>
            </a:extLst>
          </p:cNvPr>
          <p:cNvSpPr txBox="1">
            <a:spLocks/>
          </p:cNvSpPr>
          <p:nvPr/>
        </p:nvSpPr>
        <p:spPr>
          <a:xfrm>
            <a:off x="2251056" y="621981"/>
            <a:ext cx="7643128" cy="123515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dirty="0"/>
              <a:t>Reproduzir o efeito gerado por uma </a:t>
            </a:r>
            <a:r>
              <a:rPr lang="pt-BR" sz="2800" dirty="0">
                <a:solidFill>
                  <a:srgbClr val="0070C0"/>
                </a:solidFill>
              </a:rPr>
              <a:t>bacia sedimentar</a:t>
            </a:r>
            <a:r>
              <a:rPr lang="pt-BR" sz="2800" dirty="0"/>
              <a:t> assumindo que podemos descreve-la por um </a:t>
            </a:r>
            <a:r>
              <a:rPr lang="pt-BR" sz="2800" dirty="0">
                <a:solidFill>
                  <a:srgbClr val="0070C0"/>
                </a:solidFill>
              </a:rPr>
              <a:t>conjunto de prismas justapostos</a:t>
            </a:r>
          </a:p>
        </p:txBody>
      </p: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FC57404D-B560-4811-9439-624F95FDFED0}"/>
              </a:ext>
            </a:extLst>
          </p:cNvPr>
          <p:cNvCxnSpPr>
            <a:cxnSpLocks/>
          </p:cNvCxnSpPr>
          <p:nvPr/>
        </p:nvCxnSpPr>
        <p:spPr>
          <a:xfrm flipH="1">
            <a:off x="2251056" y="3505882"/>
            <a:ext cx="76576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CaixaDeTexto 51">
            <a:extLst>
              <a:ext uri="{FF2B5EF4-FFF2-40B4-BE49-F238E27FC236}">
                <a16:creationId xmlns:a16="http://schemas.microsoft.com/office/drawing/2014/main" id="{BAB2D400-DCC9-4A80-B0FE-93D592804635}"/>
              </a:ext>
            </a:extLst>
          </p:cNvPr>
          <p:cNvSpPr txBox="1"/>
          <p:nvPr/>
        </p:nvSpPr>
        <p:spPr>
          <a:xfrm>
            <a:off x="3113801" y="3246602"/>
            <a:ext cx="38933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rgbClr val="0070C0"/>
                </a:solidFill>
              </a:rPr>
              <a:t>Topo (referência)</a:t>
            </a:r>
          </a:p>
        </p:txBody>
      </p:sp>
      <p:cxnSp>
        <p:nvCxnSpPr>
          <p:cNvPr id="53" name="Conector de Seta Reta 52">
            <a:extLst>
              <a:ext uri="{FF2B5EF4-FFF2-40B4-BE49-F238E27FC236}">
                <a16:creationId xmlns:a16="http://schemas.microsoft.com/office/drawing/2014/main" id="{CBAE06BC-E607-46DF-B198-C1548988128C}"/>
              </a:ext>
            </a:extLst>
          </p:cNvPr>
          <p:cNvCxnSpPr>
            <a:cxnSpLocks/>
          </p:cNvCxnSpPr>
          <p:nvPr/>
        </p:nvCxnSpPr>
        <p:spPr>
          <a:xfrm flipH="1">
            <a:off x="2251056" y="6054209"/>
            <a:ext cx="76576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CaixaDeTexto 53">
            <a:extLst>
              <a:ext uri="{FF2B5EF4-FFF2-40B4-BE49-F238E27FC236}">
                <a16:creationId xmlns:a16="http://schemas.microsoft.com/office/drawing/2014/main" id="{E9D04297-36A9-4512-B9CB-CAEF186011AA}"/>
              </a:ext>
            </a:extLst>
          </p:cNvPr>
          <p:cNvSpPr txBox="1"/>
          <p:nvPr/>
        </p:nvSpPr>
        <p:spPr>
          <a:xfrm>
            <a:off x="3167973" y="5810955"/>
            <a:ext cx="38933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rgbClr val="0070C0"/>
                </a:solidFill>
              </a:rPr>
              <a:t>Base (estimar)</a:t>
            </a:r>
          </a:p>
        </p:txBody>
      </p:sp>
    </p:spTree>
    <p:extLst>
      <p:ext uri="{BB962C8B-B14F-4D97-AF65-F5344CB8AC3E}">
        <p14:creationId xmlns:p14="http://schemas.microsoft.com/office/powerpoint/2010/main" val="187321497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de Seta Reta 2">
            <a:extLst>
              <a:ext uri="{FF2B5EF4-FFF2-40B4-BE49-F238E27FC236}">
                <a16:creationId xmlns:a16="http://schemas.microsoft.com/office/drawing/2014/main" id="{21924E65-29CD-4BB8-B2CD-AE4C546B1FD1}"/>
              </a:ext>
            </a:extLst>
          </p:cNvPr>
          <p:cNvCxnSpPr>
            <a:cxnSpLocks/>
          </p:cNvCxnSpPr>
          <p:nvPr/>
        </p:nvCxnSpPr>
        <p:spPr>
          <a:xfrm>
            <a:off x="838200" y="3144383"/>
            <a:ext cx="0" cy="3251361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7EC64C03-32B6-470A-ADFF-BAF6710DDD0C}"/>
              </a:ext>
            </a:extLst>
          </p:cNvPr>
          <p:cNvCxnSpPr>
            <a:cxnSpLocks/>
          </p:cNvCxnSpPr>
          <p:nvPr/>
        </p:nvCxnSpPr>
        <p:spPr>
          <a:xfrm flipV="1">
            <a:off x="838200" y="3105834"/>
            <a:ext cx="9557825" cy="38549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>
            <a:extLst>
              <a:ext uri="{FF2B5EF4-FFF2-40B4-BE49-F238E27FC236}">
                <a16:creationId xmlns:a16="http://schemas.microsoft.com/office/drawing/2014/main" id="{A713BD34-23E5-4423-93A0-22A32C362597}"/>
              </a:ext>
            </a:extLst>
          </p:cNvPr>
          <p:cNvSpPr txBox="1"/>
          <p:nvPr/>
        </p:nvSpPr>
        <p:spPr>
          <a:xfrm>
            <a:off x="10199498" y="2970058"/>
            <a:ext cx="3930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/>
              <a:t>x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226BF9FB-BBC3-49D1-92F3-4ED00A0A03CE}"/>
              </a:ext>
            </a:extLst>
          </p:cNvPr>
          <p:cNvSpPr txBox="1"/>
          <p:nvPr/>
        </p:nvSpPr>
        <p:spPr>
          <a:xfrm>
            <a:off x="470792" y="6072579"/>
            <a:ext cx="3674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/>
              <a:t>z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723D543C-6491-4A8C-A5E4-2ACD38E7A072}"/>
              </a:ext>
            </a:extLst>
          </p:cNvPr>
          <p:cNvSpPr txBox="1"/>
          <p:nvPr/>
        </p:nvSpPr>
        <p:spPr>
          <a:xfrm>
            <a:off x="121950" y="86956"/>
            <a:ext cx="3167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Bacia sedimentar 2D</a:t>
            </a: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D22C0784-6C86-47B4-82C6-C3170008E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06705"/>
            <a:ext cx="2743200" cy="365125"/>
          </a:xfrm>
        </p:spPr>
        <p:txBody>
          <a:bodyPr/>
          <a:lstStyle/>
          <a:p>
            <a:fld id="{9E6A5CF5-DD80-4FB2-8D05-C9155122F025}" type="slidenum">
              <a:rPr lang="pt-BR" smtClean="0"/>
              <a:t>73</a:t>
            </a:fld>
            <a:endParaRPr lang="pt-B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5" name="Retângulo 34">
                <a:extLst>
                  <a:ext uri="{FF2B5EF4-FFF2-40B4-BE49-F238E27FC236}">
                    <a16:creationId xmlns:a16="http://schemas.microsoft.com/office/drawing/2014/main" id="{3BEDF37B-B456-4418-B300-7DF968287EFF}"/>
                  </a:ext>
                </a:extLst>
              </p:cNvPr>
              <p:cNvSpPr/>
              <p:nvPr/>
            </p:nvSpPr>
            <p:spPr>
              <a:xfrm>
                <a:off x="585791" y="692017"/>
                <a:ext cx="50481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pt-BR" sz="2000" dirty="0"/>
              </a:p>
            </p:txBody>
          </p:sp>
        </mc:Choice>
        <mc:Fallback>
          <p:sp>
            <p:nvSpPr>
              <p:cNvPr id="35" name="Retângulo 34">
                <a:extLst>
                  <a:ext uri="{FF2B5EF4-FFF2-40B4-BE49-F238E27FC236}">
                    <a16:creationId xmlns:a16="http://schemas.microsoft.com/office/drawing/2014/main" id="{3BEDF37B-B456-4418-B300-7DF968287E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791" y="692017"/>
                <a:ext cx="504818" cy="400110"/>
              </a:xfrm>
              <a:prstGeom prst="rect">
                <a:avLst/>
              </a:prstGeom>
              <a:blipFill>
                <a:blip r:embed="rId2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Título 1">
            <a:extLst>
              <a:ext uri="{FF2B5EF4-FFF2-40B4-BE49-F238E27FC236}">
                <a16:creationId xmlns:a16="http://schemas.microsoft.com/office/drawing/2014/main" id="{25D62001-3C8D-40C6-951D-3F6DC6058951}"/>
              </a:ext>
            </a:extLst>
          </p:cNvPr>
          <p:cNvSpPr txBox="1">
            <a:spLocks/>
          </p:cNvSpPr>
          <p:nvPr/>
        </p:nvSpPr>
        <p:spPr>
          <a:xfrm>
            <a:off x="8435739" y="4463166"/>
            <a:ext cx="3340999" cy="10387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sz="4400" dirty="0"/>
          </a:p>
        </p:txBody>
      </p:sp>
      <p:cxnSp>
        <p:nvCxnSpPr>
          <p:cNvPr id="28" name="Conector de Seta Reta 27">
            <a:extLst>
              <a:ext uri="{FF2B5EF4-FFF2-40B4-BE49-F238E27FC236}">
                <a16:creationId xmlns:a16="http://schemas.microsoft.com/office/drawing/2014/main" id="{162D5536-C93A-4C5D-B434-2C193F712700}"/>
              </a:ext>
            </a:extLst>
          </p:cNvPr>
          <p:cNvCxnSpPr>
            <a:cxnSpLocks/>
          </p:cNvCxnSpPr>
          <p:nvPr/>
        </p:nvCxnSpPr>
        <p:spPr>
          <a:xfrm>
            <a:off x="838200" y="1086328"/>
            <a:ext cx="0" cy="1730345"/>
          </a:xfrm>
          <a:prstGeom prst="straightConnector1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de Seta Reta 29">
            <a:extLst>
              <a:ext uri="{FF2B5EF4-FFF2-40B4-BE49-F238E27FC236}">
                <a16:creationId xmlns:a16="http://schemas.microsoft.com/office/drawing/2014/main" id="{42E66DAC-FCD6-4A9F-B133-BA8BD97250CF}"/>
              </a:ext>
            </a:extLst>
          </p:cNvPr>
          <p:cNvCxnSpPr>
            <a:cxnSpLocks/>
          </p:cNvCxnSpPr>
          <p:nvPr/>
        </p:nvCxnSpPr>
        <p:spPr>
          <a:xfrm flipH="1">
            <a:off x="829916" y="2816654"/>
            <a:ext cx="9369572" cy="6216"/>
          </a:xfrm>
          <a:prstGeom prst="straightConnector1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tângulo 26">
            <a:extLst>
              <a:ext uri="{FF2B5EF4-FFF2-40B4-BE49-F238E27FC236}">
                <a16:creationId xmlns:a16="http://schemas.microsoft.com/office/drawing/2014/main" id="{D276E1E9-B231-4502-946E-AF72187E3F82}"/>
              </a:ext>
            </a:extLst>
          </p:cNvPr>
          <p:cNvSpPr/>
          <p:nvPr/>
        </p:nvSpPr>
        <p:spPr>
          <a:xfrm>
            <a:off x="337473" y="1531312"/>
            <a:ext cx="492443" cy="642163"/>
          </a:xfrm>
          <a:prstGeom prst="rect">
            <a:avLst/>
          </a:prstGeom>
        </p:spPr>
        <p:txBody>
          <a:bodyPr vert="vert270" wrap="none">
            <a:spAutoFit/>
          </a:bodyPr>
          <a:lstStyle/>
          <a:p>
            <a:r>
              <a:rPr lang="pt-BR" sz="2000" dirty="0" err="1"/>
              <a:t>mGal</a:t>
            </a:r>
            <a:endParaRPr lang="pt-BR" sz="2000" dirty="0"/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6130D7BA-0E3C-45AD-A45A-C7483E79A153}"/>
              </a:ext>
            </a:extLst>
          </p:cNvPr>
          <p:cNvSpPr/>
          <p:nvPr/>
        </p:nvSpPr>
        <p:spPr>
          <a:xfrm>
            <a:off x="5330292" y="2749624"/>
            <a:ext cx="924612" cy="400110"/>
          </a:xfrm>
          <a:prstGeom prst="rect">
            <a:avLst/>
          </a:prstGeom>
        </p:spPr>
        <p:txBody>
          <a:bodyPr vert="horz" wrap="none">
            <a:spAutoFit/>
          </a:bodyPr>
          <a:lstStyle/>
          <a:p>
            <a:r>
              <a:rPr lang="pt-BR" sz="2000" dirty="0"/>
              <a:t>metros</a:t>
            </a:r>
          </a:p>
        </p:txBody>
      </p:sp>
      <p:sp>
        <p:nvSpPr>
          <p:cNvPr id="5" name="Forma Livre: Forma 4">
            <a:extLst>
              <a:ext uri="{FF2B5EF4-FFF2-40B4-BE49-F238E27FC236}">
                <a16:creationId xmlns:a16="http://schemas.microsoft.com/office/drawing/2014/main" id="{9A4EE9AB-E683-4F9F-A786-8DAA362F0339}"/>
              </a:ext>
            </a:extLst>
          </p:cNvPr>
          <p:cNvSpPr/>
          <p:nvPr/>
        </p:nvSpPr>
        <p:spPr>
          <a:xfrm>
            <a:off x="856343" y="1349829"/>
            <a:ext cx="9187582" cy="1378857"/>
          </a:xfrm>
          <a:custGeom>
            <a:avLst/>
            <a:gdLst>
              <a:gd name="connsiteX0" fmla="*/ 0 w 9187582"/>
              <a:gd name="connsiteY0" fmla="*/ 116114 h 1378857"/>
              <a:gd name="connsiteX1" fmla="*/ 72571 w 9187582"/>
              <a:gd name="connsiteY1" fmla="*/ 174171 h 1378857"/>
              <a:gd name="connsiteX2" fmla="*/ 159657 w 9187582"/>
              <a:gd name="connsiteY2" fmla="*/ 261257 h 1378857"/>
              <a:gd name="connsiteX3" fmla="*/ 232228 w 9187582"/>
              <a:gd name="connsiteY3" fmla="*/ 362857 h 1378857"/>
              <a:gd name="connsiteX4" fmla="*/ 246743 w 9187582"/>
              <a:gd name="connsiteY4" fmla="*/ 435428 h 1378857"/>
              <a:gd name="connsiteX5" fmla="*/ 261257 w 9187582"/>
              <a:gd name="connsiteY5" fmla="*/ 478971 h 1378857"/>
              <a:gd name="connsiteX6" fmla="*/ 333828 w 9187582"/>
              <a:gd name="connsiteY6" fmla="*/ 595085 h 1378857"/>
              <a:gd name="connsiteX7" fmla="*/ 362857 w 9187582"/>
              <a:gd name="connsiteY7" fmla="*/ 682171 h 1378857"/>
              <a:gd name="connsiteX8" fmla="*/ 508000 w 9187582"/>
              <a:gd name="connsiteY8" fmla="*/ 769257 h 1378857"/>
              <a:gd name="connsiteX9" fmla="*/ 537028 w 9187582"/>
              <a:gd name="connsiteY9" fmla="*/ 812800 h 1378857"/>
              <a:gd name="connsiteX10" fmla="*/ 624114 w 9187582"/>
              <a:gd name="connsiteY10" fmla="*/ 885371 h 1378857"/>
              <a:gd name="connsiteX11" fmla="*/ 696686 w 9187582"/>
              <a:gd name="connsiteY11" fmla="*/ 957942 h 1378857"/>
              <a:gd name="connsiteX12" fmla="*/ 798286 w 9187582"/>
              <a:gd name="connsiteY12" fmla="*/ 1059542 h 1378857"/>
              <a:gd name="connsiteX13" fmla="*/ 1161143 w 9187582"/>
              <a:gd name="connsiteY13" fmla="*/ 1103085 h 1378857"/>
              <a:gd name="connsiteX14" fmla="*/ 1262743 w 9187582"/>
              <a:gd name="connsiteY14" fmla="*/ 1161142 h 1378857"/>
              <a:gd name="connsiteX15" fmla="*/ 1349828 w 9187582"/>
              <a:gd name="connsiteY15" fmla="*/ 1219200 h 1378857"/>
              <a:gd name="connsiteX16" fmla="*/ 1422400 w 9187582"/>
              <a:gd name="connsiteY16" fmla="*/ 1233714 h 1378857"/>
              <a:gd name="connsiteX17" fmla="*/ 1553028 w 9187582"/>
              <a:gd name="connsiteY17" fmla="*/ 1262742 h 1378857"/>
              <a:gd name="connsiteX18" fmla="*/ 1727200 w 9187582"/>
              <a:gd name="connsiteY18" fmla="*/ 1277257 h 1378857"/>
              <a:gd name="connsiteX19" fmla="*/ 1828800 w 9187582"/>
              <a:gd name="connsiteY19" fmla="*/ 1335314 h 1378857"/>
              <a:gd name="connsiteX20" fmla="*/ 1886857 w 9187582"/>
              <a:gd name="connsiteY20" fmla="*/ 1364342 h 1378857"/>
              <a:gd name="connsiteX21" fmla="*/ 2119086 w 9187582"/>
              <a:gd name="connsiteY21" fmla="*/ 1320800 h 1378857"/>
              <a:gd name="connsiteX22" fmla="*/ 2670628 w 9187582"/>
              <a:gd name="connsiteY22" fmla="*/ 1262742 h 1378857"/>
              <a:gd name="connsiteX23" fmla="*/ 2801257 w 9187582"/>
              <a:gd name="connsiteY23" fmla="*/ 1175657 h 1378857"/>
              <a:gd name="connsiteX24" fmla="*/ 2859314 w 9187582"/>
              <a:gd name="connsiteY24" fmla="*/ 1132114 h 1378857"/>
              <a:gd name="connsiteX25" fmla="*/ 2902857 w 9187582"/>
              <a:gd name="connsiteY25" fmla="*/ 1117600 h 1378857"/>
              <a:gd name="connsiteX26" fmla="*/ 2960914 w 9187582"/>
              <a:gd name="connsiteY26" fmla="*/ 1088571 h 1378857"/>
              <a:gd name="connsiteX27" fmla="*/ 3004457 w 9187582"/>
              <a:gd name="connsiteY27" fmla="*/ 1074057 h 1378857"/>
              <a:gd name="connsiteX28" fmla="*/ 3062514 w 9187582"/>
              <a:gd name="connsiteY28" fmla="*/ 1045028 h 1378857"/>
              <a:gd name="connsiteX29" fmla="*/ 3164114 w 9187582"/>
              <a:gd name="connsiteY29" fmla="*/ 1001485 h 1378857"/>
              <a:gd name="connsiteX30" fmla="*/ 3193143 w 9187582"/>
              <a:gd name="connsiteY30" fmla="*/ 943428 h 1378857"/>
              <a:gd name="connsiteX31" fmla="*/ 3265714 w 9187582"/>
              <a:gd name="connsiteY31" fmla="*/ 928914 h 1378857"/>
              <a:gd name="connsiteX32" fmla="*/ 3309257 w 9187582"/>
              <a:gd name="connsiteY32" fmla="*/ 914400 h 1378857"/>
              <a:gd name="connsiteX33" fmla="*/ 3425371 w 9187582"/>
              <a:gd name="connsiteY33" fmla="*/ 928914 h 1378857"/>
              <a:gd name="connsiteX34" fmla="*/ 3483428 w 9187582"/>
              <a:gd name="connsiteY34" fmla="*/ 957942 h 1378857"/>
              <a:gd name="connsiteX35" fmla="*/ 3556000 w 9187582"/>
              <a:gd name="connsiteY35" fmla="*/ 986971 h 1378857"/>
              <a:gd name="connsiteX36" fmla="*/ 3657600 w 9187582"/>
              <a:gd name="connsiteY36" fmla="*/ 1016000 h 1378857"/>
              <a:gd name="connsiteX37" fmla="*/ 3846286 w 9187582"/>
              <a:gd name="connsiteY37" fmla="*/ 1074057 h 1378857"/>
              <a:gd name="connsiteX38" fmla="*/ 3904343 w 9187582"/>
              <a:gd name="connsiteY38" fmla="*/ 1117600 h 1378857"/>
              <a:gd name="connsiteX39" fmla="*/ 4005943 w 9187582"/>
              <a:gd name="connsiteY39" fmla="*/ 1132114 h 1378857"/>
              <a:gd name="connsiteX40" fmla="*/ 4499428 w 9187582"/>
              <a:gd name="connsiteY40" fmla="*/ 1161142 h 1378857"/>
              <a:gd name="connsiteX41" fmla="*/ 4673600 w 9187582"/>
              <a:gd name="connsiteY41" fmla="*/ 1335314 h 1378857"/>
              <a:gd name="connsiteX42" fmla="*/ 4818743 w 9187582"/>
              <a:gd name="connsiteY42" fmla="*/ 1378857 h 1378857"/>
              <a:gd name="connsiteX43" fmla="*/ 5355771 w 9187582"/>
              <a:gd name="connsiteY43" fmla="*/ 1349828 h 1378857"/>
              <a:gd name="connsiteX44" fmla="*/ 5442857 w 9187582"/>
              <a:gd name="connsiteY44" fmla="*/ 1335314 h 1378857"/>
              <a:gd name="connsiteX45" fmla="*/ 5544457 w 9187582"/>
              <a:gd name="connsiteY45" fmla="*/ 1277257 h 1378857"/>
              <a:gd name="connsiteX46" fmla="*/ 6168571 w 9187582"/>
              <a:gd name="connsiteY46" fmla="*/ 1248228 h 1378857"/>
              <a:gd name="connsiteX47" fmla="*/ 6241143 w 9187582"/>
              <a:gd name="connsiteY47" fmla="*/ 1204685 h 1378857"/>
              <a:gd name="connsiteX48" fmla="*/ 6371771 w 9187582"/>
              <a:gd name="connsiteY48" fmla="*/ 1175657 h 1378857"/>
              <a:gd name="connsiteX49" fmla="*/ 6473371 w 9187582"/>
              <a:gd name="connsiteY49" fmla="*/ 1161142 h 1378857"/>
              <a:gd name="connsiteX50" fmla="*/ 6705600 w 9187582"/>
              <a:gd name="connsiteY50" fmla="*/ 1161142 h 1378857"/>
              <a:gd name="connsiteX51" fmla="*/ 7199086 w 9187582"/>
              <a:gd name="connsiteY51" fmla="*/ 1132114 h 1378857"/>
              <a:gd name="connsiteX52" fmla="*/ 7286171 w 9187582"/>
              <a:gd name="connsiteY52" fmla="*/ 1030514 h 1378857"/>
              <a:gd name="connsiteX53" fmla="*/ 7344228 w 9187582"/>
              <a:gd name="connsiteY53" fmla="*/ 943428 h 1378857"/>
              <a:gd name="connsiteX54" fmla="*/ 7707086 w 9187582"/>
              <a:gd name="connsiteY54" fmla="*/ 899885 h 1378857"/>
              <a:gd name="connsiteX55" fmla="*/ 7982857 w 9187582"/>
              <a:gd name="connsiteY55" fmla="*/ 725714 h 1378857"/>
              <a:gd name="connsiteX56" fmla="*/ 8026400 w 9187582"/>
              <a:gd name="connsiteY56" fmla="*/ 696685 h 1378857"/>
              <a:gd name="connsiteX57" fmla="*/ 8128000 w 9187582"/>
              <a:gd name="connsiteY57" fmla="*/ 667657 h 1378857"/>
              <a:gd name="connsiteX58" fmla="*/ 8302171 w 9187582"/>
              <a:gd name="connsiteY58" fmla="*/ 595085 h 1378857"/>
              <a:gd name="connsiteX59" fmla="*/ 8374743 w 9187582"/>
              <a:gd name="connsiteY59" fmla="*/ 551542 h 1378857"/>
              <a:gd name="connsiteX60" fmla="*/ 8476343 w 9187582"/>
              <a:gd name="connsiteY60" fmla="*/ 493485 h 1378857"/>
              <a:gd name="connsiteX61" fmla="*/ 8548914 w 9187582"/>
              <a:gd name="connsiteY61" fmla="*/ 435428 h 1378857"/>
              <a:gd name="connsiteX62" fmla="*/ 8781143 w 9187582"/>
              <a:gd name="connsiteY62" fmla="*/ 420914 h 1378857"/>
              <a:gd name="connsiteX63" fmla="*/ 8853714 w 9187582"/>
              <a:gd name="connsiteY63" fmla="*/ 406400 h 1378857"/>
              <a:gd name="connsiteX64" fmla="*/ 8897257 w 9187582"/>
              <a:gd name="connsiteY64" fmla="*/ 333828 h 1378857"/>
              <a:gd name="connsiteX65" fmla="*/ 8969828 w 9187582"/>
              <a:gd name="connsiteY65" fmla="*/ 246742 h 1378857"/>
              <a:gd name="connsiteX66" fmla="*/ 9027886 w 9187582"/>
              <a:gd name="connsiteY66" fmla="*/ 159657 h 1378857"/>
              <a:gd name="connsiteX67" fmla="*/ 9173028 w 9187582"/>
              <a:gd name="connsiteY67" fmla="*/ 58057 h 1378857"/>
              <a:gd name="connsiteX68" fmla="*/ 9187543 w 9187582"/>
              <a:gd name="connsiteY68" fmla="*/ 0 h 1378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9187582" h="1378857">
                <a:moveTo>
                  <a:pt x="0" y="116114"/>
                </a:moveTo>
                <a:cubicBezTo>
                  <a:pt x="24190" y="135466"/>
                  <a:pt x="49649" y="153332"/>
                  <a:pt x="72571" y="174171"/>
                </a:cubicBezTo>
                <a:cubicBezTo>
                  <a:pt x="102948" y="201786"/>
                  <a:pt x="159657" y="261257"/>
                  <a:pt x="159657" y="261257"/>
                </a:cubicBezTo>
                <a:cubicBezTo>
                  <a:pt x="208491" y="407763"/>
                  <a:pt x="117441" y="156242"/>
                  <a:pt x="232228" y="362857"/>
                </a:cubicBezTo>
                <a:cubicBezTo>
                  <a:pt x="244209" y="384422"/>
                  <a:pt x="240760" y="411495"/>
                  <a:pt x="246743" y="435428"/>
                </a:cubicBezTo>
                <a:cubicBezTo>
                  <a:pt x="250454" y="450271"/>
                  <a:pt x="254415" y="465287"/>
                  <a:pt x="261257" y="478971"/>
                </a:cubicBezTo>
                <a:cubicBezTo>
                  <a:pt x="331035" y="618527"/>
                  <a:pt x="240719" y="390245"/>
                  <a:pt x="333828" y="595085"/>
                </a:cubicBezTo>
                <a:cubicBezTo>
                  <a:pt x="346490" y="622941"/>
                  <a:pt x="343742" y="658277"/>
                  <a:pt x="362857" y="682171"/>
                </a:cubicBezTo>
                <a:cubicBezTo>
                  <a:pt x="386209" y="711361"/>
                  <a:pt x="469429" y="749971"/>
                  <a:pt x="508000" y="769257"/>
                </a:cubicBezTo>
                <a:cubicBezTo>
                  <a:pt x="517676" y="783771"/>
                  <a:pt x="525861" y="799399"/>
                  <a:pt x="537028" y="812800"/>
                </a:cubicBezTo>
                <a:cubicBezTo>
                  <a:pt x="571949" y="854705"/>
                  <a:pt x="581302" y="856830"/>
                  <a:pt x="624114" y="885371"/>
                </a:cubicBezTo>
                <a:cubicBezTo>
                  <a:pt x="701530" y="1001494"/>
                  <a:pt x="599918" y="861173"/>
                  <a:pt x="696686" y="957942"/>
                </a:cubicBezTo>
                <a:cubicBezTo>
                  <a:pt x="733635" y="994891"/>
                  <a:pt x="741982" y="1041947"/>
                  <a:pt x="798286" y="1059542"/>
                </a:cubicBezTo>
                <a:cubicBezTo>
                  <a:pt x="888346" y="1087685"/>
                  <a:pt x="1070607" y="1096121"/>
                  <a:pt x="1161143" y="1103085"/>
                </a:cubicBezTo>
                <a:cubicBezTo>
                  <a:pt x="1351601" y="1245929"/>
                  <a:pt x="1120254" y="1081980"/>
                  <a:pt x="1262743" y="1161142"/>
                </a:cubicBezTo>
                <a:cubicBezTo>
                  <a:pt x="1293240" y="1178085"/>
                  <a:pt x="1315618" y="1212358"/>
                  <a:pt x="1349828" y="1219200"/>
                </a:cubicBezTo>
                <a:cubicBezTo>
                  <a:pt x="1374019" y="1224038"/>
                  <a:pt x="1398318" y="1228363"/>
                  <a:pt x="1422400" y="1233714"/>
                </a:cubicBezTo>
                <a:cubicBezTo>
                  <a:pt x="1467502" y="1243736"/>
                  <a:pt x="1506515" y="1257270"/>
                  <a:pt x="1553028" y="1262742"/>
                </a:cubicBezTo>
                <a:cubicBezTo>
                  <a:pt x="1610888" y="1269549"/>
                  <a:pt x="1669143" y="1272419"/>
                  <a:pt x="1727200" y="1277257"/>
                </a:cubicBezTo>
                <a:cubicBezTo>
                  <a:pt x="1902642" y="1364976"/>
                  <a:pt x="1685194" y="1253254"/>
                  <a:pt x="1828800" y="1335314"/>
                </a:cubicBezTo>
                <a:cubicBezTo>
                  <a:pt x="1847586" y="1346049"/>
                  <a:pt x="1867505" y="1354666"/>
                  <a:pt x="1886857" y="1364342"/>
                </a:cubicBezTo>
                <a:cubicBezTo>
                  <a:pt x="1964267" y="1349828"/>
                  <a:pt x="2041272" y="1332958"/>
                  <a:pt x="2119086" y="1320800"/>
                </a:cubicBezTo>
                <a:cubicBezTo>
                  <a:pt x="2295590" y="1293221"/>
                  <a:pt x="2495257" y="1278685"/>
                  <a:pt x="2670628" y="1262742"/>
                </a:cubicBezTo>
                <a:cubicBezTo>
                  <a:pt x="2815292" y="1154248"/>
                  <a:pt x="2633264" y="1287653"/>
                  <a:pt x="2801257" y="1175657"/>
                </a:cubicBezTo>
                <a:cubicBezTo>
                  <a:pt x="2821385" y="1162238"/>
                  <a:pt x="2838311" y="1144116"/>
                  <a:pt x="2859314" y="1132114"/>
                </a:cubicBezTo>
                <a:cubicBezTo>
                  <a:pt x="2872598" y="1124523"/>
                  <a:pt x="2888795" y="1123627"/>
                  <a:pt x="2902857" y="1117600"/>
                </a:cubicBezTo>
                <a:cubicBezTo>
                  <a:pt x="2922744" y="1109077"/>
                  <a:pt x="2941027" y="1097094"/>
                  <a:pt x="2960914" y="1088571"/>
                </a:cubicBezTo>
                <a:cubicBezTo>
                  <a:pt x="2974976" y="1082544"/>
                  <a:pt x="2990395" y="1080084"/>
                  <a:pt x="3004457" y="1074057"/>
                </a:cubicBezTo>
                <a:cubicBezTo>
                  <a:pt x="3024344" y="1065534"/>
                  <a:pt x="3042817" y="1053981"/>
                  <a:pt x="3062514" y="1045028"/>
                </a:cubicBezTo>
                <a:cubicBezTo>
                  <a:pt x="3096057" y="1029781"/>
                  <a:pt x="3130247" y="1015999"/>
                  <a:pt x="3164114" y="1001485"/>
                </a:cubicBezTo>
                <a:cubicBezTo>
                  <a:pt x="3173790" y="982133"/>
                  <a:pt x="3175537" y="956004"/>
                  <a:pt x="3193143" y="943428"/>
                </a:cubicBezTo>
                <a:cubicBezTo>
                  <a:pt x="3213217" y="929089"/>
                  <a:pt x="3241781" y="934897"/>
                  <a:pt x="3265714" y="928914"/>
                </a:cubicBezTo>
                <a:cubicBezTo>
                  <a:pt x="3280557" y="925203"/>
                  <a:pt x="3294743" y="919238"/>
                  <a:pt x="3309257" y="914400"/>
                </a:cubicBezTo>
                <a:cubicBezTo>
                  <a:pt x="3347962" y="919238"/>
                  <a:pt x="3387530" y="919454"/>
                  <a:pt x="3425371" y="928914"/>
                </a:cubicBezTo>
                <a:cubicBezTo>
                  <a:pt x="3446362" y="934162"/>
                  <a:pt x="3463656" y="949155"/>
                  <a:pt x="3483428" y="957942"/>
                </a:cubicBezTo>
                <a:cubicBezTo>
                  <a:pt x="3507237" y="968524"/>
                  <a:pt x="3531283" y="978732"/>
                  <a:pt x="3556000" y="986971"/>
                </a:cubicBezTo>
                <a:cubicBezTo>
                  <a:pt x="3589414" y="998109"/>
                  <a:pt x="3623567" y="1006925"/>
                  <a:pt x="3657600" y="1016000"/>
                </a:cubicBezTo>
                <a:cubicBezTo>
                  <a:pt x="3716770" y="1031779"/>
                  <a:pt x="3790366" y="1042990"/>
                  <a:pt x="3846286" y="1074057"/>
                </a:cubicBezTo>
                <a:cubicBezTo>
                  <a:pt x="3867432" y="1085805"/>
                  <a:pt x="3881609" y="1109333"/>
                  <a:pt x="3904343" y="1117600"/>
                </a:cubicBezTo>
                <a:cubicBezTo>
                  <a:pt x="3936494" y="1129291"/>
                  <a:pt x="3971824" y="1129618"/>
                  <a:pt x="4005943" y="1132114"/>
                </a:cubicBezTo>
                <a:cubicBezTo>
                  <a:pt x="4170283" y="1144139"/>
                  <a:pt x="4334933" y="1151466"/>
                  <a:pt x="4499428" y="1161142"/>
                </a:cubicBezTo>
                <a:cubicBezTo>
                  <a:pt x="4727905" y="1298227"/>
                  <a:pt x="4342321" y="1055002"/>
                  <a:pt x="4673600" y="1335314"/>
                </a:cubicBezTo>
                <a:cubicBezTo>
                  <a:pt x="4688415" y="1347850"/>
                  <a:pt x="4790453" y="1371784"/>
                  <a:pt x="4818743" y="1378857"/>
                </a:cubicBezTo>
                <a:lnTo>
                  <a:pt x="5355771" y="1349828"/>
                </a:lnTo>
                <a:cubicBezTo>
                  <a:pt x="5385129" y="1347780"/>
                  <a:pt x="5415389" y="1345878"/>
                  <a:pt x="5442857" y="1335314"/>
                </a:cubicBezTo>
                <a:cubicBezTo>
                  <a:pt x="5479263" y="1321312"/>
                  <a:pt x="5505729" y="1281904"/>
                  <a:pt x="5544457" y="1277257"/>
                </a:cubicBezTo>
                <a:cubicBezTo>
                  <a:pt x="5751236" y="1252443"/>
                  <a:pt x="5960533" y="1257904"/>
                  <a:pt x="6168571" y="1248228"/>
                </a:cubicBezTo>
                <a:cubicBezTo>
                  <a:pt x="6192762" y="1233714"/>
                  <a:pt x="6215910" y="1217301"/>
                  <a:pt x="6241143" y="1204685"/>
                </a:cubicBezTo>
                <a:cubicBezTo>
                  <a:pt x="6276229" y="1187142"/>
                  <a:pt x="6339564" y="1180612"/>
                  <a:pt x="6371771" y="1175657"/>
                </a:cubicBezTo>
                <a:cubicBezTo>
                  <a:pt x="6405584" y="1170455"/>
                  <a:pt x="6439504" y="1165980"/>
                  <a:pt x="6473371" y="1161142"/>
                </a:cubicBezTo>
                <a:cubicBezTo>
                  <a:pt x="6592323" y="1121492"/>
                  <a:pt x="6437482" y="1166847"/>
                  <a:pt x="6705600" y="1161142"/>
                </a:cubicBezTo>
                <a:cubicBezTo>
                  <a:pt x="6870342" y="1157637"/>
                  <a:pt x="7034591" y="1141790"/>
                  <a:pt x="7199086" y="1132114"/>
                </a:cubicBezTo>
                <a:cubicBezTo>
                  <a:pt x="7249199" y="1082000"/>
                  <a:pt x="7242727" y="1092577"/>
                  <a:pt x="7286171" y="1030514"/>
                </a:cubicBezTo>
                <a:cubicBezTo>
                  <a:pt x="7306178" y="1001933"/>
                  <a:pt x="7310908" y="953769"/>
                  <a:pt x="7344228" y="943428"/>
                </a:cubicBezTo>
                <a:cubicBezTo>
                  <a:pt x="7460574" y="907320"/>
                  <a:pt x="7586133" y="914399"/>
                  <a:pt x="7707086" y="899885"/>
                </a:cubicBezTo>
                <a:cubicBezTo>
                  <a:pt x="7968264" y="709938"/>
                  <a:pt x="7764139" y="845015"/>
                  <a:pt x="7982857" y="725714"/>
                </a:cubicBezTo>
                <a:cubicBezTo>
                  <a:pt x="7998171" y="717361"/>
                  <a:pt x="8010798" y="704486"/>
                  <a:pt x="8026400" y="696685"/>
                </a:cubicBezTo>
                <a:cubicBezTo>
                  <a:pt x="8061488" y="679141"/>
                  <a:pt x="8090799" y="681608"/>
                  <a:pt x="8128000" y="667657"/>
                </a:cubicBezTo>
                <a:cubicBezTo>
                  <a:pt x="8186891" y="645573"/>
                  <a:pt x="8248239" y="627444"/>
                  <a:pt x="8302171" y="595085"/>
                </a:cubicBezTo>
                <a:cubicBezTo>
                  <a:pt x="8326362" y="580571"/>
                  <a:pt x="8350082" y="565242"/>
                  <a:pt x="8374743" y="551542"/>
                </a:cubicBezTo>
                <a:cubicBezTo>
                  <a:pt x="8436736" y="517102"/>
                  <a:pt x="8424204" y="532590"/>
                  <a:pt x="8476343" y="493485"/>
                </a:cubicBezTo>
                <a:cubicBezTo>
                  <a:pt x="8501126" y="474898"/>
                  <a:pt x="8518778" y="442603"/>
                  <a:pt x="8548914" y="435428"/>
                </a:cubicBezTo>
                <a:cubicBezTo>
                  <a:pt x="8624366" y="417463"/>
                  <a:pt x="8703733" y="425752"/>
                  <a:pt x="8781143" y="420914"/>
                </a:cubicBezTo>
                <a:cubicBezTo>
                  <a:pt x="8805333" y="416076"/>
                  <a:pt x="8833979" y="421202"/>
                  <a:pt x="8853714" y="406400"/>
                </a:cubicBezTo>
                <a:cubicBezTo>
                  <a:pt x="8876283" y="389473"/>
                  <a:pt x="8882305" y="357751"/>
                  <a:pt x="8897257" y="333828"/>
                </a:cubicBezTo>
                <a:cubicBezTo>
                  <a:pt x="8967976" y="220678"/>
                  <a:pt x="8878293" y="364429"/>
                  <a:pt x="8969828" y="246742"/>
                </a:cubicBezTo>
                <a:cubicBezTo>
                  <a:pt x="8991247" y="219203"/>
                  <a:pt x="8999976" y="180590"/>
                  <a:pt x="9027886" y="159657"/>
                </a:cubicBezTo>
                <a:cubicBezTo>
                  <a:pt x="9113853" y="95181"/>
                  <a:pt x="9065815" y="129533"/>
                  <a:pt x="9173028" y="58057"/>
                </a:cubicBezTo>
                <a:cubicBezTo>
                  <a:pt x="9189073" y="9924"/>
                  <a:pt x="9187543" y="29814"/>
                  <a:pt x="9187543" y="0"/>
                </a:cubicBezTo>
              </a:path>
            </a:pathLst>
          </a:custGeom>
          <a:ln w="317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319C4AD4-CB1A-477E-98C6-4CB6648D4664}"/>
              </a:ext>
            </a:extLst>
          </p:cNvPr>
          <p:cNvSpPr/>
          <p:nvPr/>
        </p:nvSpPr>
        <p:spPr>
          <a:xfrm>
            <a:off x="1326444" y="3505882"/>
            <a:ext cx="924612" cy="256669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8" name="CaixaDeTexto 47">
            <a:extLst>
              <a:ext uri="{FF2B5EF4-FFF2-40B4-BE49-F238E27FC236}">
                <a16:creationId xmlns:a16="http://schemas.microsoft.com/office/drawing/2014/main" id="{C3BF492F-A6AD-4021-9DB0-B83590FEAE62}"/>
              </a:ext>
            </a:extLst>
          </p:cNvPr>
          <p:cNvSpPr txBox="1"/>
          <p:nvPr/>
        </p:nvSpPr>
        <p:spPr>
          <a:xfrm>
            <a:off x="8322864" y="5467486"/>
            <a:ext cx="38933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rgbClr val="0070C0"/>
                </a:solidFill>
              </a:rPr>
              <a:t>Vetor de dados observados</a:t>
            </a:r>
          </a:p>
        </p:txBody>
      </p:sp>
      <p:sp>
        <p:nvSpPr>
          <p:cNvPr id="49" name="Retângulo 48">
            <a:extLst>
              <a:ext uri="{FF2B5EF4-FFF2-40B4-BE49-F238E27FC236}">
                <a16:creationId xmlns:a16="http://schemas.microsoft.com/office/drawing/2014/main" id="{78A8E429-33B8-4097-B7FF-D4FF8E037627}"/>
              </a:ext>
            </a:extLst>
          </p:cNvPr>
          <p:cNvSpPr/>
          <p:nvPr/>
        </p:nvSpPr>
        <p:spPr>
          <a:xfrm>
            <a:off x="8586892" y="3643770"/>
            <a:ext cx="3038692" cy="180725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0" name="CaixaDeTexto 49">
                <a:extLst>
                  <a:ext uri="{FF2B5EF4-FFF2-40B4-BE49-F238E27FC236}">
                    <a16:creationId xmlns:a16="http://schemas.microsoft.com/office/drawing/2014/main" id="{A8695735-3802-4127-ADAC-FEDAB1BD1BB9}"/>
                  </a:ext>
                </a:extLst>
              </p:cNvPr>
              <p:cNvSpPr txBox="1"/>
              <p:nvPr/>
            </p:nvSpPr>
            <p:spPr>
              <a:xfrm>
                <a:off x="8162785" y="3764810"/>
                <a:ext cx="3462799" cy="156517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lang="pt-BR" sz="3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BR" sz="32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𝐠</m:t>
                        </m:r>
                      </m:e>
                      <m:sub>
                        <m:r>
                          <a:rPr lang="pt-BR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  <m:sup>
                        <m:r>
                          <a:rPr lang="pt-BR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</m:sup>
                    </m:sSubSup>
                    <m:r>
                      <a:rPr lang="pt-BR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pt-BR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pt-BR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pt-BR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BR" sz="32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g</m:t>
                                  </m:r>
                                </m:e>
                                <m:sup>
                                  <m:r>
                                    <a:rPr lang="pt-BR" sz="32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r>
                                <a:rPr lang="pt-B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lang="pt-BR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BR" sz="32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g</m:t>
                                  </m:r>
                                </m:e>
                                <m:sup>
                                  <m:r>
                                    <a:rPr lang="pt-BR" sz="3200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p>
                              </m:sSup>
                            </m:e>
                          </m:mr>
                        </m:m>
                      </m:e>
                    </m:d>
                  </m:oMath>
                </a14:m>
                <a:r>
                  <a:rPr lang="pt-BR" sz="4000" dirty="0">
                    <a:solidFill>
                      <a:schemeClr val="tx1"/>
                    </a:solidFill>
                  </a:rPr>
                  <a:t>          </a:t>
                </a:r>
                <a:endParaRPr lang="pt-BR" sz="4000" dirty="0"/>
              </a:p>
            </p:txBody>
          </p:sp>
        </mc:Choice>
        <mc:Fallback>
          <p:sp>
            <p:nvSpPr>
              <p:cNvPr id="50" name="CaixaDeTexto 49">
                <a:extLst>
                  <a:ext uri="{FF2B5EF4-FFF2-40B4-BE49-F238E27FC236}">
                    <a16:creationId xmlns:a16="http://schemas.microsoft.com/office/drawing/2014/main" id="{A8695735-3802-4127-ADAC-FEDAB1BD1B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2785" y="3764810"/>
                <a:ext cx="3462799" cy="156517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Título 1">
            <a:extLst>
              <a:ext uri="{FF2B5EF4-FFF2-40B4-BE49-F238E27FC236}">
                <a16:creationId xmlns:a16="http://schemas.microsoft.com/office/drawing/2014/main" id="{A5B8E569-4D0C-44ED-9890-82E66F0F910F}"/>
              </a:ext>
            </a:extLst>
          </p:cNvPr>
          <p:cNvSpPr txBox="1">
            <a:spLocks/>
          </p:cNvSpPr>
          <p:nvPr/>
        </p:nvSpPr>
        <p:spPr>
          <a:xfrm>
            <a:off x="2251056" y="621981"/>
            <a:ext cx="7643128" cy="123515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dirty="0"/>
              <a:t>Reproduzir o efeito gerado por uma </a:t>
            </a:r>
            <a:r>
              <a:rPr lang="pt-BR" sz="2800" dirty="0">
                <a:solidFill>
                  <a:srgbClr val="0070C0"/>
                </a:solidFill>
              </a:rPr>
              <a:t>bacia sedimentar</a:t>
            </a:r>
            <a:r>
              <a:rPr lang="pt-BR" sz="2800" dirty="0"/>
              <a:t> assumindo que podemos descreve-la por um </a:t>
            </a:r>
            <a:r>
              <a:rPr lang="pt-BR" sz="2800" dirty="0">
                <a:solidFill>
                  <a:srgbClr val="0070C0"/>
                </a:solidFill>
              </a:rPr>
              <a:t>conjunto de prismas justapostos</a:t>
            </a:r>
          </a:p>
        </p:txBody>
      </p: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FC57404D-B560-4811-9439-624F95FDFED0}"/>
              </a:ext>
            </a:extLst>
          </p:cNvPr>
          <p:cNvCxnSpPr>
            <a:cxnSpLocks/>
          </p:cNvCxnSpPr>
          <p:nvPr/>
        </p:nvCxnSpPr>
        <p:spPr>
          <a:xfrm flipH="1">
            <a:off x="2251056" y="3505882"/>
            <a:ext cx="76576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CaixaDeTexto 51">
            <a:extLst>
              <a:ext uri="{FF2B5EF4-FFF2-40B4-BE49-F238E27FC236}">
                <a16:creationId xmlns:a16="http://schemas.microsoft.com/office/drawing/2014/main" id="{BAB2D400-DCC9-4A80-B0FE-93D592804635}"/>
              </a:ext>
            </a:extLst>
          </p:cNvPr>
          <p:cNvSpPr txBox="1"/>
          <p:nvPr/>
        </p:nvSpPr>
        <p:spPr>
          <a:xfrm>
            <a:off x="3113801" y="3246602"/>
            <a:ext cx="38933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rgbClr val="0070C0"/>
                </a:solidFill>
              </a:rPr>
              <a:t>Topo (referência)</a:t>
            </a:r>
          </a:p>
        </p:txBody>
      </p:sp>
      <p:cxnSp>
        <p:nvCxnSpPr>
          <p:cNvPr id="53" name="Conector de Seta Reta 52">
            <a:extLst>
              <a:ext uri="{FF2B5EF4-FFF2-40B4-BE49-F238E27FC236}">
                <a16:creationId xmlns:a16="http://schemas.microsoft.com/office/drawing/2014/main" id="{CBAE06BC-E607-46DF-B198-C1548988128C}"/>
              </a:ext>
            </a:extLst>
          </p:cNvPr>
          <p:cNvCxnSpPr>
            <a:cxnSpLocks/>
          </p:cNvCxnSpPr>
          <p:nvPr/>
        </p:nvCxnSpPr>
        <p:spPr>
          <a:xfrm flipH="1">
            <a:off x="2251056" y="6054209"/>
            <a:ext cx="76576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CaixaDeTexto 53">
            <a:extLst>
              <a:ext uri="{FF2B5EF4-FFF2-40B4-BE49-F238E27FC236}">
                <a16:creationId xmlns:a16="http://schemas.microsoft.com/office/drawing/2014/main" id="{E9D04297-36A9-4512-B9CB-CAEF186011AA}"/>
              </a:ext>
            </a:extLst>
          </p:cNvPr>
          <p:cNvSpPr txBox="1"/>
          <p:nvPr/>
        </p:nvSpPr>
        <p:spPr>
          <a:xfrm>
            <a:off x="3167973" y="5810955"/>
            <a:ext cx="38933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rgbClr val="0070C0"/>
                </a:solidFill>
              </a:rPr>
              <a:t>Base (estimar)</a:t>
            </a:r>
          </a:p>
        </p:txBody>
      </p:sp>
      <p:cxnSp>
        <p:nvCxnSpPr>
          <p:cNvPr id="55" name="Conector de Seta Reta 54">
            <a:extLst>
              <a:ext uri="{FF2B5EF4-FFF2-40B4-BE49-F238E27FC236}">
                <a16:creationId xmlns:a16="http://schemas.microsoft.com/office/drawing/2014/main" id="{0BC7272A-04A0-44C1-BBCF-1691364461EA}"/>
              </a:ext>
            </a:extLst>
          </p:cNvPr>
          <p:cNvCxnSpPr>
            <a:cxnSpLocks/>
          </p:cNvCxnSpPr>
          <p:nvPr/>
        </p:nvCxnSpPr>
        <p:spPr>
          <a:xfrm flipV="1">
            <a:off x="2417970" y="3544050"/>
            <a:ext cx="0" cy="2514015"/>
          </a:xfrm>
          <a:prstGeom prst="straightConnector1">
            <a:avLst/>
          </a:prstGeom>
          <a:ln w="2540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CaixaDeTexto 55">
            <a:extLst>
              <a:ext uri="{FF2B5EF4-FFF2-40B4-BE49-F238E27FC236}">
                <a16:creationId xmlns:a16="http://schemas.microsoft.com/office/drawing/2014/main" id="{8680B230-7AA0-41FB-8D82-477DB6D3052B}"/>
              </a:ext>
            </a:extLst>
          </p:cNvPr>
          <p:cNvSpPr txBox="1"/>
          <p:nvPr/>
        </p:nvSpPr>
        <p:spPr>
          <a:xfrm>
            <a:off x="2524010" y="4343300"/>
            <a:ext cx="38933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rgbClr val="0070C0"/>
                </a:solidFill>
              </a:rPr>
              <a:t>Estimar a espessura de cada um dos prismas</a:t>
            </a:r>
          </a:p>
        </p:txBody>
      </p:sp>
    </p:spTree>
    <p:extLst>
      <p:ext uri="{BB962C8B-B14F-4D97-AF65-F5344CB8AC3E}">
        <p14:creationId xmlns:p14="http://schemas.microsoft.com/office/powerpoint/2010/main" val="260004185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de Seta Reta 2">
            <a:extLst>
              <a:ext uri="{FF2B5EF4-FFF2-40B4-BE49-F238E27FC236}">
                <a16:creationId xmlns:a16="http://schemas.microsoft.com/office/drawing/2014/main" id="{21924E65-29CD-4BB8-B2CD-AE4C546B1FD1}"/>
              </a:ext>
            </a:extLst>
          </p:cNvPr>
          <p:cNvCxnSpPr>
            <a:cxnSpLocks/>
          </p:cNvCxnSpPr>
          <p:nvPr/>
        </p:nvCxnSpPr>
        <p:spPr>
          <a:xfrm>
            <a:off x="838200" y="3144383"/>
            <a:ext cx="0" cy="3251361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7EC64C03-32B6-470A-ADFF-BAF6710DDD0C}"/>
              </a:ext>
            </a:extLst>
          </p:cNvPr>
          <p:cNvCxnSpPr>
            <a:cxnSpLocks/>
          </p:cNvCxnSpPr>
          <p:nvPr/>
        </p:nvCxnSpPr>
        <p:spPr>
          <a:xfrm flipV="1">
            <a:off x="838200" y="3105834"/>
            <a:ext cx="9557825" cy="38549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>
            <a:extLst>
              <a:ext uri="{FF2B5EF4-FFF2-40B4-BE49-F238E27FC236}">
                <a16:creationId xmlns:a16="http://schemas.microsoft.com/office/drawing/2014/main" id="{A713BD34-23E5-4423-93A0-22A32C362597}"/>
              </a:ext>
            </a:extLst>
          </p:cNvPr>
          <p:cNvSpPr txBox="1"/>
          <p:nvPr/>
        </p:nvSpPr>
        <p:spPr>
          <a:xfrm>
            <a:off x="10199498" y="2970058"/>
            <a:ext cx="3930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/>
              <a:t>x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226BF9FB-BBC3-49D1-92F3-4ED00A0A03CE}"/>
              </a:ext>
            </a:extLst>
          </p:cNvPr>
          <p:cNvSpPr txBox="1"/>
          <p:nvPr/>
        </p:nvSpPr>
        <p:spPr>
          <a:xfrm>
            <a:off x="470792" y="6072579"/>
            <a:ext cx="3674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/>
              <a:t>z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723D543C-6491-4A8C-A5E4-2ACD38E7A072}"/>
              </a:ext>
            </a:extLst>
          </p:cNvPr>
          <p:cNvSpPr txBox="1"/>
          <p:nvPr/>
        </p:nvSpPr>
        <p:spPr>
          <a:xfrm>
            <a:off x="121950" y="86956"/>
            <a:ext cx="3167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Bacia sedimentar 2D</a:t>
            </a: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D22C0784-6C86-47B4-82C6-C3170008E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06705"/>
            <a:ext cx="2743200" cy="365125"/>
          </a:xfrm>
        </p:spPr>
        <p:txBody>
          <a:bodyPr/>
          <a:lstStyle/>
          <a:p>
            <a:fld id="{9E6A5CF5-DD80-4FB2-8D05-C9155122F025}" type="slidenum">
              <a:rPr lang="pt-BR" smtClean="0"/>
              <a:t>74</a:t>
            </a:fld>
            <a:endParaRPr lang="pt-B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5" name="Retângulo 34">
                <a:extLst>
                  <a:ext uri="{FF2B5EF4-FFF2-40B4-BE49-F238E27FC236}">
                    <a16:creationId xmlns:a16="http://schemas.microsoft.com/office/drawing/2014/main" id="{3BEDF37B-B456-4418-B300-7DF968287EFF}"/>
                  </a:ext>
                </a:extLst>
              </p:cNvPr>
              <p:cNvSpPr/>
              <p:nvPr/>
            </p:nvSpPr>
            <p:spPr>
              <a:xfrm>
                <a:off x="585791" y="692017"/>
                <a:ext cx="50481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pt-BR" sz="2000" dirty="0"/>
              </a:p>
            </p:txBody>
          </p:sp>
        </mc:Choice>
        <mc:Fallback>
          <p:sp>
            <p:nvSpPr>
              <p:cNvPr id="35" name="Retângulo 34">
                <a:extLst>
                  <a:ext uri="{FF2B5EF4-FFF2-40B4-BE49-F238E27FC236}">
                    <a16:creationId xmlns:a16="http://schemas.microsoft.com/office/drawing/2014/main" id="{3BEDF37B-B456-4418-B300-7DF968287E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791" y="692017"/>
                <a:ext cx="504818" cy="400110"/>
              </a:xfrm>
              <a:prstGeom prst="rect">
                <a:avLst/>
              </a:prstGeom>
              <a:blipFill>
                <a:blip r:embed="rId2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Título 1">
            <a:extLst>
              <a:ext uri="{FF2B5EF4-FFF2-40B4-BE49-F238E27FC236}">
                <a16:creationId xmlns:a16="http://schemas.microsoft.com/office/drawing/2014/main" id="{25D62001-3C8D-40C6-951D-3F6DC6058951}"/>
              </a:ext>
            </a:extLst>
          </p:cNvPr>
          <p:cNvSpPr txBox="1">
            <a:spLocks/>
          </p:cNvSpPr>
          <p:nvPr/>
        </p:nvSpPr>
        <p:spPr>
          <a:xfrm>
            <a:off x="8435739" y="4463166"/>
            <a:ext cx="3340999" cy="10387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sz="4400" dirty="0"/>
          </a:p>
        </p:txBody>
      </p:sp>
      <p:cxnSp>
        <p:nvCxnSpPr>
          <p:cNvPr id="28" name="Conector de Seta Reta 27">
            <a:extLst>
              <a:ext uri="{FF2B5EF4-FFF2-40B4-BE49-F238E27FC236}">
                <a16:creationId xmlns:a16="http://schemas.microsoft.com/office/drawing/2014/main" id="{162D5536-C93A-4C5D-B434-2C193F712700}"/>
              </a:ext>
            </a:extLst>
          </p:cNvPr>
          <p:cNvCxnSpPr>
            <a:cxnSpLocks/>
          </p:cNvCxnSpPr>
          <p:nvPr/>
        </p:nvCxnSpPr>
        <p:spPr>
          <a:xfrm>
            <a:off x="838200" y="1086328"/>
            <a:ext cx="0" cy="1730345"/>
          </a:xfrm>
          <a:prstGeom prst="straightConnector1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de Seta Reta 29">
            <a:extLst>
              <a:ext uri="{FF2B5EF4-FFF2-40B4-BE49-F238E27FC236}">
                <a16:creationId xmlns:a16="http://schemas.microsoft.com/office/drawing/2014/main" id="{42E66DAC-FCD6-4A9F-B133-BA8BD97250CF}"/>
              </a:ext>
            </a:extLst>
          </p:cNvPr>
          <p:cNvCxnSpPr>
            <a:cxnSpLocks/>
          </p:cNvCxnSpPr>
          <p:nvPr/>
        </p:nvCxnSpPr>
        <p:spPr>
          <a:xfrm flipH="1">
            <a:off x="829916" y="2816654"/>
            <a:ext cx="9369572" cy="6216"/>
          </a:xfrm>
          <a:prstGeom prst="straightConnector1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tângulo 26">
            <a:extLst>
              <a:ext uri="{FF2B5EF4-FFF2-40B4-BE49-F238E27FC236}">
                <a16:creationId xmlns:a16="http://schemas.microsoft.com/office/drawing/2014/main" id="{D276E1E9-B231-4502-946E-AF72187E3F82}"/>
              </a:ext>
            </a:extLst>
          </p:cNvPr>
          <p:cNvSpPr/>
          <p:nvPr/>
        </p:nvSpPr>
        <p:spPr>
          <a:xfrm>
            <a:off x="337473" y="1531312"/>
            <a:ext cx="492443" cy="642163"/>
          </a:xfrm>
          <a:prstGeom prst="rect">
            <a:avLst/>
          </a:prstGeom>
        </p:spPr>
        <p:txBody>
          <a:bodyPr vert="vert270" wrap="none">
            <a:spAutoFit/>
          </a:bodyPr>
          <a:lstStyle/>
          <a:p>
            <a:r>
              <a:rPr lang="pt-BR" sz="2000" dirty="0" err="1"/>
              <a:t>mGal</a:t>
            </a:r>
            <a:endParaRPr lang="pt-BR" sz="2000" dirty="0"/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6130D7BA-0E3C-45AD-A45A-C7483E79A153}"/>
              </a:ext>
            </a:extLst>
          </p:cNvPr>
          <p:cNvSpPr/>
          <p:nvPr/>
        </p:nvSpPr>
        <p:spPr>
          <a:xfrm>
            <a:off x="5330292" y="2749624"/>
            <a:ext cx="924612" cy="400110"/>
          </a:xfrm>
          <a:prstGeom prst="rect">
            <a:avLst/>
          </a:prstGeom>
        </p:spPr>
        <p:txBody>
          <a:bodyPr vert="horz" wrap="none">
            <a:spAutoFit/>
          </a:bodyPr>
          <a:lstStyle/>
          <a:p>
            <a:r>
              <a:rPr lang="pt-BR" sz="2000" dirty="0"/>
              <a:t>metros</a:t>
            </a:r>
          </a:p>
        </p:txBody>
      </p:sp>
      <p:sp>
        <p:nvSpPr>
          <p:cNvPr id="5" name="Forma Livre: Forma 4">
            <a:extLst>
              <a:ext uri="{FF2B5EF4-FFF2-40B4-BE49-F238E27FC236}">
                <a16:creationId xmlns:a16="http://schemas.microsoft.com/office/drawing/2014/main" id="{9A4EE9AB-E683-4F9F-A786-8DAA362F0339}"/>
              </a:ext>
            </a:extLst>
          </p:cNvPr>
          <p:cNvSpPr/>
          <p:nvPr/>
        </p:nvSpPr>
        <p:spPr>
          <a:xfrm>
            <a:off x="856343" y="1349829"/>
            <a:ext cx="9187582" cy="1378857"/>
          </a:xfrm>
          <a:custGeom>
            <a:avLst/>
            <a:gdLst>
              <a:gd name="connsiteX0" fmla="*/ 0 w 9187582"/>
              <a:gd name="connsiteY0" fmla="*/ 116114 h 1378857"/>
              <a:gd name="connsiteX1" fmla="*/ 72571 w 9187582"/>
              <a:gd name="connsiteY1" fmla="*/ 174171 h 1378857"/>
              <a:gd name="connsiteX2" fmla="*/ 159657 w 9187582"/>
              <a:gd name="connsiteY2" fmla="*/ 261257 h 1378857"/>
              <a:gd name="connsiteX3" fmla="*/ 232228 w 9187582"/>
              <a:gd name="connsiteY3" fmla="*/ 362857 h 1378857"/>
              <a:gd name="connsiteX4" fmla="*/ 246743 w 9187582"/>
              <a:gd name="connsiteY4" fmla="*/ 435428 h 1378857"/>
              <a:gd name="connsiteX5" fmla="*/ 261257 w 9187582"/>
              <a:gd name="connsiteY5" fmla="*/ 478971 h 1378857"/>
              <a:gd name="connsiteX6" fmla="*/ 333828 w 9187582"/>
              <a:gd name="connsiteY6" fmla="*/ 595085 h 1378857"/>
              <a:gd name="connsiteX7" fmla="*/ 362857 w 9187582"/>
              <a:gd name="connsiteY7" fmla="*/ 682171 h 1378857"/>
              <a:gd name="connsiteX8" fmla="*/ 508000 w 9187582"/>
              <a:gd name="connsiteY8" fmla="*/ 769257 h 1378857"/>
              <a:gd name="connsiteX9" fmla="*/ 537028 w 9187582"/>
              <a:gd name="connsiteY9" fmla="*/ 812800 h 1378857"/>
              <a:gd name="connsiteX10" fmla="*/ 624114 w 9187582"/>
              <a:gd name="connsiteY10" fmla="*/ 885371 h 1378857"/>
              <a:gd name="connsiteX11" fmla="*/ 696686 w 9187582"/>
              <a:gd name="connsiteY11" fmla="*/ 957942 h 1378857"/>
              <a:gd name="connsiteX12" fmla="*/ 798286 w 9187582"/>
              <a:gd name="connsiteY12" fmla="*/ 1059542 h 1378857"/>
              <a:gd name="connsiteX13" fmla="*/ 1161143 w 9187582"/>
              <a:gd name="connsiteY13" fmla="*/ 1103085 h 1378857"/>
              <a:gd name="connsiteX14" fmla="*/ 1262743 w 9187582"/>
              <a:gd name="connsiteY14" fmla="*/ 1161142 h 1378857"/>
              <a:gd name="connsiteX15" fmla="*/ 1349828 w 9187582"/>
              <a:gd name="connsiteY15" fmla="*/ 1219200 h 1378857"/>
              <a:gd name="connsiteX16" fmla="*/ 1422400 w 9187582"/>
              <a:gd name="connsiteY16" fmla="*/ 1233714 h 1378857"/>
              <a:gd name="connsiteX17" fmla="*/ 1553028 w 9187582"/>
              <a:gd name="connsiteY17" fmla="*/ 1262742 h 1378857"/>
              <a:gd name="connsiteX18" fmla="*/ 1727200 w 9187582"/>
              <a:gd name="connsiteY18" fmla="*/ 1277257 h 1378857"/>
              <a:gd name="connsiteX19" fmla="*/ 1828800 w 9187582"/>
              <a:gd name="connsiteY19" fmla="*/ 1335314 h 1378857"/>
              <a:gd name="connsiteX20" fmla="*/ 1886857 w 9187582"/>
              <a:gd name="connsiteY20" fmla="*/ 1364342 h 1378857"/>
              <a:gd name="connsiteX21" fmla="*/ 2119086 w 9187582"/>
              <a:gd name="connsiteY21" fmla="*/ 1320800 h 1378857"/>
              <a:gd name="connsiteX22" fmla="*/ 2670628 w 9187582"/>
              <a:gd name="connsiteY22" fmla="*/ 1262742 h 1378857"/>
              <a:gd name="connsiteX23" fmla="*/ 2801257 w 9187582"/>
              <a:gd name="connsiteY23" fmla="*/ 1175657 h 1378857"/>
              <a:gd name="connsiteX24" fmla="*/ 2859314 w 9187582"/>
              <a:gd name="connsiteY24" fmla="*/ 1132114 h 1378857"/>
              <a:gd name="connsiteX25" fmla="*/ 2902857 w 9187582"/>
              <a:gd name="connsiteY25" fmla="*/ 1117600 h 1378857"/>
              <a:gd name="connsiteX26" fmla="*/ 2960914 w 9187582"/>
              <a:gd name="connsiteY26" fmla="*/ 1088571 h 1378857"/>
              <a:gd name="connsiteX27" fmla="*/ 3004457 w 9187582"/>
              <a:gd name="connsiteY27" fmla="*/ 1074057 h 1378857"/>
              <a:gd name="connsiteX28" fmla="*/ 3062514 w 9187582"/>
              <a:gd name="connsiteY28" fmla="*/ 1045028 h 1378857"/>
              <a:gd name="connsiteX29" fmla="*/ 3164114 w 9187582"/>
              <a:gd name="connsiteY29" fmla="*/ 1001485 h 1378857"/>
              <a:gd name="connsiteX30" fmla="*/ 3193143 w 9187582"/>
              <a:gd name="connsiteY30" fmla="*/ 943428 h 1378857"/>
              <a:gd name="connsiteX31" fmla="*/ 3265714 w 9187582"/>
              <a:gd name="connsiteY31" fmla="*/ 928914 h 1378857"/>
              <a:gd name="connsiteX32" fmla="*/ 3309257 w 9187582"/>
              <a:gd name="connsiteY32" fmla="*/ 914400 h 1378857"/>
              <a:gd name="connsiteX33" fmla="*/ 3425371 w 9187582"/>
              <a:gd name="connsiteY33" fmla="*/ 928914 h 1378857"/>
              <a:gd name="connsiteX34" fmla="*/ 3483428 w 9187582"/>
              <a:gd name="connsiteY34" fmla="*/ 957942 h 1378857"/>
              <a:gd name="connsiteX35" fmla="*/ 3556000 w 9187582"/>
              <a:gd name="connsiteY35" fmla="*/ 986971 h 1378857"/>
              <a:gd name="connsiteX36" fmla="*/ 3657600 w 9187582"/>
              <a:gd name="connsiteY36" fmla="*/ 1016000 h 1378857"/>
              <a:gd name="connsiteX37" fmla="*/ 3846286 w 9187582"/>
              <a:gd name="connsiteY37" fmla="*/ 1074057 h 1378857"/>
              <a:gd name="connsiteX38" fmla="*/ 3904343 w 9187582"/>
              <a:gd name="connsiteY38" fmla="*/ 1117600 h 1378857"/>
              <a:gd name="connsiteX39" fmla="*/ 4005943 w 9187582"/>
              <a:gd name="connsiteY39" fmla="*/ 1132114 h 1378857"/>
              <a:gd name="connsiteX40" fmla="*/ 4499428 w 9187582"/>
              <a:gd name="connsiteY40" fmla="*/ 1161142 h 1378857"/>
              <a:gd name="connsiteX41" fmla="*/ 4673600 w 9187582"/>
              <a:gd name="connsiteY41" fmla="*/ 1335314 h 1378857"/>
              <a:gd name="connsiteX42" fmla="*/ 4818743 w 9187582"/>
              <a:gd name="connsiteY42" fmla="*/ 1378857 h 1378857"/>
              <a:gd name="connsiteX43" fmla="*/ 5355771 w 9187582"/>
              <a:gd name="connsiteY43" fmla="*/ 1349828 h 1378857"/>
              <a:gd name="connsiteX44" fmla="*/ 5442857 w 9187582"/>
              <a:gd name="connsiteY44" fmla="*/ 1335314 h 1378857"/>
              <a:gd name="connsiteX45" fmla="*/ 5544457 w 9187582"/>
              <a:gd name="connsiteY45" fmla="*/ 1277257 h 1378857"/>
              <a:gd name="connsiteX46" fmla="*/ 6168571 w 9187582"/>
              <a:gd name="connsiteY46" fmla="*/ 1248228 h 1378857"/>
              <a:gd name="connsiteX47" fmla="*/ 6241143 w 9187582"/>
              <a:gd name="connsiteY47" fmla="*/ 1204685 h 1378857"/>
              <a:gd name="connsiteX48" fmla="*/ 6371771 w 9187582"/>
              <a:gd name="connsiteY48" fmla="*/ 1175657 h 1378857"/>
              <a:gd name="connsiteX49" fmla="*/ 6473371 w 9187582"/>
              <a:gd name="connsiteY49" fmla="*/ 1161142 h 1378857"/>
              <a:gd name="connsiteX50" fmla="*/ 6705600 w 9187582"/>
              <a:gd name="connsiteY50" fmla="*/ 1161142 h 1378857"/>
              <a:gd name="connsiteX51" fmla="*/ 7199086 w 9187582"/>
              <a:gd name="connsiteY51" fmla="*/ 1132114 h 1378857"/>
              <a:gd name="connsiteX52" fmla="*/ 7286171 w 9187582"/>
              <a:gd name="connsiteY52" fmla="*/ 1030514 h 1378857"/>
              <a:gd name="connsiteX53" fmla="*/ 7344228 w 9187582"/>
              <a:gd name="connsiteY53" fmla="*/ 943428 h 1378857"/>
              <a:gd name="connsiteX54" fmla="*/ 7707086 w 9187582"/>
              <a:gd name="connsiteY54" fmla="*/ 899885 h 1378857"/>
              <a:gd name="connsiteX55" fmla="*/ 7982857 w 9187582"/>
              <a:gd name="connsiteY55" fmla="*/ 725714 h 1378857"/>
              <a:gd name="connsiteX56" fmla="*/ 8026400 w 9187582"/>
              <a:gd name="connsiteY56" fmla="*/ 696685 h 1378857"/>
              <a:gd name="connsiteX57" fmla="*/ 8128000 w 9187582"/>
              <a:gd name="connsiteY57" fmla="*/ 667657 h 1378857"/>
              <a:gd name="connsiteX58" fmla="*/ 8302171 w 9187582"/>
              <a:gd name="connsiteY58" fmla="*/ 595085 h 1378857"/>
              <a:gd name="connsiteX59" fmla="*/ 8374743 w 9187582"/>
              <a:gd name="connsiteY59" fmla="*/ 551542 h 1378857"/>
              <a:gd name="connsiteX60" fmla="*/ 8476343 w 9187582"/>
              <a:gd name="connsiteY60" fmla="*/ 493485 h 1378857"/>
              <a:gd name="connsiteX61" fmla="*/ 8548914 w 9187582"/>
              <a:gd name="connsiteY61" fmla="*/ 435428 h 1378857"/>
              <a:gd name="connsiteX62" fmla="*/ 8781143 w 9187582"/>
              <a:gd name="connsiteY62" fmla="*/ 420914 h 1378857"/>
              <a:gd name="connsiteX63" fmla="*/ 8853714 w 9187582"/>
              <a:gd name="connsiteY63" fmla="*/ 406400 h 1378857"/>
              <a:gd name="connsiteX64" fmla="*/ 8897257 w 9187582"/>
              <a:gd name="connsiteY64" fmla="*/ 333828 h 1378857"/>
              <a:gd name="connsiteX65" fmla="*/ 8969828 w 9187582"/>
              <a:gd name="connsiteY65" fmla="*/ 246742 h 1378857"/>
              <a:gd name="connsiteX66" fmla="*/ 9027886 w 9187582"/>
              <a:gd name="connsiteY66" fmla="*/ 159657 h 1378857"/>
              <a:gd name="connsiteX67" fmla="*/ 9173028 w 9187582"/>
              <a:gd name="connsiteY67" fmla="*/ 58057 h 1378857"/>
              <a:gd name="connsiteX68" fmla="*/ 9187543 w 9187582"/>
              <a:gd name="connsiteY68" fmla="*/ 0 h 1378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9187582" h="1378857">
                <a:moveTo>
                  <a:pt x="0" y="116114"/>
                </a:moveTo>
                <a:cubicBezTo>
                  <a:pt x="24190" y="135466"/>
                  <a:pt x="49649" y="153332"/>
                  <a:pt x="72571" y="174171"/>
                </a:cubicBezTo>
                <a:cubicBezTo>
                  <a:pt x="102948" y="201786"/>
                  <a:pt x="159657" y="261257"/>
                  <a:pt x="159657" y="261257"/>
                </a:cubicBezTo>
                <a:cubicBezTo>
                  <a:pt x="208491" y="407763"/>
                  <a:pt x="117441" y="156242"/>
                  <a:pt x="232228" y="362857"/>
                </a:cubicBezTo>
                <a:cubicBezTo>
                  <a:pt x="244209" y="384422"/>
                  <a:pt x="240760" y="411495"/>
                  <a:pt x="246743" y="435428"/>
                </a:cubicBezTo>
                <a:cubicBezTo>
                  <a:pt x="250454" y="450271"/>
                  <a:pt x="254415" y="465287"/>
                  <a:pt x="261257" y="478971"/>
                </a:cubicBezTo>
                <a:cubicBezTo>
                  <a:pt x="331035" y="618527"/>
                  <a:pt x="240719" y="390245"/>
                  <a:pt x="333828" y="595085"/>
                </a:cubicBezTo>
                <a:cubicBezTo>
                  <a:pt x="346490" y="622941"/>
                  <a:pt x="343742" y="658277"/>
                  <a:pt x="362857" y="682171"/>
                </a:cubicBezTo>
                <a:cubicBezTo>
                  <a:pt x="386209" y="711361"/>
                  <a:pt x="469429" y="749971"/>
                  <a:pt x="508000" y="769257"/>
                </a:cubicBezTo>
                <a:cubicBezTo>
                  <a:pt x="517676" y="783771"/>
                  <a:pt x="525861" y="799399"/>
                  <a:pt x="537028" y="812800"/>
                </a:cubicBezTo>
                <a:cubicBezTo>
                  <a:pt x="571949" y="854705"/>
                  <a:pt x="581302" y="856830"/>
                  <a:pt x="624114" y="885371"/>
                </a:cubicBezTo>
                <a:cubicBezTo>
                  <a:pt x="701530" y="1001494"/>
                  <a:pt x="599918" y="861173"/>
                  <a:pt x="696686" y="957942"/>
                </a:cubicBezTo>
                <a:cubicBezTo>
                  <a:pt x="733635" y="994891"/>
                  <a:pt x="741982" y="1041947"/>
                  <a:pt x="798286" y="1059542"/>
                </a:cubicBezTo>
                <a:cubicBezTo>
                  <a:pt x="888346" y="1087685"/>
                  <a:pt x="1070607" y="1096121"/>
                  <a:pt x="1161143" y="1103085"/>
                </a:cubicBezTo>
                <a:cubicBezTo>
                  <a:pt x="1351601" y="1245929"/>
                  <a:pt x="1120254" y="1081980"/>
                  <a:pt x="1262743" y="1161142"/>
                </a:cubicBezTo>
                <a:cubicBezTo>
                  <a:pt x="1293240" y="1178085"/>
                  <a:pt x="1315618" y="1212358"/>
                  <a:pt x="1349828" y="1219200"/>
                </a:cubicBezTo>
                <a:cubicBezTo>
                  <a:pt x="1374019" y="1224038"/>
                  <a:pt x="1398318" y="1228363"/>
                  <a:pt x="1422400" y="1233714"/>
                </a:cubicBezTo>
                <a:cubicBezTo>
                  <a:pt x="1467502" y="1243736"/>
                  <a:pt x="1506515" y="1257270"/>
                  <a:pt x="1553028" y="1262742"/>
                </a:cubicBezTo>
                <a:cubicBezTo>
                  <a:pt x="1610888" y="1269549"/>
                  <a:pt x="1669143" y="1272419"/>
                  <a:pt x="1727200" y="1277257"/>
                </a:cubicBezTo>
                <a:cubicBezTo>
                  <a:pt x="1902642" y="1364976"/>
                  <a:pt x="1685194" y="1253254"/>
                  <a:pt x="1828800" y="1335314"/>
                </a:cubicBezTo>
                <a:cubicBezTo>
                  <a:pt x="1847586" y="1346049"/>
                  <a:pt x="1867505" y="1354666"/>
                  <a:pt x="1886857" y="1364342"/>
                </a:cubicBezTo>
                <a:cubicBezTo>
                  <a:pt x="1964267" y="1349828"/>
                  <a:pt x="2041272" y="1332958"/>
                  <a:pt x="2119086" y="1320800"/>
                </a:cubicBezTo>
                <a:cubicBezTo>
                  <a:pt x="2295590" y="1293221"/>
                  <a:pt x="2495257" y="1278685"/>
                  <a:pt x="2670628" y="1262742"/>
                </a:cubicBezTo>
                <a:cubicBezTo>
                  <a:pt x="2815292" y="1154248"/>
                  <a:pt x="2633264" y="1287653"/>
                  <a:pt x="2801257" y="1175657"/>
                </a:cubicBezTo>
                <a:cubicBezTo>
                  <a:pt x="2821385" y="1162238"/>
                  <a:pt x="2838311" y="1144116"/>
                  <a:pt x="2859314" y="1132114"/>
                </a:cubicBezTo>
                <a:cubicBezTo>
                  <a:pt x="2872598" y="1124523"/>
                  <a:pt x="2888795" y="1123627"/>
                  <a:pt x="2902857" y="1117600"/>
                </a:cubicBezTo>
                <a:cubicBezTo>
                  <a:pt x="2922744" y="1109077"/>
                  <a:pt x="2941027" y="1097094"/>
                  <a:pt x="2960914" y="1088571"/>
                </a:cubicBezTo>
                <a:cubicBezTo>
                  <a:pt x="2974976" y="1082544"/>
                  <a:pt x="2990395" y="1080084"/>
                  <a:pt x="3004457" y="1074057"/>
                </a:cubicBezTo>
                <a:cubicBezTo>
                  <a:pt x="3024344" y="1065534"/>
                  <a:pt x="3042817" y="1053981"/>
                  <a:pt x="3062514" y="1045028"/>
                </a:cubicBezTo>
                <a:cubicBezTo>
                  <a:pt x="3096057" y="1029781"/>
                  <a:pt x="3130247" y="1015999"/>
                  <a:pt x="3164114" y="1001485"/>
                </a:cubicBezTo>
                <a:cubicBezTo>
                  <a:pt x="3173790" y="982133"/>
                  <a:pt x="3175537" y="956004"/>
                  <a:pt x="3193143" y="943428"/>
                </a:cubicBezTo>
                <a:cubicBezTo>
                  <a:pt x="3213217" y="929089"/>
                  <a:pt x="3241781" y="934897"/>
                  <a:pt x="3265714" y="928914"/>
                </a:cubicBezTo>
                <a:cubicBezTo>
                  <a:pt x="3280557" y="925203"/>
                  <a:pt x="3294743" y="919238"/>
                  <a:pt x="3309257" y="914400"/>
                </a:cubicBezTo>
                <a:cubicBezTo>
                  <a:pt x="3347962" y="919238"/>
                  <a:pt x="3387530" y="919454"/>
                  <a:pt x="3425371" y="928914"/>
                </a:cubicBezTo>
                <a:cubicBezTo>
                  <a:pt x="3446362" y="934162"/>
                  <a:pt x="3463656" y="949155"/>
                  <a:pt x="3483428" y="957942"/>
                </a:cubicBezTo>
                <a:cubicBezTo>
                  <a:pt x="3507237" y="968524"/>
                  <a:pt x="3531283" y="978732"/>
                  <a:pt x="3556000" y="986971"/>
                </a:cubicBezTo>
                <a:cubicBezTo>
                  <a:pt x="3589414" y="998109"/>
                  <a:pt x="3623567" y="1006925"/>
                  <a:pt x="3657600" y="1016000"/>
                </a:cubicBezTo>
                <a:cubicBezTo>
                  <a:pt x="3716770" y="1031779"/>
                  <a:pt x="3790366" y="1042990"/>
                  <a:pt x="3846286" y="1074057"/>
                </a:cubicBezTo>
                <a:cubicBezTo>
                  <a:pt x="3867432" y="1085805"/>
                  <a:pt x="3881609" y="1109333"/>
                  <a:pt x="3904343" y="1117600"/>
                </a:cubicBezTo>
                <a:cubicBezTo>
                  <a:pt x="3936494" y="1129291"/>
                  <a:pt x="3971824" y="1129618"/>
                  <a:pt x="4005943" y="1132114"/>
                </a:cubicBezTo>
                <a:cubicBezTo>
                  <a:pt x="4170283" y="1144139"/>
                  <a:pt x="4334933" y="1151466"/>
                  <a:pt x="4499428" y="1161142"/>
                </a:cubicBezTo>
                <a:cubicBezTo>
                  <a:pt x="4727905" y="1298227"/>
                  <a:pt x="4342321" y="1055002"/>
                  <a:pt x="4673600" y="1335314"/>
                </a:cubicBezTo>
                <a:cubicBezTo>
                  <a:pt x="4688415" y="1347850"/>
                  <a:pt x="4790453" y="1371784"/>
                  <a:pt x="4818743" y="1378857"/>
                </a:cubicBezTo>
                <a:lnTo>
                  <a:pt x="5355771" y="1349828"/>
                </a:lnTo>
                <a:cubicBezTo>
                  <a:pt x="5385129" y="1347780"/>
                  <a:pt x="5415389" y="1345878"/>
                  <a:pt x="5442857" y="1335314"/>
                </a:cubicBezTo>
                <a:cubicBezTo>
                  <a:pt x="5479263" y="1321312"/>
                  <a:pt x="5505729" y="1281904"/>
                  <a:pt x="5544457" y="1277257"/>
                </a:cubicBezTo>
                <a:cubicBezTo>
                  <a:pt x="5751236" y="1252443"/>
                  <a:pt x="5960533" y="1257904"/>
                  <a:pt x="6168571" y="1248228"/>
                </a:cubicBezTo>
                <a:cubicBezTo>
                  <a:pt x="6192762" y="1233714"/>
                  <a:pt x="6215910" y="1217301"/>
                  <a:pt x="6241143" y="1204685"/>
                </a:cubicBezTo>
                <a:cubicBezTo>
                  <a:pt x="6276229" y="1187142"/>
                  <a:pt x="6339564" y="1180612"/>
                  <a:pt x="6371771" y="1175657"/>
                </a:cubicBezTo>
                <a:cubicBezTo>
                  <a:pt x="6405584" y="1170455"/>
                  <a:pt x="6439504" y="1165980"/>
                  <a:pt x="6473371" y="1161142"/>
                </a:cubicBezTo>
                <a:cubicBezTo>
                  <a:pt x="6592323" y="1121492"/>
                  <a:pt x="6437482" y="1166847"/>
                  <a:pt x="6705600" y="1161142"/>
                </a:cubicBezTo>
                <a:cubicBezTo>
                  <a:pt x="6870342" y="1157637"/>
                  <a:pt x="7034591" y="1141790"/>
                  <a:pt x="7199086" y="1132114"/>
                </a:cubicBezTo>
                <a:cubicBezTo>
                  <a:pt x="7249199" y="1082000"/>
                  <a:pt x="7242727" y="1092577"/>
                  <a:pt x="7286171" y="1030514"/>
                </a:cubicBezTo>
                <a:cubicBezTo>
                  <a:pt x="7306178" y="1001933"/>
                  <a:pt x="7310908" y="953769"/>
                  <a:pt x="7344228" y="943428"/>
                </a:cubicBezTo>
                <a:cubicBezTo>
                  <a:pt x="7460574" y="907320"/>
                  <a:pt x="7586133" y="914399"/>
                  <a:pt x="7707086" y="899885"/>
                </a:cubicBezTo>
                <a:cubicBezTo>
                  <a:pt x="7968264" y="709938"/>
                  <a:pt x="7764139" y="845015"/>
                  <a:pt x="7982857" y="725714"/>
                </a:cubicBezTo>
                <a:cubicBezTo>
                  <a:pt x="7998171" y="717361"/>
                  <a:pt x="8010798" y="704486"/>
                  <a:pt x="8026400" y="696685"/>
                </a:cubicBezTo>
                <a:cubicBezTo>
                  <a:pt x="8061488" y="679141"/>
                  <a:pt x="8090799" y="681608"/>
                  <a:pt x="8128000" y="667657"/>
                </a:cubicBezTo>
                <a:cubicBezTo>
                  <a:pt x="8186891" y="645573"/>
                  <a:pt x="8248239" y="627444"/>
                  <a:pt x="8302171" y="595085"/>
                </a:cubicBezTo>
                <a:cubicBezTo>
                  <a:pt x="8326362" y="580571"/>
                  <a:pt x="8350082" y="565242"/>
                  <a:pt x="8374743" y="551542"/>
                </a:cubicBezTo>
                <a:cubicBezTo>
                  <a:pt x="8436736" y="517102"/>
                  <a:pt x="8424204" y="532590"/>
                  <a:pt x="8476343" y="493485"/>
                </a:cubicBezTo>
                <a:cubicBezTo>
                  <a:pt x="8501126" y="474898"/>
                  <a:pt x="8518778" y="442603"/>
                  <a:pt x="8548914" y="435428"/>
                </a:cubicBezTo>
                <a:cubicBezTo>
                  <a:pt x="8624366" y="417463"/>
                  <a:pt x="8703733" y="425752"/>
                  <a:pt x="8781143" y="420914"/>
                </a:cubicBezTo>
                <a:cubicBezTo>
                  <a:pt x="8805333" y="416076"/>
                  <a:pt x="8833979" y="421202"/>
                  <a:pt x="8853714" y="406400"/>
                </a:cubicBezTo>
                <a:cubicBezTo>
                  <a:pt x="8876283" y="389473"/>
                  <a:pt x="8882305" y="357751"/>
                  <a:pt x="8897257" y="333828"/>
                </a:cubicBezTo>
                <a:cubicBezTo>
                  <a:pt x="8967976" y="220678"/>
                  <a:pt x="8878293" y="364429"/>
                  <a:pt x="8969828" y="246742"/>
                </a:cubicBezTo>
                <a:cubicBezTo>
                  <a:pt x="8991247" y="219203"/>
                  <a:pt x="8999976" y="180590"/>
                  <a:pt x="9027886" y="159657"/>
                </a:cubicBezTo>
                <a:cubicBezTo>
                  <a:pt x="9113853" y="95181"/>
                  <a:pt x="9065815" y="129533"/>
                  <a:pt x="9173028" y="58057"/>
                </a:cubicBezTo>
                <a:cubicBezTo>
                  <a:pt x="9189073" y="9924"/>
                  <a:pt x="9187543" y="29814"/>
                  <a:pt x="9187543" y="0"/>
                </a:cubicBezTo>
              </a:path>
            </a:pathLst>
          </a:custGeom>
          <a:ln w="317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1" name="Título 1">
            <a:extLst>
              <a:ext uri="{FF2B5EF4-FFF2-40B4-BE49-F238E27FC236}">
                <a16:creationId xmlns:a16="http://schemas.microsoft.com/office/drawing/2014/main" id="{A5B8E569-4D0C-44ED-9890-82E66F0F910F}"/>
              </a:ext>
            </a:extLst>
          </p:cNvPr>
          <p:cNvSpPr txBox="1">
            <a:spLocks/>
          </p:cNvSpPr>
          <p:nvPr/>
        </p:nvSpPr>
        <p:spPr>
          <a:xfrm>
            <a:off x="2251056" y="621981"/>
            <a:ext cx="7643128" cy="123515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dirty="0"/>
              <a:t>Reproduzir o efeito gerado por uma </a:t>
            </a:r>
            <a:r>
              <a:rPr lang="pt-BR" sz="2800" dirty="0">
                <a:solidFill>
                  <a:srgbClr val="0070C0"/>
                </a:solidFill>
              </a:rPr>
              <a:t>bacia sedimentar</a:t>
            </a:r>
            <a:r>
              <a:rPr lang="pt-BR" sz="2800" dirty="0"/>
              <a:t> assumindo que podemos descreve-la por um </a:t>
            </a:r>
            <a:r>
              <a:rPr lang="pt-BR" sz="2800" dirty="0">
                <a:solidFill>
                  <a:srgbClr val="0070C0"/>
                </a:solidFill>
              </a:rPr>
              <a:t>conjunto de prismas justapostos</a:t>
            </a:r>
          </a:p>
        </p:txBody>
      </p:sp>
    </p:spTree>
    <p:extLst>
      <p:ext uri="{BB962C8B-B14F-4D97-AF65-F5344CB8AC3E}">
        <p14:creationId xmlns:p14="http://schemas.microsoft.com/office/powerpoint/2010/main" val="145266924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de Seta Reta 2">
            <a:extLst>
              <a:ext uri="{FF2B5EF4-FFF2-40B4-BE49-F238E27FC236}">
                <a16:creationId xmlns:a16="http://schemas.microsoft.com/office/drawing/2014/main" id="{21924E65-29CD-4BB8-B2CD-AE4C546B1FD1}"/>
              </a:ext>
            </a:extLst>
          </p:cNvPr>
          <p:cNvCxnSpPr>
            <a:cxnSpLocks/>
          </p:cNvCxnSpPr>
          <p:nvPr/>
        </p:nvCxnSpPr>
        <p:spPr>
          <a:xfrm>
            <a:off x="838200" y="3144383"/>
            <a:ext cx="0" cy="3251361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7EC64C03-32B6-470A-ADFF-BAF6710DDD0C}"/>
              </a:ext>
            </a:extLst>
          </p:cNvPr>
          <p:cNvCxnSpPr>
            <a:cxnSpLocks/>
          </p:cNvCxnSpPr>
          <p:nvPr/>
        </p:nvCxnSpPr>
        <p:spPr>
          <a:xfrm flipV="1">
            <a:off x="838200" y="3130460"/>
            <a:ext cx="9557826" cy="13924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>
            <a:extLst>
              <a:ext uri="{FF2B5EF4-FFF2-40B4-BE49-F238E27FC236}">
                <a16:creationId xmlns:a16="http://schemas.microsoft.com/office/drawing/2014/main" id="{A713BD34-23E5-4423-93A0-22A32C362597}"/>
              </a:ext>
            </a:extLst>
          </p:cNvPr>
          <p:cNvSpPr txBox="1"/>
          <p:nvPr/>
        </p:nvSpPr>
        <p:spPr>
          <a:xfrm>
            <a:off x="10199498" y="2970058"/>
            <a:ext cx="3930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/>
              <a:t>x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226BF9FB-BBC3-49D1-92F3-4ED00A0A03CE}"/>
              </a:ext>
            </a:extLst>
          </p:cNvPr>
          <p:cNvSpPr txBox="1"/>
          <p:nvPr/>
        </p:nvSpPr>
        <p:spPr>
          <a:xfrm>
            <a:off x="470792" y="6072579"/>
            <a:ext cx="3674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/>
              <a:t>z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723D543C-6491-4A8C-A5E4-2ACD38E7A072}"/>
              </a:ext>
            </a:extLst>
          </p:cNvPr>
          <p:cNvSpPr txBox="1"/>
          <p:nvPr/>
        </p:nvSpPr>
        <p:spPr>
          <a:xfrm>
            <a:off x="121950" y="86956"/>
            <a:ext cx="3167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Bacia sedimentar 2D</a:t>
            </a: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D22C0784-6C86-47B4-82C6-C3170008E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5CF5-DD80-4FB2-8D05-C9155122F025}" type="slidenum">
              <a:rPr lang="pt-BR" smtClean="0"/>
              <a:t>75</a:t>
            </a:fld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tângulo 34">
                <a:extLst>
                  <a:ext uri="{FF2B5EF4-FFF2-40B4-BE49-F238E27FC236}">
                    <a16:creationId xmlns:a16="http://schemas.microsoft.com/office/drawing/2014/main" id="{3BEDF37B-B456-4418-B300-7DF968287EFF}"/>
                  </a:ext>
                </a:extLst>
              </p:cNvPr>
              <p:cNvSpPr/>
              <p:nvPr/>
            </p:nvSpPr>
            <p:spPr>
              <a:xfrm>
                <a:off x="585791" y="692017"/>
                <a:ext cx="50481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pt-BR" sz="2000" dirty="0"/>
              </a:p>
            </p:txBody>
          </p:sp>
        </mc:Choice>
        <mc:Fallback xmlns="">
          <p:sp>
            <p:nvSpPr>
              <p:cNvPr id="35" name="Retângulo 34">
                <a:extLst>
                  <a:ext uri="{FF2B5EF4-FFF2-40B4-BE49-F238E27FC236}">
                    <a16:creationId xmlns:a16="http://schemas.microsoft.com/office/drawing/2014/main" id="{3BEDF37B-B456-4418-B300-7DF968287E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791" y="692017"/>
                <a:ext cx="504818" cy="400110"/>
              </a:xfrm>
              <a:prstGeom prst="rect">
                <a:avLst/>
              </a:prstGeom>
              <a:blipFill>
                <a:blip r:embed="rId2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Título 1">
            <a:extLst>
              <a:ext uri="{FF2B5EF4-FFF2-40B4-BE49-F238E27FC236}">
                <a16:creationId xmlns:a16="http://schemas.microsoft.com/office/drawing/2014/main" id="{25D62001-3C8D-40C6-951D-3F6DC6058951}"/>
              </a:ext>
            </a:extLst>
          </p:cNvPr>
          <p:cNvSpPr txBox="1">
            <a:spLocks/>
          </p:cNvSpPr>
          <p:nvPr/>
        </p:nvSpPr>
        <p:spPr>
          <a:xfrm>
            <a:off x="8435739" y="4463166"/>
            <a:ext cx="3340999" cy="10387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sz="4400" dirty="0"/>
          </a:p>
        </p:txBody>
      </p:sp>
      <p:cxnSp>
        <p:nvCxnSpPr>
          <p:cNvPr id="28" name="Conector de Seta Reta 27">
            <a:extLst>
              <a:ext uri="{FF2B5EF4-FFF2-40B4-BE49-F238E27FC236}">
                <a16:creationId xmlns:a16="http://schemas.microsoft.com/office/drawing/2014/main" id="{162D5536-C93A-4C5D-B434-2C193F712700}"/>
              </a:ext>
            </a:extLst>
          </p:cNvPr>
          <p:cNvCxnSpPr>
            <a:cxnSpLocks/>
          </p:cNvCxnSpPr>
          <p:nvPr/>
        </p:nvCxnSpPr>
        <p:spPr>
          <a:xfrm>
            <a:off x="838200" y="1086328"/>
            <a:ext cx="0" cy="1730345"/>
          </a:xfrm>
          <a:prstGeom prst="straightConnector1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de Seta Reta 29">
            <a:extLst>
              <a:ext uri="{FF2B5EF4-FFF2-40B4-BE49-F238E27FC236}">
                <a16:creationId xmlns:a16="http://schemas.microsoft.com/office/drawing/2014/main" id="{42E66DAC-FCD6-4A9F-B133-BA8BD97250CF}"/>
              </a:ext>
            </a:extLst>
          </p:cNvPr>
          <p:cNvCxnSpPr>
            <a:cxnSpLocks/>
          </p:cNvCxnSpPr>
          <p:nvPr/>
        </p:nvCxnSpPr>
        <p:spPr>
          <a:xfrm flipH="1">
            <a:off x="829916" y="2816654"/>
            <a:ext cx="9369572" cy="6216"/>
          </a:xfrm>
          <a:prstGeom prst="straightConnector1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tângulo 26">
            <a:extLst>
              <a:ext uri="{FF2B5EF4-FFF2-40B4-BE49-F238E27FC236}">
                <a16:creationId xmlns:a16="http://schemas.microsoft.com/office/drawing/2014/main" id="{D276E1E9-B231-4502-946E-AF72187E3F82}"/>
              </a:ext>
            </a:extLst>
          </p:cNvPr>
          <p:cNvSpPr/>
          <p:nvPr/>
        </p:nvSpPr>
        <p:spPr>
          <a:xfrm>
            <a:off x="337473" y="1531312"/>
            <a:ext cx="492443" cy="642163"/>
          </a:xfrm>
          <a:prstGeom prst="rect">
            <a:avLst/>
          </a:prstGeom>
        </p:spPr>
        <p:txBody>
          <a:bodyPr vert="vert270" wrap="none">
            <a:spAutoFit/>
          </a:bodyPr>
          <a:lstStyle/>
          <a:p>
            <a:r>
              <a:rPr lang="pt-BR" sz="2000" dirty="0" err="1"/>
              <a:t>mGal</a:t>
            </a:r>
            <a:endParaRPr lang="pt-BR" sz="2000" dirty="0"/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6130D7BA-0E3C-45AD-A45A-C7483E79A153}"/>
              </a:ext>
            </a:extLst>
          </p:cNvPr>
          <p:cNvSpPr/>
          <p:nvPr/>
        </p:nvSpPr>
        <p:spPr>
          <a:xfrm>
            <a:off x="5330292" y="2749624"/>
            <a:ext cx="924612" cy="400110"/>
          </a:xfrm>
          <a:prstGeom prst="rect">
            <a:avLst/>
          </a:prstGeom>
        </p:spPr>
        <p:txBody>
          <a:bodyPr vert="horz" wrap="none">
            <a:spAutoFit/>
          </a:bodyPr>
          <a:lstStyle/>
          <a:p>
            <a:r>
              <a:rPr lang="pt-BR" sz="2000" dirty="0"/>
              <a:t>metros</a:t>
            </a:r>
          </a:p>
        </p:txBody>
      </p:sp>
      <p:sp>
        <p:nvSpPr>
          <p:cNvPr id="5" name="Forma Livre: Forma 4">
            <a:extLst>
              <a:ext uri="{FF2B5EF4-FFF2-40B4-BE49-F238E27FC236}">
                <a16:creationId xmlns:a16="http://schemas.microsoft.com/office/drawing/2014/main" id="{9A4EE9AB-E683-4F9F-A786-8DAA362F0339}"/>
              </a:ext>
            </a:extLst>
          </p:cNvPr>
          <p:cNvSpPr/>
          <p:nvPr/>
        </p:nvSpPr>
        <p:spPr>
          <a:xfrm>
            <a:off x="856343" y="1349829"/>
            <a:ext cx="9187582" cy="1378857"/>
          </a:xfrm>
          <a:custGeom>
            <a:avLst/>
            <a:gdLst>
              <a:gd name="connsiteX0" fmla="*/ 0 w 9187582"/>
              <a:gd name="connsiteY0" fmla="*/ 116114 h 1378857"/>
              <a:gd name="connsiteX1" fmla="*/ 72571 w 9187582"/>
              <a:gd name="connsiteY1" fmla="*/ 174171 h 1378857"/>
              <a:gd name="connsiteX2" fmla="*/ 159657 w 9187582"/>
              <a:gd name="connsiteY2" fmla="*/ 261257 h 1378857"/>
              <a:gd name="connsiteX3" fmla="*/ 232228 w 9187582"/>
              <a:gd name="connsiteY3" fmla="*/ 362857 h 1378857"/>
              <a:gd name="connsiteX4" fmla="*/ 246743 w 9187582"/>
              <a:gd name="connsiteY4" fmla="*/ 435428 h 1378857"/>
              <a:gd name="connsiteX5" fmla="*/ 261257 w 9187582"/>
              <a:gd name="connsiteY5" fmla="*/ 478971 h 1378857"/>
              <a:gd name="connsiteX6" fmla="*/ 333828 w 9187582"/>
              <a:gd name="connsiteY6" fmla="*/ 595085 h 1378857"/>
              <a:gd name="connsiteX7" fmla="*/ 362857 w 9187582"/>
              <a:gd name="connsiteY7" fmla="*/ 682171 h 1378857"/>
              <a:gd name="connsiteX8" fmla="*/ 508000 w 9187582"/>
              <a:gd name="connsiteY8" fmla="*/ 769257 h 1378857"/>
              <a:gd name="connsiteX9" fmla="*/ 537028 w 9187582"/>
              <a:gd name="connsiteY9" fmla="*/ 812800 h 1378857"/>
              <a:gd name="connsiteX10" fmla="*/ 624114 w 9187582"/>
              <a:gd name="connsiteY10" fmla="*/ 885371 h 1378857"/>
              <a:gd name="connsiteX11" fmla="*/ 696686 w 9187582"/>
              <a:gd name="connsiteY11" fmla="*/ 957942 h 1378857"/>
              <a:gd name="connsiteX12" fmla="*/ 798286 w 9187582"/>
              <a:gd name="connsiteY12" fmla="*/ 1059542 h 1378857"/>
              <a:gd name="connsiteX13" fmla="*/ 1161143 w 9187582"/>
              <a:gd name="connsiteY13" fmla="*/ 1103085 h 1378857"/>
              <a:gd name="connsiteX14" fmla="*/ 1262743 w 9187582"/>
              <a:gd name="connsiteY14" fmla="*/ 1161142 h 1378857"/>
              <a:gd name="connsiteX15" fmla="*/ 1349828 w 9187582"/>
              <a:gd name="connsiteY15" fmla="*/ 1219200 h 1378857"/>
              <a:gd name="connsiteX16" fmla="*/ 1422400 w 9187582"/>
              <a:gd name="connsiteY16" fmla="*/ 1233714 h 1378857"/>
              <a:gd name="connsiteX17" fmla="*/ 1553028 w 9187582"/>
              <a:gd name="connsiteY17" fmla="*/ 1262742 h 1378857"/>
              <a:gd name="connsiteX18" fmla="*/ 1727200 w 9187582"/>
              <a:gd name="connsiteY18" fmla="*/ 1277257 h 1378857"/>
              <a:gd name="connsiteX19" fmla="*/ 1828800 w 9187582"/>
              <a:gd name="connsiteY19" fmla="*/ 1335314 h 1378857"/>
              <a:gd name="connsiteX20" fmla="*/ 1886857 w 9187582"/>
              <a:gd name="connsiteY20" fmla="*/ 1364342 h 1378857"/>
              <a:gd name="connsiteX21" fmla="*/ 2119086 w 9187582"/>
              <a:gd name="connsiteY21" fmla="*/ 1320800 h 1378857"/>
              <a:gd name="connsiteX22" fmla="*/ 2670628 w 9187582"/>
              <a:gd name="connsiteY22" fmla="*/ 1262742 h 1378857"/>
              <a:gd name="connsiteX23" fmla="*/ 2801257 w 9187582"/>
              <a:gd name="connsiteY23" fmla="*/ 1175657 h 1378857"/>
              <a:gd name="connsiteX24" fmla="*/ 2859314 w 9187582"/>
              <a:gd name="connsiteY24" fmla="*/ 1132114 h 1378857"/>
              <a:gd name="connsiteX25" fmla="*/ 2902857 w 9187582"/>
              <a:gd name="connsiteY25" fmla="*/ 1117600 h 1378857"/>
              <a:gd name="connsiteX26" fmla="*/ 2960914 w 9187582"/>
              <a:gd name="connsiteY26" fmla="*/ 1088571 h 1378857"/>
              <a:gd name="connsiteX27" fmla="*/ 3004457 w 9187582"/>
              <a:gd name="connsiteY27" fmla="*/ 1074057 h 1378857"/>
              <a:gd name="connsiteX28" fmla="*/ 3062514 w 9187582"/>
              <a:gd name="connsiteY28" fmla="*/ 1045028 h 1378857"/>
              <a:gd name="connsiteX29" fmla="*/ 3164114 w 9187582"/>
              <a:gd name="connsiteY29" fmla="*/ 1001485 h 1378857"/>
              <a:gd name="connsiteX30" fmla="*/ 3193143 w 9187582"/>
              <a:gd name="connsiteY30" fmla="*/ 943428 h 1378857"/>
              <a:gd name="connsiteX31" fmla="*/ 3265714 w 9187582"/>
              <a:gd name="connsiteY31" fmla="*/ 928914 h 1378857"/>
              <a:gd name="connsiteX32" fmla="*/ 3309257 w 9187582"/>
              <a:gd name="connsiteY32" fmla="*/ 914400 h 1378857"/>
              <a:gd name="connsiteX33" fmla="*/ 3425371 w 9187582"/>
              <a:gd name="connsiteY33" fmla="*/ 928914 h 1378857"/>
              <a:gd name="connsiteX34" fmla="*/ 3483428 w 9187582"/>
              <a:gd name="connsiteY34" fmla="*/ 957942 h 1378857"/>
              <a:gd name="connsiteX35" fmla="*/ 3556000 w 9187582"/>
              <a:gd name="connsiteY35" fmla="*/ 986971 h 1378857"/>
              <a:gd name="connsiteX36" fmla="*/ 3657600 w 9187582"/>
              <a:gd name="connsiteY36" fmla="*/ 1016000 h 1378857"/>
              <a:gd name="connsiteX37" fmla="*/ 3846286 w 9187582"/>
              <a:gd name="connsiteY37" fmla="*/ 1074057 h 1378857"/>
              <a:gd name="connsiteX38" fmla="*/ 3904343 w 9187582"/>
              <a:gd name="connsiteY38" fmla="*/ 1117600 h 1378857"/>
              <a:gd name="connsiteX39" fmla="*/ 4005943 w 9187582"/>
              <a:gd name="connsiteY39" fmla="*/ 1132114 h 1378857"/>
              <a:gd name="connsiteX40" fmla="*/ 4499428 w 9187582"/>
              <a:gd name="connsiteY40" fmla="*/ 1161142 h 1378857"/>
              <a:gd name="connsiteX41" fmla="*/ 4673600 w 9187582"/>
              <a:gd name="connsiteY41" fmla="*/ 1335314 h 1378857"/>
              <a:gd name="connsiteX42" fmla="*/ 4818743 w 9187582"/>
              <a:gd name="connsiteY42" fmla="*/ 1378857 h 1378857"/>
              <a:gd name="connsiteX43" fmla="*/ 5355771 w 9187582"/>
              <a:gd name="connsiteY43" fmla="*/ 1349828 h 1378857"/>
              <a:gd name="connsiteX44" fmla="*/ 5442857 w 9187582"/>
              <a:gd name="connsiteY44" fmla="*/ 1335314 h 1378857"/>
              <a:gd name="connsiteX45" fmla="*/ 5544457 w 9187582"/>
              <a:gd name="connsiteY45" fmla="*/ 1277257 h 1378857"/>
              <a:gd name="connsiteX46" fmla="*/ 6168571 w 9187582"/>
              <a:gd name="connsiteY46" fmla="*/ 1248228 h 1378857"/>
              <a:gd name="connsiteX47" fmla="*/ 6241143 w 9187582"/>
              <a:gd name="connsiteY47" fmla="*/ 1204685 h 1378857"/>
              <a:gd name="connsiteX48" fmla="*/ 6371771 w 9187582"/>
              <a:gd name="connsiteY48" fmla="*/ 1175657 h 1378857"/>
              <a:gd name="connsiteX49" fmla="*/ 6473371 w 9187582"/>
              <a:gd name="connsiteY49" fmla="*/ 1161142 h 1378857"/>
              <a:gd name="connsiteX50" fmla="*/ 6705600 w 9187582"/>
              <a:gd name="connsiteY50" fmla="*/ 1161142 h 1378857"/>
              <a:gd name="connsiteX51" fmla="*/ 7199086 w 9187582"/>
              <a:gd name="connsiteY51" fmla="*/ 1132114 h 1378857"/>
              <a:gd name="connsiteX52" fmla="*/ 7286171 w 9187582"/>
              <a:gd name="connsiteY52" fmla="*/ 1030514 h 1378857"/>
              <a:gd name="connsiteX53" fmla="*/ 7344228 w 9187582"/>
              <a:gd name="connsiteY53" fmla="*/ 943428 h 1378857"/>
              <a:gd name="connsiteX54" fmla="*/ 7707086 w 9187582"/>
              <a:gd name="connsiteY54" fmla="*/ 899885 h 1378857"/>
              <a:gd name="connsiteX55" fmla="*/ 7982857 w 9187582"/>
              <a:gd name="connsiteY55" fmla="*/ 725714 h 1378857"/>
              <a:gd name="connsiteX56" fmla="*/ 8026400 w 9187582"/>
              <a:gd name="connsiteY56" fmla="*/ 696685 h 1378857"/>
              <a:gd name="connsiteX57" fmla="*/ 8128000 w 9187582"/>
              <a:gd name="connsiteY57" fmla="*/ 667657 h 1378857"/>
              <a:gd name="connsiteX58" fmla="*/ 8302171 w 9187582"/>
              <a:gd name="connsiteY58" fmla="*/ 595085 h 1378857"/>
              <a:gd name="connsiteX59" fmla="*/ 8374743 w 9187582"/>
              <a:gd name="connsiteY59" fmla="*/ 551542 h 1378857"/>
              <a:gd name="connsiteX60" fmla="*/ 8476343 w 9187582"/>
              <a:gd name="connsiteY60" fmla="*/ 493485 h 1378857"/>
              <a:gd name="connsiteX61" fmla="*/ 8548914 w 9187582"/>
              <a:gd name="connsiteY61" fmla="*/ 435428 h 1378857"/>
              <a:gd name="connsiteX62" fmla="*/ 8781143 w 9187582"/>
              <a:gd name="connsiteY62" fmla="*/ 420914 h 1378857"/>
              <a:gd name="connsiteX63" fmla="*/ 8853714 w 9187582"/>
              <a:gd name="connsiteY63" fmla="*/ 406400 h 1378857"/>
              <a:gd name="connsiteX64" fmla="*/ 8897257 w 9187582"/>
              <a:gd name="connsiteY64" fmla="*/ 333828 h 1378857"/>
              <a:gd name="connsiteX65" fmla="*/ 8969828 w 9187582"/>
              <a:gd name="connsiteY65" fmla="*/ 246742 h 1378857"/>
              <a:gd name="connsiteX66" fmla="*/ 9027886 w 9187582"/>
              <a:gd name="connsiteY66" fmla="*/ 159657 h 1378857"/>
              <a:gd name="connsiteX67" fmla="*/ 9173028 w 9187582"/>
              <a:gd name="connsiteY67" fmla="*/ 58057 h 1378857"/>
              <a:gd name="connsiteX68" fmla="*/ 9187543 w 9187582"/>
              <a:gd name="connsiteY68" fmla="*/ 0 h 1378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9187582" h="1378857">
                <a:moveTo>
                  <a:pt x="0" y="116114"/>
                </a:moveTo>
                <a:cubicBezTo>
                  <a:pt x="24190" y="135466"/>
                  <a:pt x="49649" y="153332"/>
                  <a:pt x="72571" y="174171"/>
                </a:cubicBezTo>
                <a:cubicBezTo>
                  <a:pt x="102948" y="201786"/>
                  <a:pt x="159657" y="261257"/>
                  <a:pt x="159657" y="261257"/>
                </a:cubicBezTo>
                <a:cubicBezTo>
                  <a:pt x="208491" y="407763"/>
                  <a:pt x="117441" y="156242"/>
                  <a:pt x="232228" y="362857"/>
                </a:cubicBezTo>
                <a:cubicBezTo>
                  <a:pt x="244209" y="384422"/>
                  <a:pt x="240760" y="411495"/>
                  <a:pt x="246743" y="435428"/>
                </a:cubicBezTo>
                <a:cubicBezTo>
                  <a:pt x="250454" y="450271"/>
                  <a:pt x="254415" y="465287"/>
                  <a:pt x="261257" y="478971"/>
                </a:cubicBezTo>
                <a:cubicBezTo>
                  <a:pt x="331035" y="618527"/>
                  <a:pt x="240719" y="390245"/>
                  <a:pt x="333828" y="595085"/>
                </a:cubicBezTo>
                <a:cubicBezTo>
                  <a:pt x="346490" y="622941"/>
                  <a:pt x="343742" y="658277"/>
                  <a:pt x="362857" y="682171"/>
                </a:cubicBezTo>
                <a:cubicBezTo>
                  <a:pt x="386209" y="711361"/>
                  <a:pt x="469429" y="749971"/>
                  <a:pt x="508000" y="769257"/>
                </a:cubicBezTo>
                <a:cubicBezTo>
                  <a:pt x="517676" y="783771"/>
                  <a:pt x="525861" y="799399"/>
                  <a:pt x="537028" y="812800"/>
                </a:cubicBezTo>
                <a:cubicBezTo>
                  <a:pt x="571949" y="854705"/>
                  <a:pt x="581302" y="856830"/>
                  <a:pt x="624114" y="885371"/>
                </a:cubicBezTo>
                <a:cubicBezTo>
                  <a:pt x="701530" y="1001494"/>
                  <a:pt x="599918" y="861173"/>
                  <a:pt x="696686" y="957942"/>
                </a:cubicBezTo>
                <a:cubicBezTo>
                  <a:pt x="733635" y="994891"/>
                  <a:pt x="741982" y="1041947"/>
                  <a:pt x="798286" y="1059542"/>
                </a:cubicBezTo>
                <a:cubicBezTo>
                  <a:pt x="888346" y="1087685"/>
                  <a:pt x="1070607" y="1096121"/>
                  <a:pt x="1161143" y="1103085"/>
                </a:cubicBezTo>
                <a:cubicBezTo>
                  <a:pt x="1351601" y="1245929"/>
                  <a:pt x="1120254" y="1081980"/>
                  <a:pt x="1262743" y="1161142"/>
                </a:cubicBezTo>
                <a:cubicBezTo>
                  <a:pt x="1293240" y="1178085"/>
                  <a:pt x="1315618" y="1212358"/>
                  <a:pt x="1349828" y="1219200"/>
                </a:cubicBezTo>
                <a:cubicBezTo>
                  <a:pt x="1374019" y="1224038"/>
                  <a:pt x="1398318" y="1228363"/>
                  <a:pt x="1422400" y="1233714"/>
                </a:cubicBezTo>
                <a:cubicBezTo>
                  <a:pt x="1467502" y="1243736"/>
                  <a:pt x="1506515" y="1257270"/>
                  <a:pt x="1553028" y="1262742"/>
                </a:cubicBezTo>
                <a:cubicBezTo>
                  <a:pt x="1610888" y="1269549"/>
                  <a:pt x="1669143" y="1272419"/>
                  <a:pt x="1727200" y="1277257"/>
                </a:cubicBezTo>
                <a:cubicBezTo>
                  <a:pt x="1902642" y="1364976"/>
                  <a:pt x="1685194" y="1253254"/>
                  <a:pt x="1828800" y="1335314"/>
                </a:cubicBezTo>
                <a:cubicBezTo>
                  <a:pt x="1847586" y="1346049"/>
                  <a:pt x="1867505" y="1354666"/>
                  <a:pt x="1886857" y="1364342"/>
                </a:cubicBezTo>
                <a:cubicBezTo>
                  <a:pt x="1964267" y="1349828"/>
                  <a:pt x="2041272" y="1332958"/>
                  <a:pt x="2119086" y="1320800"/>
                </a:cubicBezTo>
                <a:cubicBezTo>
                  <a:pt x="2295590" y="1293221"/>
                  <a:pt x="2495257" y="1278685"/>
                  <a:pt x="2670628" y="1262742"/>
                </a:cubicBezTo>
                <a:cubicBezTo>
                  <a:pt x="2815292" y="1154248"/>
                  <a:pt x="2633264" y="1287653"/>
                  <a:pt x="2801257" y="1175657"/>
                </a:cubicBezTo>
                <a:cubicBezTo>
                  <a:pt x="2821385" y="1162238"/>
                  <a:pt x="2838311" y="1144116"/>
                  <a:pt x="2859314" y="1132114"/>
                </a:cubicBezTo>
                <a:cubicBezTo>
                  <a:pt x="2872598" y="1124523"/>
                  <a:pt x="2888795" y="1123627"/>
                  <a:pt x="2902857" y="1117600"/>
                </a:cubicBezTo>
                <a:cubicBezTo>
                  <a:pt x="2922744" y="1109077"/>
                  <a:pt x="2941027" y="1097094"/>
                  <a:pt x="2960914" y="1088571"/>
                </a:cubicBezTo>
                <a:cubicBezTo>
                  <a:pt x="2974976" y="1082544"/>
                  <a:pt x="2990395" y="1080084"/>
                  <a:pt x="3004457" y="1074057"/>
                </a:cubicBezTo>
                <a:cubicBezTo>
                  <a:pt x="3024344" y="1065534"/>
                  <a:pt x="3042817" y="1053981"/>
                  <a:pt x="3062514" y="1045028"/>
                </a:cubicBezTo>
                <a:cubicBezTo>
                  <a:pt x="3096057" y="1029781"/>
                  <a:pt x="3130247" y="1015999"/>
                  <a:pt x="3164114" y="1001485"/>
                </a:cubicBezTo>
                <a:cubicBezTo>
                  <a:pt x="3173790" y="982133"/>
                  <a:pt x="3175537" y="956004"/>
                  <a:pt x="3193143" y="943428"/>
                </a:cubicBezTo>
                <a:cubicBezTo>
                  <a:pt x="3213217" y="929089"/>
                  <a:pt x="3241781" y="934897"/>
                  <a:pt x="3265714" y="928914"/>
                </a:cubicBezTo>
                <a:cubicBezTo>
                  <a:pt x="3280557" y="925203"/>
                  <a:pt x="3294743" y="919238"/>
                  <a:pt x="3309257" y="914400"/>
                </a:cubicBezTo>
                <a:cubicBezTo>
                  <a:pt x="3347962" y="919238"/>
                  <a:pt x="3387530" y="919454"/>
                  <a:pt x="3425371" y="928914"/>
                </a:cubicBezTo>
                <a:cubicBezTo>
                  <a:pt x="3446362" y="934162"/>
                  <a:pt x="3463656" y="949155"/>
                  <a:pt x="3483428" y="957942"/>
                </a:cubicBezTo>
                <a:cubicBezTo>
                  <a:pt x="3507237" y="968524"/>
                  <a:pt x="3531283" y="978732"/>
                  <a:pt x="3556000" y="986971"/>
                </a:cubicBezTo>
                <a:cubicBezTo>
                  <a:pt x="3589414" y="998109"/>
                  <a:pt x="3623567" y="1006925"/>
                  <a:pt x="3657600" y="1016000"/>
                </a:cubicBezTo>
                <a:cubicBezTo>
                  <a:pt x="3716770" y="1031779"/>
                  <a:pt x="3790366" y="1042990"/>
                  <a:pt x="3846286" y="1074057"/>
                </a:cubicBezTo>
                <a:cubicBezTo>
                  <a:pt x="3867432" y="1085805"/>
                  <a:pt x="3881609" y="1109333"/>
                  <a:pt x="3904343" y="1117600"/>
                </a:cubicBezTo>
                <a:cubicBezTo>
                  <a:pt x="3936494" y="1129291"/>
                  <a:pt x="3971824" y="1129618"/>
                  <a:pt x="4005943" y="1132114"/>
                </a:cubicBezTo>
                <a:cubicBezTo>
                  <a:pt x="4170283" y="1144139"/>
                  <a:pt x="4334933" y="1151466"/>
                  <a:pt x="4499428" y="1161142"/>
                </a:cubicBezTo>
                <a:cubicBezTo>
                  <a:pt x="4727905" y="1298227"/>
                  <a:pt x="4342321" y="1055002"/>
                  <a:pt x="4673600" y="1335314"/>
                </a:cubicBezTo>
                <a:cubicBezTo>
                  <a:pt x="4688415" y="1347850"/>
                  <a:pt x="4790453" y="1371784"/>
                  <a:pt x="4818743" y="1378857"/>
                </a:cubicBezTo>
                <a:lnTo>
                  <a:pt x="5355771" y="1349828"/>
                </a:lnTo>
                <a:cubicBezTo>
                  <a:pt x="5385129" y="1347780"/>
                  <a:pt x="5415389" y="1345878"/>
                  <a:pt x="5442857" y="1335314"/>
                </a:cubicBezTo>
                <a:cubicBezTo>
                  <a:pt x="5479263" y="1321312"/>
                  <a:pt x="5505729" y="1281904"/>
                  <a:pt x="5544457" y="1277257"/>
                </a:cubicBezTo>
                <a:cubicBezTo>
                  <a:pt x="5751236" y="1252443"/>
                  <a:pt x="5960533" y="1257904"/>
                  <a:pt x="6168571" y="1248228"/>
                </a:cubicBezTo>
                <a:cubicBezTo>
                  <a:pt x="6192762" y="1233714"/>
                  <a:pt x="6215910" y="1217301"/>
                  <a:pt x="6241143" y="1204685"/>
                </a:cubicBezTo>
                <a:cubicBezTo>
                  <a:pt x="6276229" y="1187142"/>
                  <a:pt x="6339564" y="1180612"/>
                  <a:pt x="6371771" y="1175657"/>
                </a:cubicBezTo>
                <a:cubicBezTo>
                  <a:pt x="6405584" y="1170455"/>
                  <a:pt x="6439504" y="1165980"/>
                  <a:pt x="6473371" y="1161142"/>
                </a:cubicBezTo>
                <a:cubicBezTo>
                  <a:pt x="6592323" y="1121492"/>
                  <a:pt x="6437482" y="1166847"/>
                  <a:pt x="6705600" y="1161142"/>
                </a:cubicBezTo>
                <a:cubicBezTo>
                  <a:pt x="6870342" y="1157637"/>
                  <a:pt x="7034591" y="1141790"/>
                  <a:pt x="7199086" y="1132114"/>
                </a:cubicBezTo>
                <a:cubicBezTo>
                  <a:pt x="7249199" y="1082000"/>
                  <a:pt x="7242727" y="1092577"/>
                  <a:pt x="7286171" y="1030514"/>
                </a:cubicBezTo>
                <a:cubicBezTo>
                  <a:pt x="7306178" y="1001933"/>
                  <a:pt x="7310908" y="953769"/>
                  <a:pt x="7344228" y="943428"/>
                </a:cubicBezTo>
                <a:cubicBezTo>
                  <a:pt x="7460574" y="907320"/>
                  <a:pt x="7586133" y="914399"/>
                  <a:pt x="7707086" y="899885"/>
                </a:cubicBezTo>
                <a:cubicBezTo>
                  <a:pt x="7968264" y="709938"/>
                  <a:pt x="7764139" y="845015"/>
                  <a:pt x="7982857" y="725714"/>
                </a:cubicBezTo>
                <a:cubicBezTo>
                  <a:pt x="7998171" y="717361"/>
                  <a:pt x="8010798" y="704486"/>
                  <a:pt x="8026400" y="696685"/>
                </a:cubicBezTo>
                <a:cubicBezTo>
                  <a:pt x="8061488" y="679141"/>
                  <a:pt x="8090799" y="681608"/>
                  <a:pt x="8128000" y="667657"/>
                </a:cubicBezTo>
                <a:cubicBezTo>
                  <a:pt x="8186891" y="645573"/>
                  <a:pt x="8248239" y="627444"/>
                  <a:pt x="8302171" y="595085"/>
                </a:cubicBezTo>
                <a:cubicBezTo>
                  <a:pt x="8326362" y="580571"/>
                  <a:pt x="8350082" y="565242"/>
                  <a:pt x="8374743" y="551542"/>
                </a:cubicBezTo>
                <a:cubicBezTo>
                  <a:pt x="8436736" y="517102"/>
                  <a:pt x="8424204" y="532590"/>
                  <a:pt x="8476343" y="493485"/>
                </a:cubicBezTo>
                <a:cubicBezTo>
                  <a:pt x="8501126" y="474898"/>
                  <a:pt x="8518778" y="442603"/>
                  <a:pt x="8548914" y="435428"/>
                </a:cubicBezTo>
                <a:cubicBezTo>
                  <a:pt x="8624366" y="417463"/>
                  <a:pt x="8703733" y="425752"/>
                  <a:pt x="8781143" y="420914"/>
                </a:cubicBezTo>
                <a:cubicBezTo>
                  <a:pt x="8805333" y="416076"/>
                  <a:pt x="8833979" y="421202"/>
                  <a:pt x="8853714" y="406400"/>
                </a:cubicBezTo>
                <a:cubicBezTo>
                  <a:pt x="8876283" y="389473"/>
                  <a:pt x="8882305" y="357751"/>
                  <a:pt x="8897257" y="333828"/>
                </a:cubicBezTo>
                <a:cubicBezTo>
                  <a:pt x="8967976" y="220678"/>
                  <a:pt x="8878293" y="364429"/>
                  <a:pt x="8969828" y="246742"/>
                </a:cubicBezTo>
                <a:cubicBezTo>
                  <a:pt x="8991247" y="219203"/>
                  <a:pt x="8999976" y="180590"/>
                  <a:pt x="9027886" y="159657"/>
                </a:cubicBezTo>
                <a:cubicBezTo>
                  <a:pt x="9113853" y="95181"/>
                  <a:pt x="9065815" y="129533"/>
                  <a:pt x="9173028" y="58057"/>
                </a:cubicBezTo>
                <a:cubicBezTo>
                  <a:pt x="9189073" y="9924"/>
                  <a:pt x="9187543" y="29814"/>
                  <a:pt x="9187543" y="0"/>
                </a:cubicBezTo>
              </a:path>
            </a:pathLst>
          </a:custGeom>
          <a:ln w="317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319C4AD4-CB1A-477E-98C6-4CB6648D4664}"/>
              </a:ext>
            </a:extLst>
          </p:cNvPr>
          <p:cNvSpPr/>
          <p:nvPr/>
        </p:nvSpPr>
        <p:spPr>
          <a:xfrm>
            <a:off x="1090609" y="3144383"/>
            <a:ext cx="924612" cy="116297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2C917F88-37BA-4062-8B93-A313C1E26CCA}"/>
              </a:ext>
            </a:extLst>
          </p:cNvPr>
          <p:cNvSpPr/>
          <p:nvPr/>
        </p:nvSpPr>
        <p:spPr>
          <a:xfrm>
            <a:off x="2016225" y="3144382"/>
            <a:ext cx="924612" cy="164520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61B1914E-99BA-48D9-B958-1431B8F7037A}"/>
              </a:ext>
            </a:extLst>
          </p:cNvPr>
          <p:cNvSpPr/>
          <p:nvPr/>
        </p:nvSpPr>
        <p:spPr>
          <a:xfrm>
            <a:off x="2940837" y="3144381"/>
            <a:ext cx="924612" cy="214907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957703A4-1ED0-44EE-B7D0-B3C918CCF9BE}"/>
              </a:ext>
            </a:extLst>
          </p:cNvPr>
          <p:cNvSpPr/>
          <p:nvPr/>
        </p:nvSpPr>
        <p:spPr>
          <a:xfrm>
            <a:off x="3865068" y="3144381"/>
            <a:ext cx="924612" cy="256669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606FAFC4-6339-4AEF-BAA9-A8B3F9E25C44}"/>
              </a:ext>
            </a:extLst>
          </p:cNvPr>
          <p:cNvSpPr/>
          <p:nvPr/>
        </p:nvSpPr>
        <p:spPr>
          <a:xfrm>
            <a:off x="4789299" y="3144381"/>
            <a:ext cx="924612" cy="187089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90F1D231-0430-4760-998A-1FE020A24E57}"/>
              </a:ext>
            </a:extLst>
          </p:cNvPr>
          <p:cNvSpPr/>
          <p:nvPr/>
        </p:nvSpPr>
        <p:spPr>
          <a:xfrm>
            <a:off x="5713149" y="3144382"/>
            <a:ext cx="898227" cy="143621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F8608F2D-1D02-403A-8BC5-3D429EB7CEFE}"/>
              </a:ext>
            </a:extLst>
          </p:cNvPr>
          <p:cNvSpPr/>
          <p:nvPr/>
        </p:nvSpPr>
        <p:spPr>
          <a:xfrm>
            <a:off x="6612138" y="3144381"/>
            <a:ext cx="924612" cy="102449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38BDDBC5-A6ED-4AE5-A137-D594356983ED}"/>
              </a:ext>
            </a:extLst>
          </p:cNvPr>
          <p:cNvSpPr/>
          <p:nvPr/>
        </p:nvSpPr>
        <p:spPr>
          <a:xfrm>
            <a:off x="7535988" y="3144382"/>
            <a:ext cx="924612" cy="84677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AF387FE0-367C-45B5-8E40-D1F417B830DF}"/>
              </a:ext>
            </a:extLst>
          </p:cNvPr>
          <p:cNvSpPr/>
          <p:nvPr/>
        </p:nvSpPr>
        <p:spPr>
          <a:xfrm>
            <a:off x="8460600" y="3144381"/>
            <a:ext cx="924612" cy="71023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31" name="Conector de Seta Reta 30">
            <a:extLst>
              <a:ext uri="{FF2B5EF4-FFF2-40B4-BE49-F238E27FC236}">
                <a16:creationId xmlns:a16="http://schemas.microsoft.com/office/drawing/2014/main" id="{1D1EDE5F-F9E9-456F-BC66-A2E927E693E4}"/>
              </a:ext>
            </a:extLst>
          </p:cNvPr>
          <p:cNvCxnSpPr>
            <a:cxnSpLocks/>
          </p:cNvCxnSpPr>
          <p:nvPr/>
        </p:nvCxnSpPr>
        <p:spPr>
          <a:xfrm flipV="1">
            <a:off x="1436744" y="3144381"/>
            <a:ext cx="0" cy="1162980"/>
          </a:xfrm>
          <a:prstGeom prst="straightConnector1">
            <a:avLst/>
          </a:prstGeom>
          <a:ln w="2540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CaixaDeTexto 31">
                <a:extLst>
                  <a:ext uri="{FF2B5EF4-FFF2-40B4-BE49-F238E27FC236}">
                    <a16:creationId xmlns:a16="http://schemas.microsoft.com/office/drawing/2014/main" id="{D2CC29F7-ECE6-487D-9BD1-C64C96A0B436}"/>
                  </a:ext>
                </a:extLst>
              </p:cNvPr>
              <p:cNvSpPr txBox="1"/>
              <p:nvPr/>
            </p:nvSpPr>
            <p:spPr>
              <a:xfrm>
                <a:off x="1320395" y="3527051"/>
                <a:ext cx="6834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pt-BR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32" name="CaixaDeTexto 31">
                <a:extLst>
                  <a:ext uri="{FF2B5EF4-FFF2-40B4-BE49-F238E27FC236}">
                    <a16:creationId xmlns:a16="http://schemas.microsoft.com/office/drawing/2014/main" id="{D2CC29F7-ECE6-487D-9BD1-C64C96A0B4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0395" y="3527051"/>
                <a:ext cx="683400" cy="369332"/>
              </a:xfrm>
              <a:prstGeom prst="rect">
                <a:avLst/>
              </a:prstGeom>
              <a:blipFill>
                <a:blip r:embed="rId3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Conector de Seta Reta 33">
            <a:extLst>
              <a:ext uri="{FF2B5EF4-FFF2-40B4-BE49-F238E27FC236}">
                <a16:creationId xmlns:a16="http://schemas.microsoft.com/office/drawing/2014/main" id="{02F86A83-3DBD-463E-9512-F8810181CFCF}"/>
              </a:ext>
            </a:extLst>
          </p:cNvPr>
          <p:cNvCxnSpPr>
            <a:cxnSpLocks/>
          </p:cNvCxnSpPr>
          <p:nvPr/>
        </p:nvCxnSpPr>
        <p:spPr>
          <a:xfrm flipV="1">
            <a:off x="2389386" y="3130461"/>
            <a:ext cx="5112" cy="1659124"/>
          </a:xfrm>
          <a:prstGeom prst="straightConnector1">
            <a:avLst/>
          </a:prstGeom>
          <a:ln w="2540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CaixaDeTexto 35">
                <a:extLst>
                  <a:ext uri="{FF2B5EF4-FFF2-40B4-BE49-F238E27FC236}">
                    <a16:creationId xmlns:a16="http://schemas.microsoft.com/office/drawing/2014/main" id="{B7D73E6D-F3C6-4CB7-B8AE-FA72C5F5A6EB}"/>
                  </a:ext>
                </a:extLst>
              </p:cNvPr>
              <p:cNvSpPr txBox="1"/>
              <p:nvPr/>
            </p:nvSpPr>
            <p:spPr>
              <a:xfrm>
                <a:off x="2325968" y="3799542"/>
                <a:ext cx="6834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pt-BR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36" name="CaixaDeTexto 35">
                <a:extLst>
                  <a:ext uri="{FF2B5EF4-FFF2-40B4-BE49-F238E27FC236}">
                    <a16:creationId xmlns:a16="http://schemas.microsoft.com/office/drawing/2014/main" id="{B7D73E6D-F3C6-4CB7-B8AE-FA72C5F5A6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5968" y="3799542"/>
                <a:ext cx="683400" cy="369332"/>
              </a:xfrm>
              <a:prstGeom prst="rect">
                <a:avLst/>
              </a:prstGeom>
              <a:blipFill>
                <a:blip r:embed="rId4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Conector de Seta Reta 36">
            <a:extLst>
              <a:ext uri="{FF2B5EF4-FFF2-40B4-BE49-F238E27FC236}">
                <a16:creationId xmlns:a16="http://schemas.microsoft.com/office/drawing/2014/main" id="{A0C7E5DD-2C37-4511-B31C-B22DF012CBE6}"/>
              </a:ext>
            </a:extLst>
          </p:cNvPr>
          <p:cNvCxnSpPr>
            <a:cxnSpLocks/>
          </p:cNvCxnSpPr>
          <p:nvPr/>
        </p:nvCxnSpPr>
        <p:spPr>
          <a:xfrm flipV="1">
            <a:off x="3280642" y="3130460"/>
            <a:ext cx="0" cy="2162993"/>
          </a:xfrm>
          <a:prstGeom prst="straightConnector1">
            <a:avLst/>
          </a:prstGeom>
          <a:ln w="2540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CaixaDeTexto 39">
                <a:extLst>
                  <a:ext uri="{FF2B5EF4-FFF2-40B4-BE49-F238E27FC236}">
                    <a16:creationId xmlns:a16="http://schemas.microsoft.com/office/drawing/2014/main" id="{BAF17564-5EB2-4590-9D1C-520285C76883}"/>
                  </a:ext>
                </a:extLst>
              </p:cNvPr>
              <p:cNvSpPr txBox="1"/>
              <p:nvPr/>
            </p:nvSpPr>
            <p:spPr>
              <a:xfrm>
                <a:off x="3214007" y="4007022"/>
                <a:ext cx="6834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pt-BR" sz="1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40" name="CaixaDeTexto 39">
                <a:extLst>
                  <a:ext uri="{FF2B5EF4-FFF2-40B4-BE49-F238E27FC236}">
                    <a16:creationId xmlns:a16="http://schemas.microsoft.com/office/drawing/2014/main" id="{BAF17564-5EB2-4590-9D1C-520285C768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4007" y="4007022"/>
                <a:ext cx="683400" cy="369332"/>
              </a:xfrm>
              <a:prstGeom prst="rect">
                <a:avLst/>
              </a:prstGeom>
              <a:blipFill>
                <a:blip r:embed="rId5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Conector de Seta Reta 40">
            <a:extLst>
              <a:ext uri="{FF2B5EF4-FFF2-40B4-BE49-F238E27FC236}">
                <a16:creationId xmlns:a16="http://schemas.microsoft.com/office/drawing/2014/main" id="{4388C8D4-7350-4B06-8ECA-5486FDE3D395}"/>
              </a:ext>
            </a:extLst>
          </p:cNvPr>
          <p:cNvCxnSpPr>
            <a:cxnSpLocks/>
          </p:cNvCxnSpPr>
          <p:nvPr/>
        </p:nvCxnSpPr>
        <p:spPr>
          <a:xfrm flipV="1">
            <a:off x="4229816" y="3130460"/>
            <a:ext cx="0" cy="2566448"/>
          </a:xfrm>
          <a:prstGeom prst="straightConnector1">
            <a:avLst/>
          </a:prstGeom>
          <a:ln w="2540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CaixaDeTexto 43">
                <a:extLst>
                  <a:ext uri="{FF2B5EF4-FFF2-40B4-BE49-F238E27FC236}">
                    <a16:creationId xmlns:a16="http://schemas.microsoft.com/office/drawing/2014/main" id="{ACFBA887-313F-4827-8F4D-26815FD66E00}"/>
                  </a:ext>
                </a:extLst>
              </p:cNvPr>
              <p:cNvSpPr txBox="1"/>
              <p:nvPr/>
            </p:nvSpPr>
            <p:spPr>
              <a:xfrm>
                <a:off x="4150322" y="4580593"/>
                <a:ext cx="6834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pt-BR" sz="18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44" name="CaixaDeTexto 43">
                <a:extLst>
                  <a:ext uri="{FF2B5EF4-FFF2-40B4-BE49-F238E27FC236}">
                    <a16:creationId xmlns:a16="http://schemas.microsoft.com/office/drawing/2014/main" id="{ACFBA887-313F-4827-8F4D-26815FD66E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0322" y="4580593"/>
                <a:ext cx="683400" cy="369332"/>
              </a:xfrm>
              <a:prstGeom prst="rect">
                <a:avLst/>
              </a:prstGeom>
              <a:blipFill>
                <a:blip r:embed="rId6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Título 1">
            <a:extLst>
              <a:ext uri="{FF2B5EF4-FFF2-40B4-BE49-F238E27FC236}">
                <a16:creationId xmlns:a16="http://schemas.microsoft.com/office/drawing/2014/main" id="{E6306F85-755D-43BF-926E-46F81A2E656A}"/>
              </a:ext>
            </a:extLst>
          </p:cNvPr>
          <p:cNvSpPr txBox="1">
            <a:spLocks/>
          </p:cNvSpPr>
          <p:nvPr/>
        </p:nvSpPr>
        <p:spPr>
          <a:xfrm>
            <a:off x="2251056" y="621981"/>
            <a:ext cx="7643128" cy="123515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dirty="0"/>
              <a:t>Reproduzir o efeito gerado por uma </a:t>
            </a:r>
            <a:r>
              <a:rPr lang="pt-BR" sz="2800" dirty="0">
                <a:solidFill>
                  <a:srgbClr val="0070C0"/>
                </a:solidFill>
              </a:rPr>
              <a:t>bacia sedimentar</a:t>
            </a:r>
            <a:r>
              <a:rPr lang="pt-BR" sz="2800" dirty="0"/>
              <a:t> assumindo que podemos descreve-la por um </a:t>
            </a:r>
            <a:r>
              <a:rPr lang="pt-BR" sz="2800" dirty="0">
                <a:solidFill>
                  <a:srgbClr val="0070C0"/>
                </a:solidFill>
              </a:rPr>
              <a:t>conjunto de prismas justapostos</a:t>
            </a:r>
          </a:p>
        </p:txBody>
      </p:sp>
      <p:cxnSp>
        <p:nvCxnSpPr>
          <p:cNvPr id="46" name="Conector de Seta Reta 45">
            <a:extLst>
              <a:ext uri="{FF2B5EF4-FFF2-40B4-BE49-F238E27FC236}">
                <a16:creationId xmlns:a16="http://schemas.microsoft.com/office/drawing/2014/main" id="{C4DC359D-3DEA-44DF-BE3C-85604355529E}"/>
              </a:ext>
            </a:extLst>
          </p:cNvPr>
          <p:cNvCxnSpPr>
            <a:cxnSpLocks/>
          </p:cNvCxnSpPr>
          <p:nvPr/>
        </p:nvCxnSpPr>
        <p:spPr>
          <a:xfrm flipH="1" flipV="1">
            <a:off x="5133056" y="3131862"/>
            <a:ext cx="708" cy="1868842"/>
          </a:xfrm>
          <a:prstGeom prst="straightConnector1">
            <a:avLst/>
          </a:prstGeom>
          <a:ln w="2540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CaixaDeTexto 47">
                <a:extLst>
                  <a:ext uri="{FF2B5EF4-FFF2-40B4-BE49-F238E27FC236}">
                    <a16:creationId xmlns:a16="http://schemas.microsoft.com/office/drawing/2014/main" id="{B5F3450F-B06E-42F9-A3BC-0D769A08AAA3}"/>
                  </a:ext>
                </a:extLst>
              </p:cNvPr>
              <p:cNvSpPr txBox="1"/>
              <p:nvPr/>
            </p:nvSpPr>
            <p:spPr>
              <a:xfrm>
                <a:off x="5081757" y="3806495"/>
                <a:ext cx="6834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pt-BR" sz="18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48" name="CaixaDeTexto 47">
                <a:extLst>
                  <a:ext uri="{FF2B5EF4-FFF2-40B4-BE49-F238E27FC236}">
                    <a16:creationId xmlns:a16="http://schemas.microsoft.com/office/drawing/2014/main" id="{B5F3450F-B06E-42F9-A3BC-0D769A08AA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1757" y="3806495"/>
                <a:ext cx="683400" cy="369332"/>
              </a:xfrm>
              <a:prstGeom prst="rect">
                <a:avLst/>
              </a:prstGeom>
              <a:blipFill>
                <a:blip r:embed="rId7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Conector de Seta Reta 48">
            <a:extLst>
              <a:ext uri="{FF2B5EF4-FFF2-40B4-BE49-F238E27FC236}">
                <a16:creationId xmlns:a16="http://schemas.microsoft.com/office/drawing/2014/main" id="{9A08A4E0-3B79-427D-961A-D8FD590DAB00}"/>
              </a:ext>
            </a:extLst>
          </p:cNvPr>
          <p:cNvCxnSpPr>
            <a:cxnSpLocks/>
          </p:cNvCxnSpPr>
          <p:nvPr/>
        </p:nvCxnSpPr>
        <p:spPr>
          <a:xfrm flipH="1" flipV="1">
            <a:off x="5981662" y="3131862"/>
            <a:ext cx="958" cy="1448731"/>
          </a:xfrm>
          <a:prstGeom prst="straightConnector1">
            <a:avLst/>
          </a:prstGeom>
          <a:ln w="2540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CaixaDeTexto 50">
                <a:extLst>
                  <a:ext uri="{FF2B5EF4-FFF2-40B4-BE49-F238E27FC236}">
                    <a16:creationId xmlns:a16="http://schemas.microsoft.com/office/drawing/2014/main" id="{9BA561BB-0D01-465B-B707-7E146D698717}"/>
                  </a:ext>
                </a:extLst>
              </p:cNvPr>
              <p:cNvSpPr txBox="1"/>
              <p:nvPr/>
            </p:nvSpPr>
            <p:spPr>
              <a:xfrm>
                <a:off x="5896043" y="3527051"/>
                <a:ext cx="6834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pt-BR" sz="18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51" name="CaixaDeTexto 50">
                <a:extLst>
                  <a:ext uri="{FF2B5EF4-FFF2-40B4-BE49-F238E27FC236}">
                    <a16:creationId xmlns:a16="http://schemas.microsoft.com/office/drawing/2014/main" id="{9BA561BB-0D01-465B-B707-7E146D6987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6043" y="3527051"/>
                <a:ext cx="683400" cy="369332"/>
              </a:xfrm>
              <a:prstGeom prst="rect">
                <a:avLst/>
              </a:prstGeom>
              <a:blipFill>
                <a:blip r:embed="rId8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Conector de Seta Reta 51">
            <a:extLst>
              <a:ext uri="{FF2B5EF4-FFF2-40B4-BE49-F238E27FC236}">
                <a16:creationId xmlns:a16="http://schemas.microsoft.com/office/drawing/2014/main" id="{B8FFDDD7-B781-49A7-8809-FCE3EFAD27B4}"/>
              </a:ext>
            </a:extLst>
          </p:cNvPr>
          <p:cNvCxnSpPr>
            <a:cxnSpLocks/>
          </p:cNvCxnSpPr>
          <p:nvPr/>
        </p:nvCxnSpPr>
        <p:spPr>
          <a:xfrm flipV="1">
            <a:off x="6905316" y="3130248"/>
            <a:ext cx="0" cy="1038626"/>
          </a:xfrm>
          <a:prstGeom prst="straightConnector1">
            <a:avLst/>
          </a:prstGeom>
          <a:ln w="2540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CaixaDeTexto 54">
                <a:extLst>
                  <a:ext uri="{FF2B5EF4-FFF2-40B4-BE49-F238E27FC236}">
                    <a16:creationId xmlns:a16="http://schemas.microsoft.com/office/drawing/2014/main" id="{BD31C620-ABE2-45D3-B047-FE19D600C330}"/>
                  </a:ext>
                </a:extLst>
              </p:cNvPr>
              <p:cNvSpPr txBox="1"/>
              <p:nvPr/>
            </p:nvSpPr>
            <p:spPr>
              <a:xfrm>
                <a:off x="6825563" y="3396997"/>
                <a:ext cx="6834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pt-BR" sz="1800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55" name="CaixaDeTexto 54">
                <a:extLst>
                  <a:ext uri="{FF2B5EF4-FFF2-40B4-BE49-F238E27FC236}">
                    <a16:creationId xmlns:a16="http://schemas.microsoft.com/office/drawing/2014/main" id="{BD31C620-ABE2-45D3-B047-FE19D600C3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5563" y="3396997"/>
                <a:ext cx="683400" cy="369332"/>
              </a:xfrm>
              <a:prstGeom prst="rect">
                <a:avLst/>
              </a:prstGeom>
              <a:blipFill>
                <a:blip r:embed="rId9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7" name="Conector de Seta Reta 56">
            <a:extLst>
              <a:ext uri="{FF2B5EF4-FFF2-40B4-BE49-F238E27FC236}">
                <a16:creationId xmlns:a16="http://schemas.microsoft.com/office/drawing/2014/main" id="{438E28F6-1D36-4DC7-AFA7-DA480197F36C}"/>
              </a:ext>
            </a:extLst>
          </p:cNvPr>
          <p:cNvCxnSpPr>
            <a:cxnSpLocks/>
          </p:cNvCxnSpPr>
          <p:nvPr/>
        </p:nvCxnSpPr>
        <p:spPr>
          <a:xfrm flipV="1">
            <a:off x="7796856" y="3153062"/>
            <a:ext cx="0" cy="831146"/>
          </a:xfrm>
          <a:prstGeom prst="straightConnector1">
            <a:avLst/>
          </a:prstGeom>
          <a:ln w="2540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CaixaDeTexto 58">
                <a:extLst>
                  <a:ext uri="{FF2B5EF4-FFF2-40B4-BE49-F238E27FC236}">
                    <a16:creationId xmlns:a16="http://schemas.microsoft.com/office/drawing/2014/main" id="{0152C677-BB9F-4165-A557-ED5014BDB657}"/>
                  </a:ext>
                </a:extLst>
              </p:cNvPr>
              <p:cNvSpPr txBox="1"/>
              <p:nvPr/>
            </p:nvSpPr>
            <p:spPr>
              <a:xfrm>
                <a:off x="7719603" y="3327323"/>
                <a:ext cx="6834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pt-BR" sz="1800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59" name="CaixaDeTexto 58">
                <a:extLst>
                  <a:ext uri="{FF2B5EF4-FFF2-40B4-BE49-F238E27FC236}">
                    <a16:creationId xmlns:a16="http://schemas.microsoft.com/office/drawing/2014/main" id="{0152C677-BB9F-4165-A557-ED5014BDB6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9603" y="3327323"/>
                <a:ext cx="683400" cy="369332"/>
              </a:xfrm>
              <a:prstGeom prst="rect">
                <a:avLst/>
              </a:prstGeom>
              <a:blipFill>
                <a:blip r:embed="rId10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0" name="Conector de Seta Reta 59">
            <a:extLst>
              <a:ext uri="{FF2B5EF4-FFF2-40B4-BE49-F238E27FC236}">
                <a16:creationId xmlns:a16="http://schemas.microsoft.com/office/drawing/2014/main" id="{A192029D-B2BC-4588-8749-A795115F71DC}"/>
              </a:ext>
            </a:extLst>
          </p:cNvPr>
          <p:cNvCxnSpPr>
            <a:cxnSpLocks/>
          </p:cNvCxnSpPr>
          <p:nvPr/>
        </p:nvCxnSpPr>
        <p:spPr>
          <a:xfrm flipV="1">
            <a:off x="8696016" y="3137422"/>
            <a:ext cx="0" cy="725066"/>
          </a:xfrm>
          <a:prstGeom prst="straightConnector1">
            <a:avLst/>
          </a:prstGeom>
          <a:ln w="2540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CaixaDeTexto 61">
                <a:extLst>
                  <a:ext uri="{FF2B5EF4-FFF2-40B4-BE49-F238E27FC236}">
                    <a16:creationId xmlns:a16="http://schemas.microsoft.com/office/drawing/2014/main" id="{9A0C7B03-5E95-4E14-AE63-32912BCB432C}"/>
                  </a:ext>
                </a:extLst>
              </p:cNvPr>
              <p:cNvSpPr txBox="1"/>
              <p:nvPr/>
            </p:nvSpPr>
            <p:spPr>
              <a:xfrm>
                <a:off x="8663109" y="3280229"/>
                <a:ext cx="6834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pt-BR" sz="1800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62" name="CaixaDeTexto 61">
                <a:extLst>
                  <a:ext uri="{FF2B5EF4-FFF2-40B4-BE49-F238E27FC236}">
                    <a16:creationId xmlns:a16="http://schemas.microsoft.com/office/drawing/2014/main" id="{9A0C7B03-5E95-4E14-AE63-32912BCB43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3109" y="3280229"/>
                <a:ext cx="683400" cy="369332"/>
              </a:xfrm>
              <a:prstGeom prst="rect">
                <a:avLst/>
              </a:prstGeom>
              <a:blipFill>
                <a:blip r:embed="rId11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3740565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de Seta Reta 2">
            <a:extLst>
              <a:ext uri="{FF2B5EF4-FFF2-40B4-BE49-F238E27FC236}">
                <a16:creationId xmlns:a16="http://schemas.microsoft.com/office/drawing/2014/main" id="{21924E65-29CD-4BB8-B2CD-AE4C546B1FD1}"/>
              </a:ext>
            </a:extLst>
          </p:cNvPr>
          <p:cNvCxnSpPr>
            <a:cxnSpLocks/>
          </p:cNvCxnSpPr>
          <p:nvPr/>
        </p:nvCxnSpPr>
        <p:spPr>
          <a:xfrm>
            <a:off x="838200" y="3144383"/>
            <a:ext cx="0" cy="3251361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7EC64C03-32B6-470A-ADFF-BAF6710DDD0C}"/>
              </a:ext>
            </a:extLst>
          </p:cNvPr>
          <p:cNvCxnSpPr>
            <a:cxnSpLocks/>
          </p:cNvCxnSpPr>
          <p:nvPr/>
        </p:nvCxnSpPr>
        <p:spPr>
          <a:xfrm flipV="1">
            <a:off x="838200" y="3130460"/>
            <a:ext cx="9557826" cy="13924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>
            <a:extLst>
              <a:ext uri="{FF2B5EF4-FFF2-40B4-BE49-F238E27FC236}">
                <a16:creationId xmlns:a16="http://schemas.microsoft.com/office/drawing/2014/main" id="{A713BD34-23E5-4423-93A0-22A32C362597}"/>
              </a:ext>
            </a:extLst>
          </p:cNvPr>
          <p:cNvSpPr txBox="1"/>
          <p:nvPr/>
        </p:nvSpPr>
        <p:spPr>
          <a:xfrm>
            <a:off x="10199498" y="2970058"/>
            <a:ext cx="3930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/>
              <a:t>x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226BF9FB-BBC3-49D1-92F3-4ED00A0A03CE}"/>
              </a:ext>
            </a:extLst>
          </p:cNvPr>
          <p:cNvSpPr txBox="1"/>
          <p:nvPr/>
        </p:nvSpPr>
        <p:spPr>
          <a:xfrm>
            <a:off x="470792" y="6072579"/>
            <a:ext cx="3674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/>
              <a:t>z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723D543C-6491-4A8C-A5E4-2ACD38E7A072}"/>
              </a:ext>
            </a:extLst>
          </p:cNvPr>
          <p:cNvSpPr txBox="1"/>
          <p:nvPr/>
        </p:nvSpPr>
        <p:spPr>
          <a:xfrm>
            <a:off x="121950" y="86956"/>
            <a:ext cx="3167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Bacia sedimentar 2D</a:t>
            </a: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D22C0784-6C86-47B4-82C6-C3170008E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5CF5-DD80-4FB2-8D05-C9155122F025}" type="slidenum">
              <a:rPr lang="pt-BR" smtClean="0"/>
              <a:t>76</a:t>
            </a:fld>
            <a:endParaRPr lang="pt-B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5" name="Retângulo 34">
                <a:extLst>
                  <a:ext uri="{FF2B5EF4-FFF2-40B4-BE49-F238E27FC236}">
                    <a16:creationId xmlns:a16="http://schemas.microsoft.com/office/drawing/2014/main" id="{3BEDF37B-B456-4418-B300-7DF968287EFF}"/>
                  </a:ext>
                </a:extLst>
              </p:cNvPr>
              <p:cNvSpPr/>
              <p:nvPr/>
            </p:nvSpPr>
            <p:spPr>
              <a:xfrm>
                <a:off x="585791" y="692017"/>
                <a:ext cx="50481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pt-BR" sz="2000" dirty="0"/>
              </a:p>
            </p:txBody>
          </p:sp>
        </mc:Choice>
        <mc:Fallback>
          <p:sp>
            <p:nvSpPr>
              <p:cNvPr id="35" name="Retângulo 34">
                <a:extLst>
                  <a:ext uri="{FF2B5EF4-FFF2-40B4-BE49-F238E27FC236}">
                    <a16:creationId xmlns:a16="http://schemas.microsoft.com/office/drawing/2014/main" id="{3BEDF37B-B456-4418-B300-7DF968287E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791" y="692017"/>
                <a:ext cx="504818" cy="400110"/>
              </a:xfrm>
              <a:prstGeom prst="rect">
                <a:avLst/>
              </a:prstGeom>
              <a:blipFill>
                <a:blip r:embed="rId2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Título 1">
            <a:extLst>
              <a:ext uri="{FF2B5EF4-FFF2-40B4-BE49-F238E27FC236}">
                <a16:creationId xmlns:a16="http://schemas.microsoft.com/office/drawing/2014/main" id="{25D62001-3C8D-40C6-951D-3F6DC6058951}"/>
              </a:ext>
            </a:extLst>
          </p:cNvPr>
          <p:cNvSpPr txBox="1">
            <a:spLocks/>
          </p:cNvSpPr>
          <p:nvPr/>
        </p:nvSpPr>
        <p:spPr>
          <a:xfrm>
            <a:off x="8435739" y="4463166"/>
            <a:ext cx="3340999" cy="10387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sz="4400" dirty="0"/>
          </a:p>
        </p:txBody>
      </p:sp>
      <p:cxnSp>
        <p:nvCxnSpPr>
          <p:cNvPr id="28" name="Conector de Seta Reta 27">
            <a:extLst>
              <a:ext uri="{FF2B5EF4-FFF2-40B4-BE49-F238E27FC236}">
                <a16:creationId xmlns:a16="http://schemas.microsoft.com/office/drawing/2014/main" id="{162D5536-C93A-4C5D-B434-2C193F712700}"/>
              </a:ext>
            </a:extLst>
          </p:cNvPr>
          <p:cNvCxnSpPr>
            <a:cxnSpLocks/>
          </p:cNvCxnSpPr>
          <p:nvPr/>
        </p:nvCxnSpPr>
        <p:spPr>
          <a:xfrm>
            <a:off x="838200" y="1086328"/>
            <a:ext cx="0" cy="1730345"/>
          </a:xfrm>
          <a:prstGeom prst="straightConnector1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de Seta Reta 29">
            <a:extLst>
              <a:ext uri="{FF2B5EF4-FFF2-40B4-BE49-F238E27FC236}">
                <a16:creationId xmlns:a16="http://schemas.microsoft.com/office/drawing/2014/main" id="{42E66DAC-FCD6-4A9F-B133-BA8BD97250CF}"/>
              </a:ext>
            </a:extLst>
          </p:cNvPr>
          <p:cNvCxnSpPr>
            <a:cxnSpLocks/>
          </p:cNvCxnSpPr>
          <p:nvPr/>
        </p:nvCxnSpPr>
        <p:spPr>
          <a:xfrm flipH="1">
            <a:off x="829916" y="2816654"/>
            <a:ext cx="9369572" cy="6216"/>
          </a:xfrm>
          <a:prstGeom prst="straightConnector1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tângulo 26">
            <a:extLst>
              <a:ext uri="{FF2B5EF4-FFF2-40B4-BE49-F238E27FC236}">
                <a16:creationId xmlns:a16="http://schemas.microsoft.com/office/drawing/2014/main" id="{D276E1E9-B231-4502-946E-AF72187E3F82}"/>
              </a:ext>
            </a:extLst>
          </p:cNvPr>
          <p:cNvSpPr/>
          <p:nvPr/>
        </p:nvSpPr>
        <p:spPr>
          <a:xfrm>
            <a:off x="337473" y="1531312"/>
            <a:ext cx="492443" cy="642163"/>
          </a:xfrm>
          <a:prstGeom prst="rect">
            <a:avLst/>
          </a:prstGeom>
        </p:spPr>
        <p:txBody>
          <a:bodyPr vert="vert270" wrap="none">
            <a:spAutoFit/>
          </a:bodyPr>
          <a:lstStyle/>
          <a:p>
            <a:r>
              <a:rPr lang="pt-BR" sz="2000" dirty="0" err="1"/>
              <a:t>mGal</a:t>
            </a:r>
            <a:endParaRPr lang="pt-BR" sz="2000" dirty="0"/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6130D7BA-0E3C-45AD-A45A-C7483E79A153}"/>
              </a:ext>
            </a:extLst>
          </p:cNvPr>
          <p:cNvSpPr/>
          <p:nvPr/>
        </p:nvSpPr>
        <p:spPr>
          <a:xfrm>
            <a:off x="5330292" y="2749624"/>
            <a:ext cx="924612" cy="400110"/>
          </a:xfrm>
          <a:prstGeom prst="rect">
            <a:avLst/>
          </a:prstGeom>
        </p:spPr>
        <p:txBody>
          <a:bodyPr vert="horz" wrap="none">
            <a:spAutoFit/>
          </a:bodyPr>
          <a:lstStyle/>
          <a:p>
            <a:r>
              <a:rPr lang="pt-BR" sz="2000" dirty="0"/>
              <a:t>metros</a:t>
            </a:r>
          </a:p>
        </p:txBody>
      </p:sp>
      <p:sp>
        <p:nvSpPr>
          <p:cNvPr id="5" name="Forma Livre: Forma 4">
            <a:extLst>
              <a:ext uri="{FF2B5EF4-FFF2-40B4-BE49-F238E27FC236}">
                <a16:creationId xmlns:a16="http://schemas.microsoft.com/office/drawing/2014/main" id="{9A4EE9AB-E683-4F9F-A786-8DAA362F0339}"/>
              </a:ext>
            </a:extLst>
          </p:cNvPr>
          <p:cNvSpPr/>
          <p:nvPr/>
        </p:nvSpPr>
        <p:spPr>
          <a:xfrm>
            <a:off x="856343" y="1349829"/>
            <a:ext cx="9187582" cy="1378857"/>
          </a:xfrm>
          <a:custGeom>
            <a:avLst/>
            <a:gdLst>
              <a:gd name="connsiteX0" fmla="*/ 0 w 9187582"/>
              <a:gd name="connsiteY0" fmla="*/ 116114 h 1378857"/>
              <a:gd name="connsiteX1" fmla="*/ 72571 w 9187582"/>
              <a:gd name="connsiteY1" fmla="*/ 174171 h 1378857"/>
              <a:gd name="connsiteX2" fmla="*/ 159657 w 9187582"/>
              <a:gd name="connsiteY2" fmla="*/ 261257 h 1378857"/>
              <a:gd name="connsiteX3" fmla="*/ 232228 w 9187582"/>
              <a:gd name="connsiteY3" fmla="*/ 362857 h 1378857"/>
              <a:gd name="connsiteX4" fmla="*/ 246743 w 9187582"/>
              <a:gd name="connsiteY4" fmla="*/ 435428 h 1378857"/>
              <a:gd name="connsiteX5" fmla="*/ 261257 w 9187582"/>
              <a:gd name="connsiteY5" fmla="*/ 478971 h 1378857"/>
              <a:gd name="connsiteX6" fmla="*/ 333828 w 9187582"/>
              <a:gd name="connsiteY6" fmla="*/ 595085 h 1378857"/>
              <a:gd name="connsiteX7" fmla="*/ 362857 w 9187582"/>
              <a:gd name="connsiteY7" fmla="*/ 682171 h 1378857"/>
              <a:gd name="connsiteX8" fmla="*/ 508000 w 9187582"/>
              <a:gd name="connsiteY8" fmla="*/ 769257 h 1378857"/>
              <a:gd name="connsiteX9" fmla="*/ 537028 w 9187582"/>
              <a:gd name="connsiteY9" fmla="*/ 812800 h 1378857"/>
              <a:gd name="connsiteX10" fmla="*/ 624114 w 9187582"/>
              <a:gd name="connsiteY10" fmla="*/ 885371 h 1378857"/>
              <a:gd name="connsiteX11" fmla="*/ 696686 w 9187582"/>
              <a:gd name="connsiteY11" fmla="*/ 957942 h 1378857"/>
              <a:gd name="connsiteX12" fmla="*/ 798286 w 9187582"/>
              <a:gd name="connsiteY12" fmla="*/ 1059542 h 1378857"/>
              <a:gd name="connsiteX13" fmla="*/ 1161143 w 9187582"/>
              <a:gd name="connsiteY13" fmla="*/ 1103085 h 1378857"/>
              <a:gd name="connsiteX14" fmla="*/ 1262743 w 9187582"/>
              <a:gd name="connsiteY14" fmla="*/ 1161142 h 1378857"/>
              <a:gd name="connsiteX15" fmla="*/ 1349828 w 9187582"/>
              <a:gd name="connsiteY15" fmla="*/ 1219200 h 1378857"/>
              <a:gd name="connsiteX16" fmla="*/ 1422400 w 9187582"/>
              <a:gd name="connsiteY16" fmla="*/ 1233714 h 1378857"/>
              <a:gd name="connsiteX17" fmla="*/ 1553028 w 9187582"/>
              <a:gd name="connsiteY17" fmla="*/ 1262742 h 1378857"/>
              <a:gd name="connsiteX18" fmla="*/ 1727200 w 9187582"/>
              <a:gd name="connsiteY18" fmla="*/ 1277257 h 1378857"/>
              <a:gd name="connsiteX19" fmla="*/ 1828800 w 9187582"/>
              <a:gd name="connsiteY19" fmla="*/ 1335314 h 1378857"/>
              <a:gd name="connsiteX20" fmla="*/ 1886857 w 9187582"/>
              <a:gd name="connsiteY20" fmla="*/ 1364342 h 1378857"/>
              <a:gd name="connsiteX21" fmla="*/ 2119086 w 9187582"/>
              <a:gd name="connsiteY21" fmla="*/ 1320800 h 1378857"/>
              <a:gd name="connsiteX22" fmla="*/ 2670628 w 9187582"/>
              <a:gd name="connsiteY22" fmla="*/ 1262742 h 1378857"/>
              <a:gd name="connsiteX23" fmla="*/ 2801257 w 9187582"/>
              <a:gd name="connsiteY23" fmla="*/ 1175657 h 1378857"/>
              <a:gd name="connsiteX24" fmla="*/ 2859314 w 9187582"/>
              <a:gd name="connsiteY24" fmla="*/ 1132114 h 1378857"/>
              <a:gd name="connsiteX25" fmla="*/ 2902857 w 9187582"/>
              <a:gd name="connsiteY25" fmla="*/ 1117600 h 1378857"/>
              <a:gd name="connsiteX26" fmla="*/ 2960914 w 9187582"/>
              <a:gd name="connsiteY26" fmla="*/ 1088571 h 1378857"/>
              <a:gd name="connsiteX27" fmla="*/ 3004457 w 9187582"/>
              <a:gd name="connsiteY27" fmla="*/ 1074057 h 1378857"/>
              <a:gd name="connsiteX28" fmla="*/ 3062514 w 9187582"/>
              <a:gd name="connsiteY28" fmla="*/ 1045028 h 1378857"/>
              <a:gd name="connsiteX29" fmla="*/ 3164114 w 9187582"/>
              <a:gd name="connsiteY29" fmla="*/ 1001485 h 1378857"/>
              <a:gd name="connsiteX30" fmla="*/ 3193143 w 9187582"/>
              <a:gd name="connsiteY30" fmla="*/ 943428 h 1378857"/>
              <a:gd name="connsiteX31" fmla="*/ 3265714 w 9187582"/>
              <a:gd name="connsiteY31" fmla="*/ 928914 h 1378857"/>
              <a:gd name="connsiteX32" fmla="*/ 3309257 w 9187582"/>
              <a:gd name="connsiteY32" fmla="*/ 914400 h 1378857"/>
              <a:gd name="connsiteX33" fmla="*/ 3425371 w 9187582"/>
              <a:gd name="connsiteY33" fmla="*/ 928914 h 1378857"/>
              <a:gd name="connsiteX34" fmla="*/ 3483428 w 9187582"/>
              <a:gd name="connsiteY34" fmla="*/ 957942 h 1378857"/>
              <a:gd name="connsiteX35" fmla="*/ 3556000 w 9187582"/>
              <a:gd name="connsiteY35" fmla="*/ 986971 h 1378857"/>
              <a:gd name="connsiteX36" fmla="*/ 3657600 w 9187582"/>
              <a:gd name="connsiteY36" fmla="*/ 1016000 h 1378857"/>
              <a:gd name="connsiteX37" fmla="*/ 3846286 w 9187582"/>
              <a:gd name="connsiteY37" fmla="*/ 1074057 h 1378857"/>
              <a:gd name="connsiteX38" fmla="*/ 3904343 w 9187582"/>
              <a:gd name="connsiteY38" fmla="*/ 1117600 h 1378857"/>
              <a:gd name="connsiteX39" fmla="*/ 4005943 w 9187582"/>
              <a:gd name="connsiteY39" fmla="*/ 1132114 h 1378857"/>
              <a:gd name="connsiteX40" fmla="*/ 4499428 w 9187582"/>
              <a:gd name="connsiteY40" fmla="*/ 1161142 h 1378857"/>
              <a:gd name="connsiteX41" fmla="*/ 4673600 w 9187582"/>
              <a:gd name="connsiteY41" fmla="*/ 1335314 h 1378857"/>
              <a:gd name="connsiteX42" fmla="*/ 4818743 w 9187582"/>
              <a:gd name="connsiteY42" fmla="*/ 1378857 h 1378857"/>
              <a:gd name="connsiteX43" fmla="*/ 5355771 w 9187582"/>
              <a:gd name="connsiteY43" fmla="*/ 1349828 h 1378857"/>
              <a:gd name="connsiteX44" fmla="*/ 5442857 w 9187582"/>
              <a:gd name="connsiteY44" fmla="*/ 1335314 h 1378857"/>
              <a:gd name="connsiteX45" fmla="*/ 5544457 w 9187582"/>
              <a:gd name="connsiteY45" fmla="*/ 1277257 h 1378857"/>
              <a:gd name="connsiteX46" fmla="*/ 6168571 w 9187582"/>
              <a:gd name="connsiteY46" fmla="*/ 1248228 h 1378857"/>
              <a:gd name="connsiteX47" fmla="*/ 6241143 w 9187582"/>
              <a:gd name="connsiteY47" fmla="*/ 1204685 h 1378857"/>
              <a:gd name="connsiteX48" fmla="*/ 6371771 w 9187582"/>
              <a:gd name="connsiteY48" fmla="*/ 1175657 h 1378857"/>
              <a:gd name="connsiteX49" fmla="*/ 6473371 w 9187582"/>
              <a:gd name="connsiteY49" fmla="*/ 1161142 h 1378857"/>
              <a:gd name="connsiteX50" fmla="*/ 6705600 w 9187582"/>
              <a:gd name="connsiteY50" fmla="*/ 1161142 h 1378857"/>
              <a:gd name="connsiteX51" fmla="*/ 7199086 w 9187582"/>
              <a:gd name="connsiteY51" fmla="*/ 1132114 h 1378857"/>
              <a:gd name="connsiteX52" fmla="*/ 7286171 w 9187582"/>
              <a:gd name="connsiteY52" fmla="*/ 1030514 h 1378857"/>
              <a:gd name="connsiteX53" fmla="*/ 7344228 w 9187582"/>
              <a:gd name="connsiteY53" fmla="*/ 943428 h 1378857"/>
              <a:gd name="connsiteX54" fmla="*/ 7707086 w 9187582"/>
              <a:gd name="connsiteY54" fmla="*/ 899885 h 1378857"/>
              <a:gd name="connsiteX55" fmla="*/ 7982857 w 9187582"/>
              <a:gd name="connsiteY55" fmla="*/ 725714 h 1378857"/>
              <a:gd name="connsiteX56" fmla="*/ 8026400 w 9187582"/>
              <a:gd name="connsiteY56" fmla="*/ 696685 h 1378857"/>
              <a:gd name="connsiteX57" fmla="*/ 8128000 w 9187582"/>
              <a:gd name="connsiteY57" fmla="*/ 667657 h 1378857"/>
              <a:gd name="connsiteX58" fmla="*/ 8302171 w 9187582"/>
              <a:gd name="connsiteY58" fmla="*/ 595085 h 1378857"/>
              <a:gd name="connsiteX59" fmla="*/ 8374743 w 9187582"/>
              <a:gd name="connsiteY59" fmla="*/ 551542 h 1378857"/>
              <a:gd name="connsiteX60" fmla="*/ 8476343 w 9187582"/>
              <a:gd name="connsiteY60" fmla="*/ 493485 h 1378857"/>
              <a:gd name="connsiteX61" fmla="*/ 8548914 w 9187582"/>
              <a:gd name="connsiteY61" fmla="*/ 435428 h 1378857"/>
              <a:gd name="connsiteX62" fmla="*/ 8781143 w 9187582"/>
              <a:gd name="connsiteY62" fmla="*/ 420914 h 1378857"/>
              <a:gd name="connsiteX63" fmla="*/ 8853714 w 9187582"/>
              <a:gd name="connsiteY63" fmla="*/ 406400 h 1378857"/>
              <a:gd name="connsiteX64" fmla="*/ 8897257 w 9187582"/>
              <a:gd name="connsiteY64" fmla="*/ 333828 h 1378857"/>
              <a:gd name="connsiteX65" fmla="*/ 8969828 w 9187582"/>
              <a:gd name="connsiteY65" fmla="*/ 246742 h 1378857"/>
              <a:gd name="connsiteX66" fmla="*/ 9027886 w 9187582"/>
              <a:gd name="connsiteY66" fmla="*/ 159657 h 1378857"/>
              <a:gd name="connsiteX67" fmla="*/ 9173028 w 9187582"/>
              <a:gd name="connsiteY67" fmla="*/ 58057 h 1378857"/>
              <a:gd name="connsiteX68" fmla="*/ 9187543 w 9187582"/>
              <a:gd name="connsiteY68" fmla="*/ 0 h 1378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9187582" h="1378857">
                <a:moveTo>
                  <a:pt x="0" y="116114"/>
                </a:moveTo>
                <a:cubicBezTo>
                  <a:pt x="24190" y="135466"/>
                  <a:pt x="49649" y="153332"/>
                  <a:pt x="72571" y="174171"/>
                </a:cubicBezTo>
                <a:cubicBezTo>
                  <a:pt x="102948" y="201786"/>
                  <a:pt x="159657" y="261257"/>
                  <a:pt x="159657" y="261257"/>
                </a:cubicBezTo>
                <a:cubicBezTo>
                  <a:pt x="208491" y="407763"/>
                  <a:pt x="117441" y="156242"/>
                  <a:pt x="232228" y="362857"/>
                </a:cubicBezTo>
                <a:cubicBezTo>
                  <a:pt x="244209" y="384422"/>
                  <a:pt x="240760" y="411495"/>
                  <a:pt x="246743" y="435428"/>
                </a:cubicBezTo>
                <a:cubicBezTo>
                  <a:pt x="250454" y="450271"/>
                  <a:pt x="254415" y="465287"/>
                  <a:pt x="261257" y="478971"/>
                </a:cubicBezTo>
                <a:cubicBezTo>
                  <a:pt x="331035" y="618527"/>
                  <a:pt x="240719" y="390245"/>
                  <a:pt x="333828" y="595085"/>
                </a:cubicBezTo>
                <a:cubicBezTo>
                  <a:pt x="346490" y="622941"/>
                  <a:pt x="343742" y="658277"/>
                  <a:pt x="362857" y="682171"/>
                </a:cubicBezTo>
                <a:cubicBezTo>
                  <a:pt x="386209" y="711361"/>
                  <a:pt x="469429" y="749971"/>
                  <a:pt x="508000" y="769257"/>
                </a:cubicBezTo>
                <a:cubicBezTo>
                  <a:pt x="517676" y="783771"/>
                  <a:pt x="525861" y="799399"/>
                  <a:pt x="537028" y="812800"/>
                </a:cubicBezTo>
                <a:cubicBezTo>
                  <a:pt x="571949" y="854705"/>
                  <a:pt x="581302" y="856830"/>
                  <a:pt x="624114" y="885371"/>
                </a:cubicBezTo>
                <a:cubicBezTo>
                  <a:pt x="701530" y="1001494"/>
                  <a:pt x="599918" y="861173"/>
                  <a:pt x="696686" y="957942"/>
                </a:cubicBezTo>
                <a:cubicBezTo>
                  <a:pt x="733635" y="994891"/>
                  <a:pt x="741982" y="1041947"/>
                  <a:pt x="798286" y="1059542"/>
                </a:cubicBezTo>
                <a:cubicBezTo>
                  <a:pt x="888346" y="1087685"/>
                  <a:pt x="1070607" y="1096121"/>
                  <a:pt x="1161143" y="1103085"/>
                </a:cubicBezTo>
                <a:cubicBezTo>
                  <a:pt x="1351601" y="1245929"/>
                  <a:pt x="1120254" y="1081980"/>
                  <a:pt x="1262743" y="1161142"/>
                </a:cubicBezTo>
                <a:cubicBezTo>
                  <a:pt x="1293240" y="1178085"/>
                  <a:pt x="1315618" y="1212358"/>
                  <a:pt x="1349828" y="1219200"/>
                </a:cubicBezTo>
                <a:cubicBezTo>
                  <a:pt x="1374019" y="1224038"/>
                  <a:pt x="1398318" y="1228363"/>
                  <a:pt x="1422400" y="1233714"/>
                </a:cubicBezTo>
                <a:cubicBezTo>
                  <a:pt x="1467502" y="1243736"/>
                  <a:pt x="1506515" y="1257270"/>
                  <a:pt x="1553028" y="1262742"/>
                </a:cubicBezTo>
                <a:cubicBezTo>
                  <a:pt x="1610888" y="1269549"/>
                  <a:pt x="1669143" y="1272419"/>
                  <a:pt x="1727200" y="1277257"/>
                </a:cubicBezTo>
                <a:cubicBezTo>
                  <a:pt x="1902642" y="1364976"/>
                  <a:pt x="1685194" y="1253254"/>
                  <a:pt x="1828800" y="1335314"/>
                </a:cubicBezTo>
                <a:cubicBezTo>
                  <a:pt x="1847586" y="1346049"/>
                  <a:pt x="1867505" y="1354666"/>
                  <a:pt x="1886857" y="1364342"/>
                </a:cubicBezTo>
                <a:cubicBezTo>
                  <a:pt x="1964267" y="1349828"/>
                  <a:pt x="2041272" y="1332958"/>
                  <a:pt x="2119086" y="1320800"/>
                </a:cubicBezTo>
                <a:cubicBezTo>
                  <a:pt x="2295590" y="1293221"/>
                  <a:pt x="2495257" y="1278685"/>
                  <a:pt x="2670628" y="1262742"/>
                </a:cubicBezTo>
                <a:cubicBezTo>
                  <a:pt x="2815292" y="1154248"/>
                  <a:pt x="2633264" y="1287653"/>
                  <a:pt x="2801257" y="1175657"/>
                </a:cubicBezTo>
                <a:cubicBezTo>
                  <a:pt x="2821385" y="1162238"/>
                  <a:pt x="2838311" y="1144116"/>
                  <a:pt x="2859314" y="1132114"/>
                </a:cubicBezTo>
                <a:cubicBezTo>
                  <a:pt x="2872598" y="1124523"/>
                  <a:pt x="2888795" y="1123627"/>
                  <a:pt x="2902857" y="1117600"/>
                </a:cubicBezTo>
                <a:cubicBezTo>
                  <a:pt x="2922744" y="1109077"/>
                  <a:pt x="2941027" y="1097094"/>
                  <a:pt x="2960914" y="1088571"/>
                </a:cubicBezTo>
                <a:cubicBezTo>
                  <a:pt x="2974976" y="1082544"/>
                  <a:pt x="2990395" y="1080084"/>
                  <a:pt x="3004457" y="1074057"/>
                </a:cubicBezTo>
                <a:cubicBezTo>
                  <a:pt x="3024344" y="1065534"/>
                  <a:pt x="3042817" y="1053981"/>
                  <a:pt x="3062514" y="1045028"/>
                </a:cubicBezTo>
                <a:cubicBezTo>
                  <a:pt x="3096057" y="1029781"/>
                  <a:pt x="3130247" y="1015999"/>
                  <a:pt x="3164114" y="1001485"/>
                </a:cubicBezTo>
                <a:cubicBezTo>
                  <a:pt x="3173790" y="982133"/>
                  <a:pt x="3175537" y="956004"/>
                  <a:pt x="3193143" y="943428"/>
                </a:cubicBezTo>
                <a:cubicBezTo>
                  <a:pt x="3213217" y="929089"/>
                  <a:pt x="3241781" y="934897"/>
                  <a:pt x="3265714" y="928914"/>
                </a:cubicBezTo>
                <a:cubicBezTo>
                  <a:pt x="3280557" y="925203"/>
                  <a:pt x="3294743" y="919238"/>
                  <a:pt x="3309257" y="914400"/>
                </a:cubicBezTo>
                <a:cubicBezTo>
                  <a:pt x="3347962" y="919238"/>
                  <a:pt x="3387530" y="919454"/>
                  <a:pt x="3425371" y="928914"/>
                </a:cubicBezTo>
                <a:cubicBezTo>
                  <a:pt x="3446362" y="934162"/>
                  <a:pt x="3463656" y="949155"/>
                  <a:pt x="3483428" y="957942"/>
                </a:cubicBezTo>
                <a:cubicBezTo>
                  <a:pt x="3507237" y="968524"/>
                  <a:pt x="3531283" y="978732"/>
                  <a:pt x="3556000" y="986971"/>
                </a:cubicBezTo>
                <a:cubicBezTo>
                  <a:pt x="3589414" y="998109"/>
                  <a:pt x="3623567" y="1006925"/>
                  <a:pt x="3657600" y="1016000"/>
                </a:cubicBezTo>
                <a:cubicBezTo>
                  <a:pt x="3716770" y="1031779"/>
                  <a:pt x="3790366" y="1042990"/>
                  <a:pt x="3846286" y="1074057"/>
                </a:cubicBezTo>
                <a:cubicBezTo>
                  <a:pt x="3867432" y="1085805"/>
                  <a:pt x="3881609" y="1109333"/>
                  <a:pt x="3904343" y="1117600"/>
                </a:cubicBezTo>
                <a:cubicBezTo>
                  <a:pt x="3936494" y="1129291"/>
                  <a:pt x="3971824" y="1129618"/>
                  <a:pt x="4005943" y="1132114"/>
                </a:cubicBezTo>
                <a:cubicBezTo>
                  <a:pt x="4170283" y="1144139"/>
                  <a:pt x="4334933" y="1151466"/>
                  <a:pt x="4499428" y="1161142"/>
                </a:cubicBezTo>
                <a:cubicBezTo>
                  <a:pt x="4727905" y="1298227"/>
                  <a:pt x="4342321" y="1055002"/>
                  <a:pt x="4673600" y="1335314"/>
                </a:cubicBezTo>
                <a:cubicBezTo>
                  <a:pt x="4688415" y="1347850"/>
                  <a:pt x="4790453" y="1371784"/>
                  <a:pt x="4818743" y="1378857"/>
                </a:cubicBezTo>
                <a:lnTo>
                  <a:pt x="5355771" y="1349828"/>
                </a:lnTo>
                <a:cubicBezTo>
                  <a:pt x="5385129" y="1347780"/>
                  <a:pt x="5415389" y="1345878"/>
                  <a:pt x="5442857" y="1335314"/>
                </a:cubicBezTo>
                <a:cubicBezTo>
                  <a:pt x="5479263" y="1321312"/>
                  <a:pt x="5505729" y="1281904"/>
                  <a:pt x="5544457" y="1277257"/>
                </a:cubicBezTo>
                <a:cubicBezTo>
                  <a:pt x="5751236" y="1252443"/>
                  <a:pt x="5960533" y="1257904"/>
                  <a:pt x="6168571" y="1248228"/>
                </a:cubicBezTo>
                <a:cubicBezTo>
                  <a:pt x="6192762" y="1233714"/>
                  <a:pt x="6215910" y="1217301"/>
                  <a:pt x="6241143" y="1204685"/>
                </a:cubicBezTo>
                <a:cubicBezTo>
                  <a:pt x="6276229" y="1187142"/>
                  <a:pt x="6339564" y="1180612"/>
                  <a:pt x="6371771" y="1175657"/>
                </a:cubicBezTo>
                <a:cubicBezTo>
                  <a:pt x="6405584" y="1170455"/>
                  <a:pt x="6439504" y="1165980"/>
                  <a:pt x="6473371" y="1161142"/>
                </a:cubicBezTo>
                <a:cubicBezTo>
                  <a:pt x="6592323" y="1121492"/>
                  <a:pt x="6437482" y="1166847"/>
                  <a:pt x="6705600" y="1161142"/>
                </a:cubicBezTo>
                <a:cubicBezTo>
                  <a:pt x="6870342" y="1157637"/>
                  <a:pt x="7034591" y="1141790"/>
                  <a:pt x="7199086" y="1132114"/>
                </a:cubicBezTo>
                <a:cubicBezTo>
                  <a:pt x="7249199" y="1082000"/>
                  <a:pt x="7242727" y="1092577"/>
                  <a:pt x="7286171" y="1030514"/>
                </a:cubicBezTo>
                <a:cubicBezTo>
                  <a:pt x="7306178" y="1001933"/>
                  <a:pt x="7310908" y="953769"/>
                  <a:pt x="7344228" y="943428"/>
                </a:cubicBezTo>
                <a:cubicBezTo>
                  <a:pt x="7460574" y="907320"/>
                  <a:pt x="7586133" y="914399"/>
                  <a:pt x="7707086" y="899885"/>
                </a:cubicBezTo>
                <a:cubicBezTo>
                  <a:pt x="7968264" y="709938"/>
                  <a:pt x="7764139" y="845015"/>
                  <a:pt x="7982857" y="725714"/>
                </a:cubicBezTo>
                <a:cubicBezTo>
                  <a:pt x="7998171" y="717361"/>
                  <a:pt x="8010798" y="704486"/>
                  <a:pt x="8026400" y="696685"/>
                </a:cubicBezTo>
                <a:cubicBezTo>
                  <a:pt x="8061488" y="679141"/>
                  <a:pt x="8090799" y="681608"/>
                  <a:pt x="8128000" y="667657"/>
                </a:cubicBezTo>
                <a:cubicBezTo>
                  <a:pt x="8186891" y="645573"/>
                  <a:pt x="8248239" y="627444"/>
                  <a:pt x="8302171" y="595085"/>
                </a:cubicBezTo>
                <a:cubicBezTo>
                  <a:pt x="8326362" y="580571"/>
                  <a:pt x="8350082" y="565242"/>
                  <a:pt x="8374743" y="551542"/>
                </a:cubicBezTo>
                <a:cubicBezTo>
                  <a:pt x="8436736" y="517102"/>
                  <a:pt x="8424204" y="532590"/>
                  <a:pt x="8476343" y="493485"/>
                </a:cubicBezTo>
                <a:cubicBezTo>
                  <a:pt x="8501126" y="474898"/>
                  <a:pt x="8518778" y="442603"/>
                  <a:pt x="8548914" y="435428"/>
                </a:cubicBezTo>
                <a:cubicBezTo>
                  <a:pt x="8624366" y="417463"/>
                  <a:pt x="8703733" y="425752"/>
                  <a:pt x="8781143" y="420914"/>
                </a:cubicBezTo>
                <a:cubicBezTo>
                  <a:pt x="8805333" y="416076"/>
                  <a:pt x="8833979" y="421202"/>
                  <a:pt x="8853714" y="406400"/>
                </a:cubicBezTo>
                <a:cubicBezTo>
                  <a:pt x="8876283" y="389473"/>
                  <a:pt x="8882305" y="357751"/>
                  <a:pt x="8897257" y="333828"/>
                </a:cubicBezTo>
                <a:cubicBezTo>
                  <a:pt x="8967976" y="220678"/>
                  <a:pt x="8878293" y="364429"/>
                  <a:pt x="8969828" y="246742"/>
                </a:cubicBezTo>
                <a:cubicBezTo>
                  <a:pt x="8991247" y="219203"/>
                  <a:pt x="8999976" y="180590"/>
                  <a:pt x="9027886" y="159657"/>
                </a:cubicBezTo>
                <a:cubicBezTo>
                  <a:pt x="9113853" y="95181"/>
                  <a:pt x="9065815" y="129533"/>
                  <a:pt x="9173028" y="58057"/>
                </a:cubicBezTo>
                <a:cubicBezTo>
                  <a:pt x="9189073" y="9924"/>
                  <a:pt x="9187543" y="29814"/>
                  <a:pt x="9187543" y="0"/>
                </a:cubicBezTo>
              </a:path>
            </a:pathLst>
          </a:custGeom>
          <a:ln w="317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319C4AD4-CB1A-477E-98C6-4CB6648D4664}"/>
              </a:ext>
            </a:extLst>
          </p:cNvPr>
          <p:cNvSpPr/>
          <p:nvPr/>
        </p:nvSpPr>
        <p:spPr>
          <a:xfrm>
            <a:off x="1090609" y="3144383"/>
            <a:ext cx="924612" cy="116297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2C917F88-37BA-4062-8B93-A313C1E26CCA}"/>
              </a:ext>
            </a:extLst>
          </p:cNvPr>
          <p:cNvSpPr/>
          <p:nvPr/>
        </p:nvSpPr>
        <p:spPr>
          <a:xfrm>
            <a:off x="2016225" y="3144382"/>
            <a:ext cx="924612" cy="164520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61B1914E-99BA-48D9-B958-1431B8F7037A}"/>
              </a:ext>
            </a:extLst>
          </p:cNvPr>
          <p:cNvSpPr/>
          <p:nvPr/>
        </p:nvSpPr>
        <p:spPr>
          <a:xfrm>
            <a:off x="2940837" y="3144381"/>
            <a:ext cx="924612" cy="214907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957703A4-1ED0-44EE-B7D0-B3C918CCF9BE}"/>
              </a:ext>
            </a:extLst>
          </p:cNvPr>
          <p:cNvSpPr/>
          <p:nvPr/>
        </p:nvSpPr>
        <p:spPr>
          <a:xfrm>
            <a:off x="3865068" y="3144381"/>
            <a:ext cx="924612" cy="256669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606FAFC4-6339-4AEF-BAA9-A8B3F9E25C44}"/>
              </a:ext>
            </a:extLst>
          </p:cNvPr>
          <p:cNvSpPr/>
          <p:nvPr/>
        </p:nvSpPr>
        <p:spPr>
          <a:xfrm>
            <a:off x="4789299" y="3144381"/>
            <a:ext cx="924612" cy="187089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90F1D231-0430-4760-998A-1FE020A24E57}"/>
              </a:ext>
            </a:extLst>
          </p:cNvPr>
          <p:cNvSpPr/>
          <p:nvPr/>
        </p:nvSpPr>
        <p:spPr>
          <a:xfrm>
            <a:off x="5713149" y="3144382"/>
            <a:ext cx="898227" cy="143621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F8608F2D-1D02-403A-8BC5-3D429EB7CEFE}"/>
              </a:ext>
            </a:extLst>
          </p:cNvPr>
          <p:cNvSpPr/>
          <p:nvPr/>
        </p:nvSpPr>
        <p:spPr>
          <a:xfrm>
            <a:off x="6612138" y="3144381"/>
            <a:ext cx="924612" cy="102449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38BDDBC5-A6ED-4AE5-A137-D594356983ED}"/>
              </a:ext>
            </a:extLst>
          </p:cNvPr>
          <p:cNvSpPr/>
          <p:nvPr/>
        </p:nvSpPr>
        <p:spPr>
          <a:xfrm>
            <a:off x="7535988" y="3144382"/>
            <a:ext cx="924612" cy="84677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AF387FE0-367C-45B5-8E40-D1F417B830DF}"/>
              </a:ext>
            </a:extLst>
          </p:cNvPr>
          <p:cNvSpPr/>
          <p:nvPr/>
        </p:nvSpPr>
        <p:spPr>
          <a:xfrm>
            <a:off x="8460600" y="3144381"/>
            <a:ext cx="924612" cy="71023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31" name="Conector de Seta Reta 30">
            <a:extLst>
              <a:ext uri="{FF2B5EF4-FFF2-40B4-BE49-F238E27FC236}">
                <a16:creationId xmlns:a16="http://schemas.microsoft.com/office/drawing/2014/main" id="{1D1EDE5F-F9E9-456F-BC66-A2E927E693E4}"/>
              </a:ext>
            </a:extLst>
          </p:cNvPr>
          <p:cNvCxnSpPr>
            <a:cxnSpLocks/>
          </p:cNvCxnSpPr>
          <p:nvPr/>
        </p:nvCxnSpPr>
        <p:spPr>
          <a:xfrm flipV="1">
            <a:off x="1436744" y="3144381"/>
            <a:ext cx="0" cy="1162980"/>
          </a:xfrm>
          <a:prstGeom prst="straightConnector1">
            <a:avLst/>
          </a:prstGeom>
          <a:ln w="2540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2" name="CaixaDeTexto 31">
                <a:extLst>
                  <a:ext uri="{FF2B5EF4-FFF2-40B4-BE49-F238E27FC236}">
                    <a16:creationId xmlns:a16="http://schemas.microsoft.com/office/drawing/2014/main" id="{D2CC29F7-ECE6-487D-9BD1-C64C96A0B436}"/>
                  </a:ext>
                </a:extLst>
              </p:cNvPr>
              <p:cNvSpPr txBox="1"/>
              <p:nvPr/>
            </p:nvSpPr>
            <p:spPr>
              <a:xfrm>
                <a:off x="1320395" y="3527051"/>
                <a:ext cx="6834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pt-BR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>
          <p:sp>
            <p:nvSpPr>
              <p:cNvPr id="32" name="CaixaDeTexto 31">
                <a:extLst>
                  <a:ext uri="{FF2B5EF4-FFF2-40B4-BE49-F238E27FC236}">
                    <a16:creationId xmlns:a16="http://schemas.microsoft.com/office/drawing/2014/main" id="{D2CC29F7-ECE6-487D-9BD1-C64C96A0B4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0395" y="3527051"/>
                <a:ext cx="683400" cy="369332"/>
              </a:xfrm>
              <a:prstGeom prst="rect">
                <a:avLst/>
              </a:prstGeom>
              <a:blipFill>
                <a:blip r:embed="rId3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Conector de Seta Reta 33">
            <a:extLst>
              <a:ext uri="{FF2B5EF4-FFF2-40B4-BE49-F238E27FC236}">
                <a16:creationId xmlns:a16="http://schemas.microsoft.com/office/drawing/2014/main" id="{02F86A83-3DBD-463E-9512-F8810181CFCF}"/>
              </a:ext>
            </a:extLst>
          </p:cNvPr>
          <p:cNvCxnSpPr>
            <a:cxnSpLocks/>
          </p:cNvCxnSpPr>
          <p:nvPr/>
        </p:nvCxnSpPr>
        <p:spPr>
          <a:xfrm flipV="1">
            <a:off x="2389386" y="3130461"/>
            <a:ext cx="5112" cy="1659124"/>
          </a:xfrm>
          <a:prstGeom prst="straightConnector1">
            <a:avLst/>
          </a:prstGeom>
          <a:ln w="2540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6" name="CaixaDeTexto 35">
                <a:extLst>
                  <a:ext uri="{FF2B5EF4-FFF2-40B4-BE49-F238E27FC236}">
                    <a16:creationId xmlns:a16="http://schemas.microsoft.com/office/drawing/2014/main" id="{B7D73E6D-F3C6-4CB7-B8AE-FA72C5F5A6EB}"/>
                  </a:ext>
                </a:extLst>
              </p:cNvPr>
              <p:cNvSpPr txBox="1"/>
              <p:nvPr/>
            </p:nvSpPr>
            <p:spPr>
              <a:xfrm>
                <a:off x="2325968" y="3799542"/>
                <a:ext cx="6834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pt-BR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>
          <p:sp>
            <p:nvSpPr>
              <p:cNvPr id="36" name="CaixaDeTexto 35">
                <a:extLst>
                  <a:ext uri="{FF2B5EF4-FFF2-40B4-BE49-F238E27FC236}">
                    <a16:creationId xmlns:a16="http://schemas.microsoft.com/office/drawing/2014/main" id="{B7D73E6D-F3C6-4CB7-B8AE-FA72C5F5A6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5968" y="3799542"/>
                <a:ext cx="683400" cy="369332"/>
              </a:xfrm>
              <a:prstGeom prst="rect">
                <a:avLst/>
              </a:prstGeom>
              <a:blipFill>
                <a:blip r:embed="rId4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Conector de Seta Reta 36">
            <a:extLst>
              <a:ext uri="{FF2B5EF4-FFF2-40B4-BE49-F238E27FC236}">
                <a16:creationId xmlns:a16="http://schemas.microsoft.com/office/drawing/2014/main" id="{A0C7E5DD-2C37-4511-B31C-B22DF012CBE6}"/>
              </a:ext>
            </a:extLst>
          </p:cNvPr>
          <p:cNvCxnSpPr>
            <a:cxnSpLocks/>
          </p:cNvCxnSpPr>
          <p:nvPr/>
        </p:nvCxnSpPr>
        <p:spPr>
          <a:xfrm flipV="1">
            <a:off x="3280642" y="3130460"/>
            <a:ext cx="0" cy="2162993"/>
          </a:xfrm>
          <a:prstGeom prst="straightConnector1">
            <a:avLst/>
          </a:prstGeom>
          <a:ln w="2540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0" name="CaixaDeTexto 39">
                <a:extLst>
                  <a:ext uri="{FF2B5EF4-FFF2-40B4-BE49-F238E27FC236}">
                    <a16:creationId xmlns:a16="http://schemas.microsoft.com/office/drawing/2014/main" id="{BAF17564-5EB2-4590-9D1C-520285C76883}"/>
                  </a:ext>
                </a:extLst>
              </p:cNvPr>
              <p:cNvSpPr txBox="1"/>
              <p:nvPr/>
            </p:nvSpPr>
            <p:spPr>
              <a:xfrm>
                <a:off x="3214007" y="4007022"/>
                <a:ext cx="6834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pt-BR" sz="1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>
          <p:sp>
            <p:nvSpPr>
              <p:cNvPr id="40" name="CaixaDeTexto 39">
                <a:extLst>
                  <a:ext uri="{FF2B5EF4-FFF2-40B4-BE49-F238E27FC236}">
                    <a16:creationId xmlns:a16="http://schemas.microsoft.com/office/drawing/2014/main" id="{BAF17564-5EB2-4590-9D1C-520285C768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4007" y="4007022"/>
                <a:ext cx="683400" cy="369332"/>
              </a:xfrm>
              <a:prstGeom prst="rect">
                <a:avLst/>
              </a:prstGeom>
              <a:blipFill>
                <a:blip r:embed="rId5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Conector de Seta Reta 40">
            <a:extLst>
              <a:ext uri="{FF2B5EF4-FFF2-40B4-BE49-F238E27FC236}">
                <a16:creationId xmlns:a16="http://schemas.microsoft.com/office/drawing/2014/main" id="{4388C8D4-7350-4B06-8ECA-5486FDE3D395}"/>
              </a:ext>
            </a:extLst>
          </p:cNvPr>
          <p:cNvCxnSpPr>
            <a:cxnSpLocks/>
          </p:cNvCxnSpPr>
          <p:nvPr/>
        </p:nvCxnSpPr>
        <p:spPr>
          <a:xfrm flipV="1">
            <a:off x="4229816" y="3130460"/>
            <a:ext cx="0" cy="2566448"/>
          </a:xfrm>
          <a:prstGeom prst="straightConnector1">
            <a:avLst/>
          </a:prstGeom>
          <a:ln w="2540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4" name="CaixaDeTexto 43">
                <a:extLst>
                  <a:ext uri="{FF2B5EF4-FFF2-40B4-BE49-F238E27FC236}">
                    <a16:creationId xmlns:a16="http://schemas.microsoft.com/office/drawing/2014/main" id="{ACFBA887-313F-4827-8F4D-26815FD66E00}"/>
                  </a:ext>
                </a:extLst>
              </p:cNvPr>
              <p:cNvSpPr txBox="1"/>
              <p:nvPr/>
            </p:nvSpPr>
            <p:spPr>
              <a:xfrm>
                <a:off x="4150322" y="4580593"/>
                <a:ext cx="6834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pt-BR" sz="18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>
          <p:sp>
            <p:nvSpPr>
              <p:cNvPr id="44" name="CaixaDeTexto 43">
                <a:extLst>
                  <a:ext uri="{FF2B5EF4-FFF2-40B4-BE49-F238E27FC236}">
                    <a16:creationId xmlns:a16="http://schemas.microsoft.com/office/drawing/2014/main" id="{ACFBA887-313F-4827-8F4D-26815FD66E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0322" y="4580593"/>
                <a:ext cx="683400" cy="369332"/>
              </a:xfrm>
              <a:prstGeom prst="rect">
                <a:avLst/>
              </a:prstGeom>
              <a:blipFill>
                <a:blip r:embed="rId6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Título 1">
            <a:extLst>
              <a:ext uri="{FF2B5EF4-FFF2-40B4-BE49-F238E27FC236}">
                <a16:creationId xmlns:a16="http://schemas.microsoft.com/office/drawing/2014/main" id="{E6306F85-755D-43BF-926E-46F81A2E656A}"/>
              </a:ext>
            </a:extLst>
          </p:cNvPr>
          <p:cNvSpPr txBox="1">
            <a:spLocks/>
          </p:cNvSpPr>
          <p:nvPr/>
        </p:nvSpPr>
        <p:spPr>
          <a:xfrm>
            <a:off x="2251056" y="621981"/>
            <a:ext cx="7643128" cy="123515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dirty="0"/>
              <a:t>Reproduzir o efeito gerado por uma </a:t>
            </a:r>
            <a:r>
              <a:rPr lang="pt-BR" sz="2800" dirty="0">
                <a:solidFill>
                  <a:srgbClr val="0070C0"/>
                </a:solidFill>
              </a:rPr>
              <a:t>bacia sedimentar</a:t>
            </a:r>
            <a:r>
              <a:rPr lang="pt-BR" sz="2800" dirty="0"/>
              <a:t> assumindo que podemos descreve-la por um </a:t>
            </a:r>
            <a:r>
              <a:rPr lang="pt-BR" sz="2800" dirty="0">
                <a:solidFill>
                  <a:srgbClr val="0070C0"/>
                </a:solidFill>
              </a:rPr>
              <a:t>conjunto de prismas justapostos</a:t>
            </a:r>
          </a:p>
        </p:txBody>
      </p:sp>
      <p:cxnSp>
        <p:nvCxnSpPr>
          <p:cNvPr id="46" name="Conector de Seta Reta 45">
            <a:extLst>
              <a:ext uri="{FF2B5EF4-FFF2-40B4-BE49-F238E27FC236}">
                <a16:creationId xmlns:a16="http://schemas.microsoft.com/office/drawing/2014/main" id="{C4DC359D-3DEA-44DF-BE3C-85604355529E}"/>
              </a:ext>
            </a:extLst>
          </p:cNvPr>
          <p:cNvCxnSpPr>
            <a:cxnSpLocks/>
          </p:cNvCxnSpPr>
          <p:nvPr/>
        </p:nvCxnSpPr>
        <p:spPr>
          <a:xfrm flipH="1" flipV="1">
            <a:off x="5133056" y="3131862"/>
            <a:ext cx="708" cy="1868842"/>
          </a:xfrm>
          <a:prstGeom prst="straightConnector1">
            <a:avLst/>
          </a:prstGeom>
          <a:ln w="2540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8" name="CaixaDeTexto 47">
                <a:extLst>
                  <a:ext uri="{FF2B5EF4-FFF2-40B4-BE49-F238E27FC236}">
                    <a16:creationId xmlns:a16="http://schemas.microsoft.com/office/drawing/2014/main" id="{B5F3450F-B06E-42F9-A3BC-0D769A08AAA3}"/>
                  </a:ext>
                </a:extLst>
              </p:cNvPr>
              <p:cNvSpPr txBox="1"/>
              <p:nvPr/>
            </p:nvSpPr>
            <p:spPr>
              <a:xfrm>
                <a:off x="5081757" y="3806495"/>
                <a:ext cx="6834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pt-BR" sz="18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>
          <p:sp>
            <p:nvSpPr>
              <p:cNvPr id="48" name="CaixaDeTexto 47">
                <a:extLst>
                  <a:ext uri="{FF2B5EF4-FFF2-40B4-BE49-F238E27FC236}">
                    <a16:creationId xmlns:a16="http://schemas.microsoft.com/office/drawing/2014/main" id="{B5F3450F-B06E-42F9-A3BC-0D769A08AA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1757" y="3806495"/>
                <a:ext cx="683400" cy="369332"/>
              </a:xfrm>
              <a:prstGeom prst="rect">
                <a:avLst/>
              </a:prstGeom>
              <a:blipFill>
                <a:blip r:embed="rId7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Conector de Seta Reta 48">
            <a:extLst>
              <a:ext uri="{FF2B5EF4-FFF2-40B4-BE49-F238E27FC236}">
                <a16:creationId xmlns:a16="http://schemas.microsoft.com/office/drawing/2014/main" id="{9A08A4E0-3B79-427D-961A-D8FD590DAB00}"/>
              </a:ext>
            </a:extLst>
          </p:cNvPr>
          <p:cNvCxnSpPr>
            <a:cxnSpLocks/>
          </p:cNvCxnSpPr>
          <p:nvPr/>
        </p:nvCxnSpPr>
        <p:spPr>
          <a:xfrm flipH="1" flipV="1">
            <a:off x="5981662" y="3131862"/>
            <a:ext cx="958" cy="1448731"/>
          </a:xfrm>
          <a:prstGeom prst="straightConnector1">
            <a:avLst/>
          </a:prstGeom>
          <a:ln w="2540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1" name="CaixaDeTexto 50">
                <a:extLst>
                  <a:ext uri="{FF2B5EF4-FFF2-40B4-BE49-F238E27FC236}">
                    <a16:creationId xmlns:a16="http://schemas.microsoft.com/office/drawing/2014/main" id="{9BA561BB-0D01-465B-B707-7E146D698717}"/>
                  </a:ext>
                </a:extLst>
              </p:cNvPr>
              <p:cNvSpPr txBox="1"/>
              <p:nvPr/>
            </p:nvSpPr>
            <p:spPr>
              <a:xfrm>
                <a:off x="5896043" y="3527051"/>
                <a:ext cx="6834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pt-BR" sz="18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>
          <p:sp>
            <p:nvSpPr>
              <p:cNvPr id="51" name="CaixaDeTexto 50">
                <a:extLst>
                  <a:ext uri="{FF2B5EF4-FFF2-40B4-BE49-F238E27FC236}">
                    <a16:creationId xmlns:a16="http://schemas.microsoft.com/office/drawing/2014/main" id="{9BA561BB-0D01-465B-B707-7E146D6987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6043" y="3527051"/>
                <a:ext cx="683400" cy="369332"/>
              </a:xfrm>
              <a:prstGeom prst="rect">
                <a:avLst/>
              </a:prstGeom>
              <a:blipFill>
                <a:blip r:embed="rId8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Conector de Seta Reta 51">
            <a:extLst>
              <a:ext uri="{FF2B5EF4-FFF2-40B4-BE49-F238E27FC236}">
                <a16:creationId xmlns:a16="http://schemas.microsoft.com/office/drawing/2014/main" id="{B8FFDDD7-B781-49A7-8809-FCE3EFAD27B4}"/>
              </a:ext>
            </a:extLst>
          </p:cNvPr>
          <p:cNvCxnSpPr>
            <a:cxnSpLocks/>
          </p:cNvCxnSpPr>
          <p:nvPr/>
        </p:nvCxnSpPr>
        <p:spPr>
          <a:xfrm flipV="1">
            <a:off x="6905316" y="3130248"/>
            <a:ext cx="0" cy="1038626"/>
          </a:xfrm>
          <a:prstGeom prst="straightConnector1">
            <a:avLst/>
          </a:prstGeom>
          <a:ln w="2540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5" name="CaixaDeTexto 54">
                <a:extLst>
                  <a:ext uri="{FF2B5EF4-FFF2-40B4-BE49-F238E27FC236}">
                    <a16:creationId xmlns:a16="http://schemas.microsoft.com/office/drawing/2014/main" id="{BD31C620-ABE2-45D3-B047-FE19D600C330}"/>
                  </a:ext>
                </a:extLst>
              </p:cNvPr>
              <p:cNvSpPr txBox="1"/>
              <p:nvPr/>
            </p:nvSpPr>
            <p:spPr>
              <a:xfrm>
                <a:off x="6825563" y="3396997"/>
                <a:ext cx="6834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pt-BR" sz="1800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>
          <p:sp>
            <p:nvSpPr>
              <p:cNvPr id="55" name="CaixaDeTexto 54">
                <a:extLst>
                  <a:ext uri="{FF2B5EF4-FFF2-40B4-BE49-F238E27FC236}">
                    <a16:creationId xmlns:a16="http://schemas.microsoft.com/office/drawing/2014/main" id="{BD31C620-ABE2-45D3-B047-FE19D600C3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5563" y="3396997"/>
                <a:ext cx="683400" cy="369332"/>
              </a:xfrm>
              <a:prstGeom prst="rect">
                <a:avLst/>
              </a:prstGeom>
              <a:blipFill>
                <a:blip r:embed="rId9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7" name="Conector de Seta Reta 56">
            <a:extLst>
              <a:ext uri="{FF2B5EF4-FFF2-40B4-BE49-F238E27FC236}">
                <a16:creationId xmlns:a16="http://schemas.microsoft.com/office/drawing/2014/main" id="{438E28F6-1D36-4DC7-AFA7-DA480197F36C}"/>
              </a:ext>
            </a:extLst>
          </p:cNvPr>
          <p:cNvCxnSpPr>
            <a:cxnSpLocks/>
          </p:cNvCxnSpPr>
          <p:nvPr/>
        </p:nvCxnSpPr>
        <p:spPr>
          <a:xfrm flipV="1">
            <a:off x="7796856" y="3153062"/>
            <a:ext cx="0" cy="831146"/>
          </a:xfrm>
          <a:prstGeom prst="straightConnector1">
            <a:avLst/>
          </a:prstGeom>
          <a:ln w="2540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9" name="CaixaDeTexto 58">
                <a:extLst>
                  <a:ext uri="{FF2B5EF4-FFF2-40B4-BE49-F238E27FC236}">
                    <a16:creationId xmlns:a16="http://schemas.microsoft.com/office/drawing/2014/main" id="{0152C677-BB9F-4165-A557-ED5014BDB657}"/>
                  </a:ext>
                </a:extLst>
              </p:cNvPr>
              <p:cNvSpPr txBox="1"/>
              <p:nvPr/>
            </p:nvSpPr>
            <p:spPr>
              <a:xfrm>
                <a:off x="7719603" y="3327323"/>
                <a:ext cx="6834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pt-BR" sz="1800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>
          <p:sp>
            <p:nvSpPr>
              <p:cNvPr id="59" name="CaixaDeTexto 58">
                <a:extLst>
                  <a:ext uri="{FF2B5EF4-FFF2-40B4-BE49-F238E27FC236}">
                    <a16:creationId xmlns:a16="http://schemas.microsoft.com/office/drawing/2014/main" id="{0152C677-BB9F-4165-A557-ED5014BDB6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9603" y="3327323"/>
                <a:ext cx="683400" cy="369332"/>
              </a:xfrm>
              <a:prstGeom prst="rect">
                <a:avLst/>
              </a:prstGeom>
              <a:blipFill>
                <a:blip r:embed="rId10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0" name="Conector de Seta Reta 59">
            <a:extLst>
              <a:ext uri="{FF2B5EF4-FFF2-40B4-BE49-F238E27FC236}">
                <a16:creationId xmlns:a16="http://schemas.microsoft.com/office/drawing/2014/main" id="{A192029D-B2BC-4588-8749-A795115F71DC}"/>
              </a:ext>
            </a:extLst>
          </p:cNvPr>
          <p:cNvCxnSpPr>
            <a:cxnSpLocks/>
          </p:cNvCxnSpPr>
          <p:nvPr/>
        </p:nvCxnSpPr>
        <p:spPr>
          <a:xfrm flipV="1">
            <a:off x="8696016" y="3137422"/>
            <a:ext cx="0" cy="725066"/>
          </a:xfrm>
          <a:prstGeom prst="straightConnector1">
            <a:avLst/>
          </a:prstGeom>
          <a:ln w="2540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2" name="CaixaDeTexto 61">
                <a:extLst>
                  <a:ext uri="{FF2B5EF4-FFF2-40B4-BE49-F238E27FC236}">
                    <a16:creationId xmlns:a16="http://schemas.microsoft.com/office/drawing/2014/main" id="{9A0C7B03-5E95-4E14-AE63-32912BCB432C}"/>
                  </a:ext>
                </a:extLst>
              </p:cNvPr>
              <p:cNvSpPr txBox="1"/>
              <p:nvPr/>
            </p:nvSpPr>
            <p:spPr>
              <a:xfrm>
                <a:off x="8663109" y="3280229"/>
                <a:ext cx="6834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pt-BR" sz="1800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>
          <p:sp>
            <p:nvSpPr>
              <p:cNvPr id="62" name="CaixaDeTexto 61">
                <a:extLst>
                  <a:ext uri="{FF2B5EF4-FFF2-40B4-BE49-F238E27FC236}">
                    <a16:creationId xmlns:a16="http://schemas.microsoft.com/office/drawing/2014/main" id="{9A0C7B03-5E95-4E14-AE63-32912BCB43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3109" y="3280229"/>
                <a:ext cx="683400" cy="369332"/>
              </a:xfrm>
              <a:prstGeom prst="rect">
                <a:avLst/>
              </a:prstGeom>
              <a:blipFill>
                <a:blip r:embed="rId11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Retângulo 62">
            <a:extLst>
              <a:ext uri="{FF2B5EF4-FFF2-40B4-BE49-F238E27FC236}">
                <a16:creationId xmlns:a16="http://schemas.microsoft.com/office/drawing/2014/main" id="{DFC4BC20-55A7-4530-AB1E-E6323706911A}"/>
              </a:ext>
            </a:extLst>
          </p:cNvPr>
          <p:cNvSpPr/>
          <p:nvPr/>
        </p:nvSpPr>
        <p:spPr>
          <a:xfrm>
            <a:off x="8113292" y="4445005"/>
            <a:ext cx="2114462" cy="180725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4" name="CaixaDeTexto 63">
                <a:extLst>
                  <a:ext uri="{FF2B5EF4-FFF2-40B4-BE49-F238E27FC236}">
                    <a16:creationId xmlns:a16="http://schemas.microsoft.com/office/drawing/2014/main" id="{602227CC-472C-4171-A3D3-FD88DCC9EE29}"/>
                  </a:ext>
                </a:extLst>
              </p:cNvPr>
              <p:cNvSpPr txBox="1"/>
              <p:nvPr/>
            </p:nvSpPr>
            <p:spPr>
              <a:xfrm>
                <a:off x="8115809" y="4580593"/>
                <a:ext cx="2114461" cy="156517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pt-BR" sz="32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𝒑</m:t>
                    </m:r>
                    <m:r>
                      <a:rPr lang="pt-BR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pt-BR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pt-BR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pt-BR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BR" sz="3200">
                                      <a:latin typeface="Cambria Math" panose="02040503050406030204" pitchFamily="18" charset="0"/>
                                    </a:rPr>
                                    <m:t>p</m:t>
                                  </m:r>
                                </m:e>
                                <m:sup>
                                  <m:r>
                                    <a:rPr lang="pt-BR" sz="32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r>
                                <a:rPr lang="pt-B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lang="pt-BR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BR" sz="3200" b="0" i="0" smtClean="0">
                                      <a:latin typeface="Cambria Math" panose="02040503050406030204" pitchFamily="18" charset="0"/>
                                    </a:rPr>
                                    <m:t>p</m:t>
                                  </m:r>
                                </m:e>
                                <m:sup>
                                  <m:r>
                                    <a:rPr lang="pt-BR" sz="3200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sup>
                              </m:sSup>
                            </m:e>
                          </m:mr>
                        </m:m>
                      </m:e>
                    </m:d>
                  </m:oMath>
                </a14:m>
                <a:r>
                  <a:rPr lang="pt-BR" sz="4000" dirty="0">
                    <a:solidFill>
                      <a:schemeClr val="tx1"/>
                    </a:solidFill>
                  </a:rPr>
                  <a:t>          </a:t>
                </a:r>
                <a:endParaRPr lang="pt-BR" sz="4000" dirty="0"/>
              </a:p>
            </p:txBody>
          </p:sp>
        </mc:Choice>
        <mc:Fallback>
          <p:sp>
            <p:nvSpPr>
              <p:cNvPr id="64" name="CaixaDeTexto 63">
                <a:extLst>
                  <a:ext uri="{FF2B5EF4-FFF2-40B4-BE49-F238E27FC236}">
                    <a16:creationId xmlns:a16="http://schemas.microsoft.com/office/drawing/2014/main" id="{602227CC-472C-4171-A3D3-FD88DCC9EE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5809" y="4580593"/>
                <a:ext cx="2114461" cy="156517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CaixaDeTexto 64">
            <a:extLst>
              <a:ext uri="{FF2B5EF4-FFF2-40B4-BE49-F238E27FC236}">
                <a16:creationId xmlns:a16="http://schemas.microsoft.com/office/drawing/2014/main" id="{D1B4D8D5-CA79-4481-9E15-CF6E4157050E}"/>
              </a:ext>
            </a:extLst>
          </p:cNvPr>
          <p:cNvSpPr txBox="1"/>
          <p:nvPr/>
        </p:nvSpPr>
        <p:spPr>
          <a:xfrm>
            <a:off x="10351134" y="4826570"/>
            <a:ext cx="18408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rgbClr val="0070C0"/>
                </a:solidFill>
              </a:rPr>
              <a:t>Vetor de parâmetros</a:t>
            </a:r>
          </a:p>
        </p:txBody>
      </p:sp>
    </p:spTree>
    <p:extLst>
      <p:ext uri="{BB962C8B-B14F-4D97-AF65-F5344CB8AC3E}">
        <p14:creationId xmlns:p14="http://schemas.microsoft.com/office/powerpoint/2010/main" val="287152187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de Seta Reta 2">
            <a:extLst>
              <a:ext uri="{FF2B5EF4-FFF2-40B4-BE49-F238E27FC236}">
                <a16:creationId xmlns:a16="http://schemas.microsoft.com/office/drawing/2014/main" id="{21924E65-29CD-4BB8-B2CD-AE4C546B1FD1}"/>
              </a:ext>
            </a:extLst>
          </p:cNvPr>
          <p:cNvCxnSpPr>
            <a:cxnSpLocks/>
          </p:cNvCxnSpPr>
          <p:nvPr/>
        </p:nvCxnSpPr>
        <p:spPr>
          <a:xfrm>
            <a:off x="838200" y="3144383"/>
            <a:ext cx="0" cy="3251361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7EC64C03-32B6-470A-ADFF-BAF6710DDD0C}"/>
              </a:ext>
            </a:extLst>
          </p:cNvPr>
          <p:cNvCxnSpPr>
            <a:cxnSpLocks/>
          </p:cNvCxnSpPr>
          <p:nvPr/>
        </p:nvCxnSpPr>
        <p:spPr>
          <a:xfrm flipV="1">
            <a:off x="838200" y="3130460"/>
            <a:ext cx="9557826" cy="13924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>
            <a:extLst>
              <a:ext uri="{FF2B5EF4-FFF2-40B4-BE49-F238E27FC236}">
                <a16:creationId xmlns:a16="http://schemas.microsoft.com/office/drawing/2014/main" id="{A713BD34-23E5-4423-93A0-22A32C362597}"/>
              </a:ext>
            </a:extLst>
          </p:cNvPr>
          <p:cNvSpPr txBox="1"/>
          <p:nvPr/>
        </p:nvSpPr>
        <p:spPr>
          <a:xfrm>
            <a:off x="10199498" y="2970058"/>
            <a:ext cx="3930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/>
              <a:t>x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226BF9FB-BBC3-49D1-92F3-4ED00A0A03CE}"/>
              </a:ext>
            </a:extLst>
          </p:cNvPr>
          <p:cNvSpPr txBox="1"/>
          <p:nvPr/>
        </p:nvSpPr>
        <p:spPr>
          <a:xfrm>
            <a:off x="470792" y="6072579"/>
            <a:ext cx="3674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/>
              <a:t>z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723D543C-6491-4A8C-A5E4-2ACD38E7A072}"/>
              </a:ext>
            </a:extLst>
          </p:cNvPr>
          <p:cNvSpPr txBox="1"/>
          <p:nvPr/>
        </p:nvSpPr>
        <p:spPr>
          <a:xfrm>
            <a:off x="121950" y="86956"/>
            <a:ext cx="3167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Bacia sedimentar 2D</a:t>
            </a: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D22C0784-6C86-47B4-82C6-C3170008E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5CF5-DD80-4FB2-8D05-C9155122F025}" type="slidenum">
              <a:rPr lang="pt-BR" smtClean="0"/>
              <a:t>77</a:t>
            </a:fld>
            <a:endParaRPr lang="pt-B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5" name="Retângulo 34">
                <a:extLst>
                  <a:ext uri="{FF2B5EF4-FFF2-40B4-BE49-F238E27FC236}">
                    <a16:creationId xmlns:a16="http://schemas.microsoft.com/office/drawing/2014/main" id="{3BEDF37B-B456-4418-B300-7DF968287EFF}"/>
                  </a:ext>
                </a:extLst>
              </p:cNvPr>
              <p:cNvSpPr/>
              <p:nvPr/>
            </p:nvSpPr>
            <p:spPr>
              <a:xfrm>
                <a:off x="585791" y="692017"/>
                <a:ext cx="50481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pt-BR" sz="2000" dirty="0"/>
              </a:p>
            </p:txBody>
          </p:sp>
        </mc:Choice>
        <mc:Fallback>
          <p:sp>
            <p:nvSpPr>
              <p:cNvPr id="35" name="Retângulo 34">
                <a:extLst>
                  <a:ext uri="{FF2B5EF4-FFF2-40B4-BE49-F238E27FC236}">
                    <a16:creationId xmlns:a16="http://schemas.microsoft.com/office/drawing/2014/main" id="{3BEDF37B-B456-4418-B300-7DF968287E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791" y="692017"/>
                <a:ext cx="504818" cy="400110"/>
              </a:xfrm>
              <a:prstGeom prst="rect">
                <a:avLst/>
              </a:prstGeom>
              <a:blipFill>
                <a:blip r:embed="rId2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Título 1">
            <a:extLst>
              <a:ext uri="{FF2B5EF4-FFF2-40B4-BE49-F238E27FC236}">
                <a16:creationId xmlns:a16="http://schemas.microsoft.com/office/drawing/2014/main" id="{25D62001-3C8D-40C6-951D-3F6DC6058951}"/>
              </a:ext>
            </a:extLst>
          </p:cNvPr>
          <p:cNvSpPr txBox="1">
            <a:spLocks/>
          </p:cNvSpPr>
          <p:nvPr/>
        </p:nvSpPr>
        <p:spPr>
          <a:xfrm>
            <a:off x="8435739" y="4463166"/>
            <a:ext cx="3340999" cy="10387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sz="4400" dirty="0"/>
          </a:p>
        </p:txBody>
      </p:sp>
      <p:cxnSp>
        <p:nvCxnSpPr>
          <p:cNvPr id="28" name="Conector de Seta Reta 27">
            <a:extLst>
              <a:ext uri="{FF2B5EF4-FFF2-40B4-BE49-F238E27FC236}">
                <a16:creationId xmlns:a16="http://schemas.microsoft.com/office/drawing/2014/main" id="{162D5536-C93A-4C5D-B434-2C193F712700}"/>
              </a:ext>
            </a:extLst>
          </p:cNvPr>
          <p:cNvCxnSpPr>
            <a:cxnSpLocks/>
          </p:cNvCxnSpPr>
          <p:nvPr/>
        </p:nvCxnSpPr>
        <p:spPr>
          <a:xfrm>
            <a:off x="838200" y="1086328"/>
            <a:ext cx="0" cy="1730345"/>
          </a:xfrm>
          <a:prstGeom prst="straightConnector1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de Seta Reta 29">
            <a:extLst>
              <a:ext uri="{FF2B5EF4-FFF2-40B4-BE49-F238E27FC236}">
                <a16:creationId xmlns:a16="http://schemas.microsoft.com/office/drawing/2014/main" id="{42E66DAC-FCD6-4A9F-B133-BA8BD97250CF}"/>
              </a:ext>
            </a:extLst>
          </p:cNvPr>
          <p:cNvCxnSpPr>
            <a:cxnSpLocks/>
          </p:cNvCxnSpPr>
          <p:nvPr/>
        </p:nvCxnSpPr>
        <p:spPr>
          <a:xfrm flipH="1">
            <a:off x="829916" y="2816654"/>
            <a:ext cx="9369572" cy="6216"/>
          </a:xfrm>
          <a:prstGeom prst="straightConnector1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tângulo 26">
            <a:extLst>
              <a:ext uri="{FF2B5EF4-FFF2-40B4-BE49-F238E27FC236}">
                <a16:creationId xmlns:a16="http://schemas.microsoft.com/office/drawing/2014/main" id="{D276E1E9-B231-4502-946E-AF72187E3F82}"/>
              </a:ext>
            </a:extLst>
          </p:cNvPr>
          <p:cNvSpPr/>
          <p:nvPr/>
        </p:nvSpPr>
        <p:spPr>
          <a:xfrm>
            <a:off x="337473" y="1531312"/>
            <a:ext cx="492443" cy="642163"/>
          </a:xfrm>
          <a:prstGeom prst="rect">
            <a:avLst/>
          </a:prstGeom>
        </p:spPr>
        <p:txBody>
          <a:bodyPr vert="vert270" wrap="none">
            <a:spAutoFit/>
          </a:bodyPr>
          <a:lstStyle/>
          <a:p>
            <a:r>
              <a:rPr lang="pt-BR" sz="2000" dirty="0" err="1"/>
              <a:t>mGal</a:t>
            </a:r>
            <a:endParaRPr lang="pt-BR" sz="2000" dirty="0"/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6130D7BA-0E3C-45AD-A45A-C7483E79A153}"/>
              </a:ext>
            </a:extLst>
          </p:cNvPr>
          <p:cNvSpPr/>
          <p:nvPr/>
        </p:nvSpPr>
        <p:spPr>
          <a:xfrm>
            <a:off x="5330292" y="2749624"/>
            <a:ext cx="924612" cy="400110"/>
          </a:xfrm>
          <a:prstGeom prst="rect">
            <a:avLst/>
          </a:prstGeom>
        </p:spPr>
        <p:txBody>
          <a:bodyPr vert="horz" wrap="none">
            <a:spAutoFit/>
          </a:bodyPr>
          <a:lstStyle/>
          <a:p>
            <a:r>
              <a:rPr lang="pt-BR" sz="2000" dirty="0"/>
              <a:t>metros</a:t>
            </a:r>
          </a:p>
        </p:txBody>
      </p:sp>
      <p:sp>
        <p:nvSpPr>
          <p:cNvPr id="5" name="Forma Livre: Forma 4">
            <a:extLst>
              <a:ext uri="{FF2B5EF4-FFF2-40B4-BE49-F238E27FC236}">
                <a16:creationId xmlns:a16="http://schemas.microsoft.com/office/drawing/2014/main" id="{9A4EE9AB-E683-4F9F-A786-8DAA362F0339}"/>
              </a:ext>
            </a:extLst>
          </p:cNvPr>
          <p:cNvSpPr/>
          <p:nvPr/>
        </p:nvSpPr>
        <p:spPr>
          <a:xfrm>
            <a:off x="856343" y="1349829"/>
            <a:ext cx="9187582" cy="1378857"/>
          </a:xfrm>
          <a:custGeom>
            <a:avLst/>
            <a:gdLst>
              <a:gd name="connsiteX0" fmla="*/ 0 w 9187582"/>
              <a:gd name="connsiteY0" fmla="*/ 116114 h 1378857"/>
              <a:gd name="connsiteX1" fmla="*/ 72571 w 9187582"/>
              <a:gd name="connsiteY1" fmla="*/ 174171 h 1378857"/>
              <a:gd name="connsiteX2" fmla="*/ 159657 w 9187582"/>
              <a:gd name="connsiteY2" fmla="*/ 261257 h 1378857"/>
              <a:gd name="connsiteX3" fmla="*/ 232228 w 9187582"/>
              <a:gd name="connsiteY3" fmla="*/ 362857 h 1378857"/>
              <a:gd name="connsiteX4" fmla="*/ 246743 w 9187582"/>
              <a:gd name="connsiteY4" fmla="*/ 435428 h 1378857"/>
              <a:gd name="connsiteX5" fmla="*/ 261257 w 9187582"/>
              <a:gd name="connsiteY5" fmla="*/ 478971 h 1378857"/>
              <a:gd name="connsiteX6" fmla="*/ 333828 w 9187582"/>
              <a:gd name="connsiteY6" fmla="*/ 595085 h 1378857"/>
              <a:gd name="connsiteX7" fmla="*/ 362857 w 9187582"/>
              <a:gd name="connsiteY7" fmla="*/ 682171 h 1378857"/>
              <a:gd name="connsiteX8" fmla="*/ 508000 w 9187582"/>
              <a:gd name="connsiteY8" fmla="*/ 769257 h 1378857"/>
              <a:gd name="connsiteX9" fmla="*/ 537028 w 9187582"/>
              <a:gd name="connsiteY9" fmla="*/ 812800 h 1378857"/>
              <a:gd name="connsiteX10" fmla="*/ 624114 w 9187582"/>
              <a:gd name="connsiteY10" fmla="*/ 885371 h 1378857"/>
              <a:gd name="connsiteX11" fmla="*/ 696686 w 9187582"/>
              <a:gd name="connsiteY11" fmla="*/ 957942 h 1378857"/>
              <a:gd name="connsiteX12" fmla="*/ 798286 w 9187582"/>
              <a:gd name="connsiteY12" fmla="*/ 1059542 h 1378857"/>
              <a:gd name="connsiteX13" fmla="*/ 1161143 w 9187582"/>
              <a:gd name="connsiteY13" fmla="*/ 1103085 h 1378857"/>
              <a:gd name="connsiteX14" fmla="*/ 1262743 w 9187582"/>
              <a:gd name="connsiteY14" fmla="*/ 1161142 h 1378857"/>
              <a:gd name="connsiteX15" fmla="*/ 1349828 w 9187582"/>
              <a:gd name="connsiteY15" fmla="*/ 1219200 h 1378857"/>
              <a:gd name="connsiteX16" fmla="*/ 1422400 w 9187582"/>
              <a:gd name="connsiteY16" fmla="*/ 1233714 h 1378857"/>
              <a:gd name="connsiteX17" fmla="*/ 1553028 w 9187582"/>
              <a:gd name="connsiteY17" fmla="*/ 1262742 h 1378857"/>
              <a:gd name="connsiteX18" fmla="*/ 1727200 w 9187582"/>
              <a:gd name="connsiteY18" fmla="*/ 1277257 h 1378857"/>
              <a:gd name="connsiteX19" fmla="*/ 1828800 w 9187582"/>
              <a:gd name="connsiteY19" fmla="*/ 1335314 h 1378857"/>
              <a:gd name="connsiteX20" fmla="*/ 1886857 w 9187582"/>
              <a:gd name="connsiteY20" fmla="*/ 1364342 h 1378857"/>
              <a:gd name="connsiteX21" fmla="*/ 2119086 w 9187582"/>
              <a:gd name="connsiteY21" fmla="*/ 1320800 h 1378857"/>
              <a:gd name="connsiteX22" fmla="*/ 2670628 w 9187582"/>
              <a:gd name="connsiteY22" fmla="*/ 1262742 h 1378857"/>
              <a:gd name="connsiteX23" fmla="*/ 2801257 w 9187582"/>
              <a:gd name="connsiteY23" fmla="*/ 1175657 h 1378857"/>
              <a:gd name="connsiteX24" fmla="*/ 2859314 w 9187582"/>
              <a:gd name="connsiteY24" fmla="*/ 1132114 h 1378857"/>
              <a:gd name="connsiteX25" fmla="*/ 2902857 w 9187582"/>
              <a:gd name="connsiteY25" fmla="*/ 1117600 h 1378857"/>
              <a:gd name="connsiteX26" fmla="*/ 2960914 w 9187582"/>
              <a:gd name="connsiteY26" fmla="*/ 1088571 h 1378857"/>
              <a:gd name="connsiteX27" fmla="*/ 3004457 w 9187582"/>
              <a:gd name="connsiteY27" fmla="*/ 1074057 h 1378857"/>
              <a:gd name="connsiteX28" fmla="*/ 3062514 w 9187582"/>
              <a:gd name="connsiteY28" fmla="*/ 1045028 h 1378857"/>
              <a:gd name="connsiteX29" fmla="*/ 3164114 w 9187582"/>
              <a:gd name="connsiteY29" fmla="*/ 1001485 h 1378857"/>
              <a:gd name="connsiteX30" fmla="*/ 3193143 w 9187582"/>
              <a:gd name="connsiteY30" fmla="*/ 943428 h 1378857"/>
              <a:gd name="connsiteX31" fmla="*/ 3265714 w 9187582"/>
              <a:gd name="connsiteY31" fmla="*/ 928914 h 1378857"/>
              <a:gd name="connsiteX32" fmla="*/ 3309257 w 9187582"/>
              <a:gd name="connsiteY32" fmla="*/ 914400 h 1378857"/>
              <a:gd name="connsiteX33" fmla="*/ 3425371 w 9187582"/>
              <a:gd name="connsiteY33" fmla="*/ 928914 h 1378857"/>
              <a:gd name="connsiteX34" fmla="*/ 3483428 w 9187582"/>
              <a:gd name="connsiteY34" fmla="*/ 957942 h 1378857"/>
              <a:gd name="connsiteX35" fmla="*/ 3556000 w 9187582"/>
              <a:gd name="connsiteY35" fmla="*/ 986971 h 1378857"/>
              <a:gd name="connsiteX36" fmla="*/ 3657600 w 9187582"/>
              <a:gd name="connsiteY36" fmla="*/ 1016000 h 1378857"/>
              <a:gd name="connsiteX37" fmla="*/ 3846286 w 9187582"/>
              <a:gd name="connsiteY37" fmla="*/ 1074057 h 1378857"/>
              <a:gd name="connsiteX38" fmla="*/ 3904343 w 9187582"/>
              <a:gd name="connsiteY38" fmla="*/ 1117600 h 1378857"/>
              <a:gd name="connsiteX39" fmla="*/ 4005943 w 9187582"/>
              <a:gd name="connsiteY39" fmla="*/ 1132114 h 1378857"/>
              <a:gd name="connsiteX40" fmla="*/ 4499428 w 9187582"/>
              <a:gd name="connsiteY40" fmla="*/ 1161142 h 1378857"/>
              <a:gd name="connsiteX41" fmla="*/ 4673600 w 9187582"/>
              <a:gd name="connsiteY41" fmla="*/ 1335314 h 1378857"/>
              <a:gd name="connsiteX42" fmla="*/ 4818743 w 9187582"/>
              <a:gd name="connsiteY42" fmla="*/ 1378857 h 1378857"/>
              <a:gd name="connsiteX43" fmla="*/ 5355771 w 9187582"/>
              <a:gd name="connsiteY43" fmla="*/ 1349828 h 1378857"/>
              <a:gd name="connsiteX44" fmla="*/ 5442857 w 9187582"/>
              <a:gd name="connsiteY44" fmla="*/ 1335314 h 1378857"/>
              <a:gd name="connsiteX45" fmla="*/ 5544457 w 9187582"/>
              <a:gd name="connsiteY45" fmla="*/ 1277257 h 1378857"/>
              <a:gd name="connsiteX46" fmla="*/ 6168571 w 9187582"/>
              <a:gd name="connsiteY46" fmla="*/ 1248228 h 1378857"/>
              <a:gd name="connsiteX47" fmla="*/ 6241143 w 9187582"/>
              <a:gd name="connsiteY47" fmla="*/ 1204685 h 1378857"/>
              <a:gd name="connsiteX48" fmla="*/ 6371771 w 9187582"/>
              <a:gd name="connsiteY48" fmla="*/ 1175657 h 1378857"/>
              <a:gd name="connsiteX49" fmla="*/ 6473371 w 9187582"/>
              <a:gd name="connsiteY49" fmla="*/ 1161142 h 1378857"/>
              <a:gd name="connsiteX50" fmla="*/ 6705600 w 9187582"/>
              <a:gd name="connsiteY50" fmla="*/ 1161142 h 1378857"/>
              <a:gd name="connsiteX51" fmla="*/ 7199086 w 9187582"/>
              <a:gd name="connsiteY51" fmla="*/ 1132114 h 1378857"/>
              <a:gd name="connsiteX52" fmla="*/ 7286171 w 9187582"/>
              <a:gd name="connsiteY52" fmla="*/ 1030514 h 1378857"/>
              <a:gd name="connsiteX53" fmla="*/ 7344228 w 9187582"/>
              <a:gd name="connsiteY53" fmla="*/ 943428 h 1378857"/>
              <a:gd name="connsiteX54" fmla="*/ 7707086 w 9187582"/>
              <a:gd name="connsiteY54" fmla="*/ 899885 h 1378857"/>
              <a:gd name="connsiteX55" fmla="*/ 7982857 w 9187582"/>
              <a:gd name="connsiteY55" fmla="*/ 725714 h 1378857"/>
              <a:gd name="connsiteX56" fmla="*/ 8026400 w 9187582"/>
              <a:gd name="connsiteY56" fmla="*/ 696685 h 1378857"/>
              <a:gd name="connsiteX57" fmla="*/ 8128000 w 9187582"/>
              <a:gd name="connsiteY57" fmla="*/ 667657 h 1378857"/>
              <a:gd name="connsiteX58" fmla="*/ 8302171 w 9187582"/>
              <a:gd name="connsiteY58" fmla="*/ 595085 h 1378857"/>
              <a:gd name="connsiteX59" fmla="*/ 8374743 w 9187582"/>
              <a:gd name="connsiteY59" fmla="*/ 551542 h 1378857"/>
              <a:gd name="connsiteX60" fmla="*/ 8476343 w 9187582"/>
              <a:gd name="connsiteY60" fmla="*/ 493485 h 1378857"/>
              <a:gd name="connsiteX61" fmla="*/ 8548914 w 9187582"/>
              <a:gd name="connsiteY61" fmla="*/ 435428 h 1378857"/>
              <a:gd name="connsiteX62" fmla="*/ 8781143 w 9187582"/>
              <a:gd name="connsiteY62" fmla="*/ 420914 h 1378857"/>
              <a:gd name="connsiteX63" fmla="*/ 8853714 w 9187582"/>
              <a:gd name="connsiteY63" fmla="*/ 406400 h 1378857"/>
              <a:gd name="connsiteX64" fmla="*/ 8897257 w 9187582"/>
              <a:gd name="connsiteY64" fmla="*/ 333828 h 1378857"/>
              <a:gd name="connsiteX65" fmla="*/ 8969828 w 9187582"/>
              <a:gd name="connsiteY65" fmla="*/ 246742 h 1378857"/>
              <a:gd name="connsiteX66" fmla="*/ 9027886 w 9187582"/>
              <a:gd name="connsiteY66" fmla="*/ 159657 h 1378857"/>
              <a:gd name="connsiteX67" fmla="*/ 9173028 w 9187582"/>
              <a:gd name="connsiteY67" fmla="*/ 58057 h 1378857"/>
              <a:gd name="connsiteX68" fmla="*/ 9187543 w 9187582"/>
              <a:gd name="connsiteY68" fmla="*/ 0 h 1378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9187582" h="1378857">
                <a:moveTo>
                  <a:pt x="0" y="116114"/>
                </a:moveTo>
                <a:cubicBezTo>
                  <a:pt x="24190" y="135466"/>
                  <a:pt x="49649" y="153332"/>
                  <a:pt x="72571" y="174171"/>
                </a:cubicBezTo>
                <a:cubicBezTo>
                  <a:pt x="102948" y="201786"/>
                  <a:pt x="159657" y="261257"/>
                  <a:pt x="159657" y="261257"/>
                </a:cubicBezTo>
                <a:cubicBezTo>
                  <a:pt x="208491" y="407763"/>
                  <a:pt x="117441" y="156242"/>
                  <a:pt x="232228" y="362857"/>
                </a:cubicBezTo>
                <a:cubicBezTo>
                  <a:pt x="244209" y="384422"/>
                  <a:pt x="240760" y="411495"/>
                  <a:pt x="246743" y="435428"/>
                </a:cubicBezTo>
                <a:cubicBezTo>
                  <a:pt x="250454" y="450271"/>
                  <a:pt x="254415" y="465287"/>
                  <a:pt x="261257" y="478971"/>
                </a:cubicBezTo>
                <a:cubicBezTo>
                  <a:pt x="331035" y="618527"/>
                  <a:pt x="240719" y="390245"/>
                  <a:pt x="333828" y="595085"/>
                </a:cubicBezTo>
                <a:cubicBezTo>
                  <a:pt x="346490" y="622941"/>
                  <a:pt x="343742" y="658277"/>
                  <a:pt x="362857" y="682171"/>
                </a:cubicBezTo>
                <a:cubicBezTo>
                  <a:pt x="386209" y="711361"/>
                  <a:pt x="469429" y="749971"/>
                  <a:pt x="508000" y="769257"/>
                </a:cubicBezTo>
                <a:cubicBezTo>
                  <a:pt x="517676" y="783771"/>
                  <a:pt x="525861" y="799399"/>
                  <a:pt x="537028" y="812800"/>
                </a:cubicBezTo>
                <a:cubicBezTo>
                  <a:pt x="571949" y="854705"/>
                  <a:pt x="581302" y="856830"/>
                  <a:pt x="624114" y="885371"/>
                </a:cubicBezTo>
                <a:cubicBezTo>
                  <a:pt x="701530" y="1001494"/>
                  <a:pt x="599918" y="861173"/>
                  <a:pt x="696686" y="957942"/>
                </a:cubicBezTo>
                <a:cubicBezTo>
                  <a:pt x="733635" y="994891"/>
                  <a:pt x="741982" y="1041947"/>
                  <a:pt x="798286" y="1059542"/>
                </a:cubicBezTo>
                <a:cubicBezTo>
                  <a:pt x="888346" y="1087685"/>
                  <a:pt x="1070607" y="1096121"/>
                  <a:pt x="1161143" y="1103085"/>
                </a:cubicBezTo>
                <a:cubicBezTo>
                  <a:pt x="1351601" y="1245929"/>
                  <a:pt x="1120254" y="1081980"/>
                  <a:pt x="1262743" y="1161142"/>
                </a:cubicBezTo>
                <a:cubicBezTo>
                  <a:pt x="1293240" y="1178085"/>
                  <a:pt x="1315618" y="1212358"/>
                  <a:pt x="1349828" y="1219200"/>
                </a:cubicBezTo>
                <a:cubicBezTo>
                  <a:pt x="1374019" y="1224038"/>
                  <a:pt x="1398318" y="1228363"/>
                  <a:pt x="1422400" y="1233714"/>
                </a:cubicBezTo>
                <a:cubicBezTo>
                  <a:pt x="1467502" y="1243736"/>
                  <a:pt x="1506515" y="1257270"/>
                  <a:pt x="1553028" y="1262742"/>
                </a:cubicBezTo>
                <a:cubicBezTo>
                  <a:pt x="1610888" y="1269549"/>
                  <a:pt x="1669143" y="1272419"/>
                  <a:pt x="1727200" y="1277257"/>
                </a:cubicBezTo>
                <a:cubicBezTo>
                  <a:pt x="1902642" y="1364976"/>
                  <a:pt x="1685194" y="1253254"/>
                  <a:pt x="1828800" y="1335314"/>
                </a:cubicBezTo>
                <a:cubicBezTo>
                  <a:pt x="1847586" y="1346049"/>
                  <a:pt x="1867505" y="1354666"/>
                  <a:pt x="1886857" y="1364342"/>
                </a:cubicBezTo>
                <a:cubicBezTo>
                  <a:pt x="1964267" y="1349828"/>
                  <a:pt x="2041272" y="1332958"/>
                  <a:pt x="2119086" y="1320800"/>
                </a:cubicBezTo>
                <a:cubicBezTo>
                  <a:pt x="2295590" y="1293221"/>
                  <a:pt x="2495257" y="1278685"/>
                  <a:pt x="2670628" y="1262742"/>
                </a:cubicBezTo>
                <a:cubicBezTo>
                  <a:pt x="2815292" y="1154248"/>
                  <a:pt x="2633264" y="1287653"/>
                  <a:pt x="2801257" y="1175657"/>
                </a:cubicBezTo>
                <a:cubicBezTo>
                  <a:pt x="2821385" y="1162238"/>
                  <a:pt x="2838311" y="1144116"/>
                  <a:pt x="2859314" y="1132114"/>
                </a:cubicBezTo>
                <a:cubicBezTo>
                  <a:pt x="2872598" y="1124523"/>
                  <a:pt x="2888795" y="1123627"/>
                  <a:pt x="2902857" y="1117600"/>
                </a:cubicBezTo>
                <a:cubicBezTo>
                  <a:pt x="2922744" y="1109077"/>
                  <a:pt x="2941027" y="1097094"/>
                  <a:pt x="2960914" y="1088571"/>
                </a:cubicBezTo>
                <a:cubicBezTo>
                  <a:pt x="2974976" y="1082544"/>
                  <a:pt x="2990395" y="1080084"/>
                  <a:pt x="3004457" y="1074057"/>
                </a:cubicBezTo>
                <a:cubicBezTo>
                  <a:pt x="3024344" y="1065534"/>
                  <a:pt x="3042817" y="1053981"/>
                  <a:pt x="3062514" y="1045028"/>
                </a:cubicBezTo>
                <a:cubicBezTo>
                  <a:pt x="3096057" y="1029781"/>
                  <a:pt x="3130247" y="1015999"/>
                  <a:pt x="3164114" y="1001485"/>
                </a:cubicBezTo>
                <a:cubicBezTo>
                  <a:pt x="3173790" y="982133"/>
                  <a:pt x="3175537" y="956004"/>
                  <a:pt x="3193143" y="943428"/>
                </a:cubicBezTo>
                <a:cubicBezTo>
                  <a:pt x="3213217" y="929089"/>
                  <a:pt x="3241781" y="934897"/>
                  <a:pt x="3265714" y="928914"/>
                </a:cubicBezTo>
                <a:cubicBezTo>
                  <a:pt x="3280557" y="925203"/>
                  <a:pt x="3294743" y="919238"/>
                  <a:pt x="3309257" y="914400"/>
                </a:cubicBezTo>
                <a:cubicBezTo>
                  <a:pt x="3347962" y="919238"/>
                  <a:pt x="3387530" y="919454"/>
                  <a:pt x="3425371" y="928914"/>
                </a:cubicBezTo>
                <a:cubicBezTo>
                  <a:pt x="3446362" y="934162"/>
                  <a:pt x="3463656" y="949155"/>
                  <a:pt x="3483428" y="957942"/>
                </a:cubicBezTo>
                <a:cubicBezTo>
                  <a:pt x="3507237" y="968524"/>
                  <a:pt x="3531283" y="978732"/>
                  <a:pt x="3556000" y="986971"/>
                </a:cubicBezTo>
                <a:cubicBezTo>
                  <a:pt x="3589414" y="998109"/>
                  <a:pt x="3623567" y="1006925"/>
                  <a:pt x="3657600" y="1016000"/>
                </a:cubicBezTo>
                <a:cubicBezTo>
                  <a:pt x="3716770" y="1031779"/>
                  <a:pt x="3790366" y="1042990"/>
                  <a:pt x="3846286" y="1074057"/>
                </a:cubicBezTo>
                <a:cubicBezTo>
                  <a:pt x="3867432" y="1085805"/>
                  <a:pt x="3881609" y="1109333"/>
                  <a:pt x="3904343" y="1117600"/>
                </a:cubicBezTo>
                <a:cubicBezTo>
                  <a:pt x="3936494" y="1129291"/>
                  <a:pt x="3971824" y="1129618"/>
                  <a:pt x="4005943" y="1132114"/>
                </a:cubicBezTo>
                <a:cubicBezTo>
                  <a:pt x="4170283" y="1144139"/>
                  <a:pt x="4334933" y="1151466"/>
                  <a:pt x="4499428" y="1161142"/>
                </a:cubicBezTo>
                <a:cubicBezTo>
                  <a:pt x="4727905" y="1298227"/>
                  <a:pt x="4342321" y="1055002"/>
                  <a:pt x="4673600" y="1335314"/>
                </a:cubicBezTo>
                <a:cubicBezTo>
                  <a:pt x="4688415" y="1347850"/>
                  <a:pt x="4790453" y="1371784"/>
                  <a:pt x="4818743" y="1378857"/>
                </a:cubicBezTo>
                <a:lnTo>
                  <a:pt x="5355771" y="1349828"/>
                </a:lnTo>
                <a:cubicBezTo>
                  <a:pt x="5385129" y="1347780"/>
                  <a:pt x="5415389" y="1345878"/>
                  <a:pt x="5442857" y="1335314"/>
                </a:cubicBezTo>
                <a:cubicBezTo>
                  <a:pt x="5479263" y="1321312"/>
                  <a:pt x="5505729" y="1281904"/>
                  <a:pt x="5544457" y="1277257"/>
                </a:cubicBezTo>
                <a:cubicBezTo>
                  <a:pt x="5751236" y="1252443"/>
                  <a:pt x="5960533" y="1257904"/>
                  <a:pt x="6168571" y="1248228"/>
                </a:cubicBezTo>
                <a:cubicBezTo>
                  <a:pt x="6192762" y="1233714"/>
                  <a:pt x="6215910" y="1217301"/>
                  <a:pt x="6241143" y="1204685"/>
                </a:cubicBezTo>
                <a:cubicBezTo>
                  <a:pt x="6276229" y="1187142"/>
                  <a:pt x="6339564" y="1180612"/>
                  <a:pt x="6371771" y="1175657"/>
                </a:cubicBezTo>
                <a:cubicBezTo>
                  <a:pt x="6405584" y="1170455"/>
                  <a:pt x="6439504" y="1165980"/>
                  <a:pt x="6473371" y="1161142"/>
                </a:cubicBezTo>
                <a:cubicBezTo>
                  <a:pt x="6592323" y="1121492"/>
                  <a:pt x="6437482" y="1166847"/>
                  <a:pt x="6705600" y="1161142"/>
                </a:cubicBezTo>
                <a:cubicBezTo>
                  <a:pt x="6870342" y="1157637"/>
                  <a:pt x="7034591" y="1141790"/>
                  <a:pt x="7199086" y="1132114"/>
                </a:cubicBezTo>
                <a:cubicBezTo>
                  <a:pt x="7249199" y="1082000"/>
                  <a:pt x="7242727" y="1092577"/>
                  <a:pt x="7286171" y="1030514"/>
                </a:cubicBezTo>
                <a:cubicBezTo>
                  <a:pt x="7306178" y="1001933"/>
                  <a:pt x="7310908" y="953769"/>
                  <a:pt x="7344228" y="943428"/>
                </a:cubicBezTo>
                <a:cubicBezTo>
                  <a:pt x="7460574" y="907320"/>
                  <a:pt x="7586133" y="914399"/>
                  <a:pt x="7707086" y="899885"/>
                </a:cubicBezTo>
                <a:cubicBezTo>
                  <a:pt x="7968264" y="709938"/>
                  <a:pt x="7764139" y="845015"/>
                  <a:pt x="7982857" y="725714"/>
                </a:cubicBezTo>
                <a:cubicBezTo>
                  <a:pt x="7998171" y="717361"/>
                  <a:pt x="8010798" y="704486"/>
                  <a:pt x="8026400" y="696685"/>
                </a:cubicBezTo>
                <a:cubicBezTo>
                  <a:pt x="8061488" y="679141"/>
                  <a:pt x="8090799" y="681608"/>
                  <a:pt x="8128000" y="667657"/>
                </a:cubicBezTo>
                <a:cubicBezTo>
                  <a:pt x="8186891" y="645573"/>
                  <a:pt x="8248239" y="627444"/>
                  <a:pt x="8302171" y="595085"/>
                </a:cubicBezTo>
                <a:cubicBezTo>
                  <a:pt x="8326362" y="580571"/>
                  <a:pt x="8350082" y="565242"/>
                  <a:pt x="8374743" y="551542"/>
                </a:cubicBezTo>
                <a:cubicBezTo>
                  <a:pt x="8436736" y="517102"/>
                  <a:pt x="8424204" y="532590"/>
                  <a:pt x="8476343" y="493485"/>
                </a:cubicBezTo>
                <a:cubicBezTo>
                  <a:pt x="8501126" y="474898"/>
                  <a:pt x="8518778" y="442603"/>
                  <a:pt x="8548914" y="435428"/>
                </a:cubicBezTo>
                <a:cubicBezTo>
                  <a:pt x="8624366" y="417463"/>
                  <a:pt x="8703733" y="425752"/>
                  <a:pt x="8781143" y="420914"/>
                </a:cubicBezTo>
                <a:cubicBezTo>
                  <a:pt x="8805333" y="416076"/>
                  <a:pt x="8833979" y="421202"/>
                  <a:pt x="8853714" y="406400"/>
                </a:cubicBezTo>
                <a:cubicBezTo>
                  <a:pt x="8876283" y="389473"/>
                  <a:pt x="8882305" y="357751"/>
                  <a:pt x="8897257" y="333828"/>
                </a:cubicBezTo>
                <a:cubicBezTo>
                  <a:pt x="8967976" y="220678"/>
                  <a:pt x="8878293" y="364429"/>
                  <a:pt x="8969828" y="246742"/>
                </a:cubicBezTo>
                <a:cubicBezTo>
                  <a:pt x="8991247" y="219203"/>
                  <a:pt x="8999976" y="180590"/>
                  <a:pt x="9027886" y="159657"/>
                </a:cubicBezTo>
                <a:cubicBezTo>
                  <a:pt x="9113853" y="95181"/>
                  <a:pt x="9065815" y="129533"/>
                  <a:pt x="9173028" y="58057"/>
                </a:cubicBezTo>
                <a:cubicBezTo>
                  <a:pt x="9189073" y="9924"/>
                  <a:pt x="9187543" y="29814"/>
                  <a:pt x="9187543" y="0"/>
                </a:cubicBezTo>
              </a:path>
            </a:pathLst>
          </a:custGeom>
          <a:ln w="317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319C4AD4-CB1A-477E-98C6-4CB6648D4664}"/>
              </a:ext>
            </a:extLst>
          </p:cNvPr>
          <p:cNvSpPr/>
          <p:nvPr/>
        </p:nvSpPr>
        <p:spPr>
          <a:xfrm>
            <a:off x="1090609" y="3144383"/>
            <a:ext cx="924612" cy="116297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2C917F88-37BA-4062-8B93-A313C1E26CCA}"/>
              </a:ext>
            </a:extLst>
          </p:cNvPr>
          <p:cNvSpPr/>
          <p:nvPr/>
        </p:nvSpPr>
        <p:spPr>
          <a:xfrm>
            <a:off x="2016225" y="3144382"/>
            <a:ext cx="924612" cy="164520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61B1914E-99BA-48D9-B958-1431B8F7037A}"/>
              </a:ext>
            </a:extLst>
          </p:cNvPr>
          <p:cNvSpPr/>
          <p:nvPr/>
        </p:nvSpPr>
        <p:spPr>
          <a:xfrm>
            <a:off x="2940837" y="3144381"/>
            <a:ext cx="924612" cy="214907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957703A4-1ED0-44EE-B7D0-B3C918CCF9BE}"/>
              </a:ext>
            </a:extLst>
          </p:cNvPr>
          <p:cNvSpPr/>
          <p:nvPr/>
        </p:nvSpPr>
        <p:spPr>
          <a:xfrm>
            <a:off x="3865068" y="3144381"/>
            <a:ext cx="924612" cy="256669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606FAFC4-6339-4AEF-BAA9-A8B3F9E25C44}"/>
              </a:ext>
            </a:extLst>
          </p:cNvPr>
          <p:cNvSpPr/>
          <p:nvPr/>
        </p:nvSpPr>
        <p:spPr>
          <a:xfrm>
            <a:off x="4789299" y="3144381"/>
            <a:ext cx="924612" cy="187089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90F1D231-0430-4760-998A-1FE020A24E57}"/>
              </a:ext>
            </a:extLst>
          </p:cNvPr>
          <p:cNvSpPr/>
          <p:nvPr/>
        </p:nvSpPr>
        <p:spPr>
          <a:xfrm>
            <a:off x="5713149" y="3144382"/>
            <a:ext cx="898227" cy="143621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F8608F2D-1D02-403A-8BC5-3D429EB7CEFE}"/>
              </a:ext>
            </a:extLst>
          </p:cNvPr>
          <p:cNvSpPr/>
          <p:nvPr/>
        </p:nvSpPr>
        <p:spPr>
          <a:xfrm>
            <a:off x="6612138" y="3144381"/>
            <a:ext cx="924612" cy="102449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38BDDBC5-A6ED-4AE5-A137-D594356983ED}"/>
              </a:ext>
            </a:extLst>
          </p:cNvPr>
          <p:cNvSpPr/>
          <p:nvPr/>
        </p:nvSpPr>
        <p:spPr>
          <a:xfrm>
            <a:off x="7535988" y="3144382"/>
            <a:ext cx="924612" cy="84677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AF387FE0-367C-45B5-8E40-D1F417B830DF}"/>
              </a:ext>
            </a:extLst>
          </p:cNvPr>
          <p:cNvSpPr/>
          <p:nvPr/>
        </p:nvSpPr>
        <p:spPr>
          <a:xfrm>
            <a:off x="8460600" y="3144381"/>
            <a:ext cx="924612" cy="71023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31" name="Conector de Seta Reta 30">
            <a:extLst>
              <a:ext uri="{FF2B5EF4-FFF2-40B4-BE49-F238E27FC236}">
                <a16:creationId xmlns:a16="http://schemas.microsoft.com/office/drawing/2014/main" id="{1D1EDE5F-F9E9-456F-BC66-A2E927E693E4}"/>
              </a:ext>
            </a:extLst>
          </p:cNvPr>
          <p:cNvCxnSpPr>
            <a:cxnSpLocks/>
          </p:cNvCxnSpPr>
          <p:nvPr/>
        </p:nvCxnSpPr>
        <p:spPr>
          <a:xfrm flipV="1">
            <a:off x="1436744" y="3144381"/>
            <a:ext cx="0" cy="1162980"/>
          </a:xfrm>
          <a:prstGeom prst="straightConnector1">
            <a:avLst/>
          </a:prstGeom>
          <a:ln w="2540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2" name="CaixaDeTexto 31">
                <a:extLst>
                  <a:ext uri="{FF2B5EF4-FFF2-40B4-BE49-F238E27FC236}">
                    <a16:creationId xmlns:a16="http://schemas.microsoft.com/office/drawing/2014/main" id="{D2CC29F7-ECE6-487D-9BD1-C64C96A0B436}"/>
                  </a:ext>
                </a:extLst>
              </p:cNvPr>
              <p:cNvSpPr txBox="1"/>
              <p:nvPr/>
            </p:nvSpPr>
            <p:spPr>
              <a:xfrm>
                <a:off x="1320395" y="3527051"/>
                <a:ext cx="6834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pt-BR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>
          <p:sp>
            <p:nvSpPr>
              <p:cNvPr id="32" name="CaixaDeTexto 31">
                <a:extLst>
                  <a:ext uri="{FF2B5EF4-FFF2-40B4-BE49-F238E27FC236}">
                    <a16:creationId xmlns:a16="http://schemas.microsoft.com/office/drawing/2014/main" id="{D2CC29F7-ECE6-487D-9BD1-C64C96A0B4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0395" y="3527051"/>
                <a:ext cx="683400" cy="369332"/>
              </a:xfrm>
              <a:prstGeom prst="rect">
                <a:avLst/>
              </a:prstGeom>
              <a:blipFill>
                <a:blip r:embed="rId3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Conector de Seta Reta 33">
            <a:extLst>
              <a:ext uri="{FF2B5EF4-FFF2-40B4-BE49-F238E27FC236}">
                <a16:creationId xmlns:a16="http://schemas.microsoft.com/office/drawing/2014/main" id="{02F86A83-3DBD-463E-9512-F8810181CFCF}"/>
              </a:ext>
            </a:extLst>
          </p:cNvPr>
          <p:cNvCxnSpPr>
            <a:cxnSpLocks/>
          </p:cNvCxnSpPr>
          <p:nvPr/>
        </p:nvCxnSpPr>
        <p:spPr>
          <a:xfrm flipV="1">
            <a:off x="2389386" y="3130461"/>
            <a:ext cx="5112" cy="1659124"/>
          </a:xfrm>
          <a:prstGeom prst="straightConnector1">
            <a:avLst/>
          </a:prstGeom>
          <a:ln w="2540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6" name="CaixaDeTexto 35">
                <a:extLst>
                  <a:ext uri="{FF2B5EF4-FFF2-40B4-BE49-F238E27FC236}">
                    <a16:creationId xmlns:a16="http://schemas.microsoft.com/office/drawing/2014/main" id="{B7D73E6D-F3C6-4CB7-B8AE-FA72C5F5A6EB}"/>
                  </a:ext>
                </a:extLst>
              </p:cNvPr>
              <p:cNvSpPr txBox="1"/>
              <p:nvPr/>
            </p:nvSpPr>
            <p:spPr>
              <a:xfrm>
                <a:off x="2325968" y="3799542"/>
                <a:ext cx="6834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pt-BR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>
          <p:sp>
            <p:nvSpPr>
              <p:cNvPr id="36" name="CaixaDeTexto 35">
                <a:extLst>
                  <a:ext uri="{FF2B5EF4-FFF2-40B4-BE49-F238E27FC236}">
                    <a16:creationId xmlns:a16="http://schemas.microsoft.com/office/drawing/2014/main" id="{B7D73E6D-F3C6-4CB7-B8AE-FA72C5F5A6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5968" y="3799542"/>
                <a:ext cx="683400" cy="369332"/>
              </a:xfrm>
              <a:prstGeom prst="rect">
                <a:avLst/>
              </a:prstGeom>
              <a:blipFill>
                <a:blip r:embed="rId4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Conector de Seta Reta 36">
            <a:extLst>
              <a:ext uri="{FF2B5EF4-FFF2-40B4-BE49-F238E27FC236}">
                <a16:creationId xmlns:a16="http://schemas.microsoft.com/office/drawing/2014/main" id="{A0C7E5DD-2C37-4511-B31C-B22DF012CBE6}"/>
              </a:ext>
            </a:extLst>
          </p:cNvPr>
          <p:cNvCxnSpPr>
            <a:cxnSpLocks/>
          </p:cNvCxnSpPr>
          <p:nvPr/>
        </p:nvCxnSpPr>
        <p:spPr>
          <a:xfrm flipV="1">
            <a:off x="3280642" y="3130460"/>
            <a:ext cx="0" cy="2162993"/>
          </a:xfrm>
          <a:prstGeom prst="straightConnector1">
            <a:avLst/>
          </a:prstGeom>
          <a:ln w="2540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0" name="CaixaDeTexto 39">
                <a:extLst>
                  <a:ext uri="{FF2B5EF4-FFF2-40B4-BE49-F238E27FC236}">
                    <a16:creationId xmlns:a16="http://schemas.microsoft.com/office/drawing/2014/main" id="{BAF17564-5EB2-4590-9D1C-520285C76883}"/>
                  </a:ext>
                </a:extLst>
              </p:cNvPr>
              <p:cNvSpPr txBox="1"/>
              <p:nvPr/>
            </p:nvSpPr>
            <p:spPr>
              <a:xfrm>
                <a:off x="3214007" y="4007022"/>
                <a:ext cx="6834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pt-BR" sz="1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>
          <p:sp>
            <p:nvSpPr>
              <p:cNvPr id="40" name="CaixaDeTexto 39">
                <a:extLst>
                  <a:ext uri="{FF2B5EF4-FFF2-40B4-BE49-F238E27FC236}">
                    <a16:creationId xmlns:a16="http://schemas.microsoft.com/office/drawing/2014/main" id="{BAF17564-5EB2-4590-9D1C-520285C768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4007" y="4007022"/>
                <a:ext cx="683400" cy="369332"/>
              </a:xfrm>
              <a:prstGeom prst="rect">
                <a:avLst/>
              </a:prstGeom>
              <a:blipFill>
                <a:blip r:embed="rId5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Conector de Seta Reta 40">
            <a:extLst>
              <a:ext uri="{FF2B5EF4-FFF2-40B4-BE49-F238E27FC236}">
                <a16:creationId xmlns:a16="http://schemas.microsoft.com/office/drawing/2014/main" id="{4388C8D4-7350-4B06-8ECA-5486FDE3D395}"/>
              </a:ext>
            </a:extLst>
          </p:cNvPr>
          <p:cNvCxnSpPr>
            <a:cxnSpLocks/>
          </p:cNvCxnSpPr>
          <p:nvPr/>
        </p:nvCxnSpPr>
        <p:spPr>
          <a:xfrm flipV="1">
            <a:off x="4229816" y="3130460"/>
            <a:ext cx="0" cy="2566448"/>
          </a:xfrm>
          <a:prstGeom prst="straightConnector1">
            <a:avLst/>
          </a:prstGeom>
          <a:ln w="2540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4" name="CaixaDeTexto 43">
                <a:extLst>
                  <a:ext uri="{FF2B5EF4-FFF2-40B4-BE49-F238E27FC236}">
                    <a16:creationId xmlns:a16="http://schemas.microsoft.com/office/drawing/2014/main" id="{ACFBA887-313F-4827-8F4D-26815FD66E00}"/>
                  </a:ext>
                </a:extLst>
              </p:cNvPr>
              <p:cNvSpPr txBox="1"/>
              <p:nvPr/>
            </p:nvSpPr>
            <p:spPr>
              <a:xfrm>
                <a:off x="4150322" y="4580593"/>
                <a:ext cx="6834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pt-BR" sz="18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>
          <p:sp>
            <p:nvSpPr>
              <p:cNvPr id="44" name="CaixaDeTexto 43">
                <a:extLst>
                  <a:ext uri="{FF2B5EF4-FFF2-40B4-BE49-F238E27FC236}">
                    <a16:creationId xmlns:a16="http://schemas.microsoft.com/office/drawing/2014/main" id="{ACFBA887-313F-4827-8F4D-26815FD66E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0322" y="4580593"/>
                <a:ext cx="683400" cy="369332"/>
              </a:xfrm>
              <a:prstGeom prst="rect">
                <a:avLst/>
              </a:prstGeom>
              <a:blipFill>
                <a:blip r:embed="rId6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Título 1">
            <a:extLst>
              <a:ext uri="{FF2B5EF4-FFF2-40B4-BE49-F238E27FC236}">
                <a16:creationId xmlns:a16="http://schemas.microsoft.com/office/drawing/2014/main" id="{E6306F85-755D-43BF-926E-46F81A2E656A}"/>
              </a:ext>
            </a:extLst>
          </p:cNvPr>
          <p:cNvSpPr txBox="1">
            <a:spLocks/>
          </p:cNvSpPr>
          <p:nvPr/>
        </p:nvSpPr>
        <p:spPr>
          <a:xfrm>
            <a:off x="2251056" y="621981"/>
            <a:ext cx="7643128" cy="123515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dirty="0"/>
              <a:t>Reproduzir o efeito gerado por uma </a:t>
            </a:r>
            <a:r>
              <a:rPr lang="pt-BR" sz="2800" dirty="0">
                <a:solidFill>
                  <a:srgbClr val="0070C0"/>
                </a:solidFill>
              </a:rPr>
              <a:t>bacia sedimentar</a:t>
            </a:r>
            <a:r>
              <a:rPr lang="pt-BR" sz="2800" dirty="0"/>
              <a:t> assumindo que podemos descreve-la por um </a:t>
            </a:r>
            <a:r>
              <a:rPr lang="pt-BR" sz="2800" dirty="0">
                <a:solidFill>
                  <a:srgbClr val="0070C0"/>
                </a:solidFill>
              </a:rPr>
              <a:t>conjunto de prismas justapostos</a:t>
            </a:r>
          </a:p>
        </p:txBody>
      </p:sp>
      <p:cxnSp>
        <p:nvCxnSpPr>
          <p:cNvPr id="46" name="Conector de Seta Reta 45">
            <a:extLst>
              <a:ext uri="{FF2B5EF4-FFF2-40B4-BE49-F238E27FC236}">
                <a16:creationId xmlns:a16="http://schemas.microsoft.com/office/drawing/2014/main" id="{C4DC359D-3DEA-44DF-BE3C-85604355529E}"/>
              </a:ext>
            </a:extLst>
          </p:cNvPr>
          <p:cNvCxnSpPr>
            <a:cxnSpLocks/>
          </p:cNvCxnSpPr>
          <p:nvPr/>
        </p:nvCxnSpPr>
        <p:spPr>
          <a:xfrm flipH="1" flipV="1">
            <a:off x="5133056" y="3131862"/>
            <a:ext cx="708" cy="1868842"/>
          </a:xfrm>
          <a:prstGeom prst="straightConnector1">
            <a:avLst/>
          </a:prstGeom>
          <a:ln w="2540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8" name="CaixaDeTexto 47">
                <a:extLst>
                  <a:ext uri="{FF2B5EF4-FFF2-40B4-BE49-F238E27FC236}">
                    <a16:creationId xmlns:a16="http://schemas.microsoft.com/office/drawing/2014/main" id="{B5F3450F-B06E-42F9-A3BC-0D769A08AAA3}"/>
                  </a:ext>
                </a:extLst>
              </p:cNvPr>
              <p:cNvSpPr txBox="1"/>
              <p:nvPr/>
            </p:nvSpPr>
            <p:spPr>
              <a:xfrm>
                <a:off x="5081757" y="3806495"/>
                <a:ext cx="6834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pt-BR" sz="18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>
          <p:sp>
            <p:nvSpPr>
              <p:cNvPr id="48" name="CaixaDeTexto 47">
                <a:extLst>
                  <a:ext uri="{FF2B5EF4-FFF2-40B4-BE49-F238E27FC236}">
                    <a16:creationId xmlns:a16="http://schemas.microsoft.com/office/drawing/2014/main" id="{B5F3450F-B06E-42F9-A3BC-0D769A08AA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1757" y="3806495"/>
                <a:ext cx="683400" cy="369332"/>
              </a:xfrm>
              <a:prstGeom prst="rect">
                <a:avLst/>
              </a:prstGeom>
              <a:blipFill>
                <a:blip r:embed="rId7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Conector de Seta Reta 48">
            <a:extLst>
              <a:ext uri="{FF2B5EF4-FFF2-40B4-BE49-F238E27FC236}">
                <a16:creationId xmlns:a16="http://schemas.microsoft.com/office/drawing/2014/main" id="{9A08A4E0-3B79-427D-961A-D8FD590DAB00}"/>
              </a:ext>
            </a:extLst>
          </p:cNvPr>
          <p:cNvCxnSpPr>
            <a:cxnSpLocks/>
          </p:cNvCxnSpPr>
          <p:nvPr/>
        </p:nvCxnSpPr>
        <p:spPr>
          <a:xfrm flipH="1" flipV="1">
            <a:off x="5981662" y="3131862"/>
            <a:ext cx="958" cy="1448731"/>
          </a:xfrm>
          <a:prstGeom prst="straightConnector1">
            <a:avLst/>
          </a:prstGeom>
          <a:ln w="2540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1" name="CaixaDeTexto 50">
                <a:extLst>
                  <a:ext uri="{FF2B5EF4-FFF2-40B4-BE49-F238E27FC236}">
                    <a16:creationId xmlns:a16="http://schemas.microsoft.com/office/drawing/2014/main" id="{9BA561BB-0D01-465B-B707-7E146D698717}"/>
                  </a:ext>
                </a:extLst>
              </p:cNvPr>
              <p:cNvSpPr txBox="1"/>
              <p:nvPr/>
            </p:nvSpPr>
            <p:spPr>
              <a:xfrm>
                <a:off x="5896043" y="3527051"/>
                <a:ext cx="6834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pt-BR" sz="18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>
          <p:sp>
            <p:nvSpPr>
              <p:cNvPr id="51" name="CaixaDeTexto 50">
                <a:extLst>
                  <a:ext uri="{FF2B5EF4-FFF2-40B4-BE49-F238E27FC236}">
                    <a16:creationId xmlns:a16="http://schemas.microsoft.com/office/drawing/2014/main" id="{9BA561BB-0D01-465B-B707-7E146D6987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6043" y="3527051"/>
                <a:ext cx="683400" cy="369332"/>
              </a:xfrm>
              <a:prstGeom prst="rect">
                <a:avLst/>
              </a:prstGeom>
              <a:blipFill>
                <a:blip r:embed="rId8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Conector de Seta Reta 51">
            <a:extLst>
              <a:ext uri="{FF2B5EF4-FFF2-40B4-BE49-F238E27FC236}">
                <a16:creationId xmlns:a16="http://schemas.microsoft.com/office/drawing/2014/main" id="{B8FFDDD7-B781-49A7-8809-FCE3EFAD27B4}"/>
              </a:ext>
            </a:extLst>
          </p:cNvPr>
          <p:cNvCxnSpPr>
            <a:cxnSpLocks/>
          </p:cNvCxnSpPr>
          <p:nvPr/>
        </p:nvCxnSpPr>
        <p:spPr>
          <a:xfrm flipV="1">
            <a:off x="6905316" y="3130248"/>
            <a:ext cx="0" cy="1038626"/>
          </a:xfrm>
          <a:prstGeom prst="straightConnector1">
            <a:avLst/>
          </a:prstGeom>
          <a:ln w="2540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5" name="CaixaDeTexto 54">
                <a:extLst>
                  <a:ext uri="{FF2B5EF4-FFF2-40B4-BE49-F238E27FC236}">
                    <a16:creationId xmlns:a16="http://schemas.microsoft.com/office/drawing/2014/main" id="{BD31C620-ABE2-45D3-B047-FE19D600C330}"/>
                  </a:ext>
                </a:extLst>
              </p:cNvPr>
              <p:cNvSpPr txBox="1"/>
              <p:nvPr/>
            </p:nvSpPr>
            <p:spPr>
              <a:xfrm>
                <a:off x="6825563" y="3396997"/>
                <a:ext cx="6834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pt-BR" sz="1800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>
          <p:sp>
            <p:nvSpPr>
              <p:cNvPr id="55" name="CaixaDeTexto 54">
                <a:extLst>
                  <a:ext uri="{FF2B5EF4-FFF2-40B4-BE49-F238E27FC236}">
                    <a16:creationId xmlns:a16="http://schemas.microsoft.com/office/drawing/2014/main" id="{BD31C620-ABE2-45D3-B047-FE19D600C3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5563" y="3396997"/>
                <a:ext cx="683400" cy="369332"/>
              </a:xfrm>
              <a:prstGeom prst="rect">
                <a:avLst/>
              </a:prstGeom>
              <a:blipFill>
                <a:blip r:embed="rId9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7" name="Conector de Seta Reta 56">
            <a:extLst>
              <a:ext uri="{FF2B5EF4-FFF2-40B4-BE49-F238E27FC236}">
                <a16:creationId xmlns:a16="http://schemas.microsoft.com/office/drawing/2014/main" id="{438E28F6-1D36-4DC7-AFA7-DA480197F36C}"/>
              </a:ext>
            </a:extLst>
          </p:cNvPr>
          <p:cNvCxnSpPr>
            <a:cxnSpLocks/>
          </p:cNvCxnSpPr>
          <p:nvPr/>
        </p:nvCxnSpPr>
        <p:spPr>
          <a:xfrm flipV="1">
            <a:off x="7796856" y="3153062"/>
            <a:ext cx="0" cy="831146"/>
          </a:xfrm>
          <a:prstGeom prst="straightConnector1">
            <a:avLst/>
          </a:prstGeom>
          <a:ln w="2540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9" name="CaixaDeTexto 58">
                <a:extLst>
                  <a:ext uri="{FF2B5EF4-FFF2-40B4-BE49-F238E27FC236}">
                    <a16:creationId xmlns:a16="http://schemas.microsoft.com/office/drawing/2014/main" id="{0152C677-BB9F-4165-A557-ED5014BDB657}"/>
                  </a:ext>
                </a:extLst>
              </p:cNvPr>
              <p:cNvSpPr txBox="1"/>
              <p:nvPr/>
            </p:nvSpPr>
            <p:spPr>
              <a:xfrm>
                <a:off x="7719603" y="3327323"/>
                <a:ext cx="6834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pt-BR" sz="1800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>
          <p:sp>
            <p:nvSpPr>
              <p:cNvPr id="59" name="CaixaDeTexto 58">
                <a:extLst>
                  <a:ext uri="{FF2B5EF4-FFF2-40B4-BE49-F238E27FC236}">
                    <a16:creationId xmlns:a16="http://schemas.microsoft.com/office/drawing/2014/main" id="{0152C677-BB9F-4165-A557-ED5014BDB6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9603" y="3327323"/>
                <a:ext cx="683400" cy="369332"/>
              </a:xfrm>
              <a:prstGeom prst="rect">
                <a:avLst/>
              </a:prstGeom>
              <a:blipFill>
                <a:blip r:embed="rId10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0" name="Conector de Seta Reta 59">
            <a:extLst>
              <a:ext uri="{FF2B5EF4-FFF2-40B4-BE49-F238E27FC236}">
                <a16:creationId xmlns:a16="http://schemas.microsoft.com/office/drawing/2014/main" id="{A192029D-B2BC-4588-8749-A795115F71DC}"/>
              </a:ext>
            </a:extLst>
          </p:cNvPr>
          <p:cNvCxnSpPr>
            <a:cxnSpLocks/>
          </p:cNvCxnSpPr>
          <p:nvPr/>
        </p:nvCxnSpPr>
        <p:spPr>
          <a:xfrm flipV="1">
            <a:off x="8696016" y="3137422"/>
            <a:ext cx="0" cy="725066"/>
          </a:xfrm>
          <a:prstGeom prst="straightConnector1">
            <a:avLst/>
          </a:prstGeom>
          <a:ln w="2540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2" name="CaixaDeTexto 61">
                <a:extLst>
                  <a:ext uri="{FF2B5EF4-FFF2-40B4-BE49-F238E27FC236}">
                    <a16:creationId xmlns:a16="http://schemas.microsoft.com/office/drawing/2014/main" id="{9A0C7B03-5E95-4E14-AE63-32912BCB432C}"/>
                  </a:ext>
                </a:extLst>
              </p:cNvPr>
              <p:cNvSpPr txBox="1"/>
              <p:nvPr/>
            </p:nvSpPr>
            <p:spPr>
              <a:xfrm>
                <a:off x="8663109" y="3280229"/>
                <a:ext cx="6834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pt-BR" sz="1800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>
          <p:sp>
            <p:nvSpPr>
              <p:cNvPr id="62" name="CaixaDeTexto 61">
                <a:extLst>
                  <a:ext uri="{FF2B5EF4-FFF2-40B4-BE49-F238E27FC236}">
                    <a16:creationId xmlns:a16="http://schemas.microsoft.com/office/drawing/2014/main" id="{9A0C7B03-5E95-4E14-AE63-32912BCB43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3109" y="3280229"/>
                <a:ext cx="683400" cy="369332"/>
              </a:xfrm>
              <a:prstGeom prst="rect">
                <a:avLst/>
              </a:prstGeom>
              <a:blipFill>
                <a:blip r:embed="rId11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Retângulo 62">
            <a:extLst>
              <a:ext uri="{FF2B5EF4-FFF2-40B4-BE49-F238E27FC236}">
                <a16:creationId xmlns:a16="http://schemas.microsoft.com/office/drawing/2014/main" id="{DFC4BC20-55A7-4530-AB1E-E6323706911A}"/>
              </a:ext>
            </a:extLst>
          </p:cNvPr>
          <p:cNvSpPr/>
          <p:nvPr/>
        </p:nvSpPr>
        <p:spPr>
          <a:xfrm>
            <a:off x="8113292" y="4445005"/>
            <a:ext cx="2114462" cy="180725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4" name="CaixaDeTexto 63">
                <a:extLst>
                  <a:ext uri="{FF2B5EF4-FFF2-40B4-BE49-F238E27FC236}">
                    <a16:creationId xmlns:a16="http://schemas.microsoft.com/office/drawing/2014/main" id="{602227CC-472C-4171-A3D3-FD88DCC9EE29}"/>
                  </a:ext>
                </a:extLst>
              </p:cNvPr>
              <p:cNvSpPr txBox="1"/>
              <p:nvPr/>
            </p:nvSpPr>
            <p:spPr>
              <a:xfrm>
                <a:off x="8115809" y="4580593"/>
                <a:ext cx="2114461" cy="156517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pt-BR" sz="32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𝒑</m:t>
                    </m:r>
                    <m:r>
                      <a:rPr lang="pt-BR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pt-BR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pt-BR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pt-BR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BR" sz="3200">
                                      <a:latin typeface="Cambria Math" panose="02040503050406030204" pitchFamily="18" charset="0"/>
                                    </a:rPr>
                                    <m:t>p</m:t>
                                  </m:r>
                                </m:e>
                                <m:sup>
                                  <m:r>
                                    <a:rPr lang="pt-BR" sz="32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r>
                                <a:rPr lang="pt-B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lang="pt-BR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BR" sz="3200" b="0" i="0" smtClean="0">
                                      <a:latin typeface="Cambria Math" panose="02040503050406030204" pitchFamily="18" charset="0"/>
                                    </a:rPr>
                                    <m:t>p</m:t>
                                  </m:r>
                                </m:e>
                                <m:sup>
                                  <m:r>
                                    <a:rPr lang="pt-BR" sz="3200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sup>
                              </m:sSup>
                            </m:e>
                          </m:mr>
                        </m:m>
                      </m:e>
                    </m:d>
                  </m:oMath>
                </a14:m>
                <a:r>
                  <a:rPr lang="pt-BR" sz="4000" dirty="0">
                    <a:solidFill>
                      <a:schemeClr val="tx1"/>
                    </a:solidFill>
                  </a:rPr>
                  <a:t>          </a:t>
                </a:r>
                <a:endParaRPr lang="pt-BR" sz="4000" dirty="0"/>
              </a:p>
            </p:txBody>
          </p:sp>
        </mc:Choice>
        <mc:Fallback>
          <p:sp>
            <p:nvSpPr>
              <p:cNvPr id="64" name="CaixaDeTexto 63">
                <a:extLst>
                  <a:ext uri="{FF2B5EF4-FFF2-40B4-BE49-F238E27FC236}">
                    <a16:creationId xmlns:a16="http://schemas.microsoft.com/office/drawing/2014/main" id="{602227CC-472C-4171-A3D3-FD88DCC9EE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5809" y="4580593"/>
                <a:ext cx="2114461" cy="156517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CaixaDeTexto 64">
            <a:extLst>
              <a:ext uri="{FF2B5EF4-FFF2-40B4-BE49-F238E27FC236}">
                <a16:creationId xmlns:a16="http://schemas.microsoft.com/office/drawing/2014/main" id="{D1B4D8D5-CA79-4481-9E15-CF6E4157050E}"/>
              </a:ext>
            </a:extLst>
          </p:cNvPr>
          <p:cNvSpPr txBox="1"/>
          <p:nvPr/>
        </p:nvSpPr>
        <p:spPr>
          <a:xfrm>
            <a:off x="10351134" y="4826570"/>
            <a:ext cx="18408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rgbClr val="0070C0"/>
                </a:solidFill>
              </a:rPr>
              <a:t>Vetor de parâmetros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6" name="Retângulo 65">
                <a:extLst>
                  <a:ext uri="{FF2B5EF4-FFF2-40B4-BE49-F238E27FC236}">
                    <a16:creationId xmlns:a16="http://schemas.microsoft.com/office/drawing/2014/main" id="{7086B0E7-1609-4B38-BEE2-A511EEA3A246}"/>
                  </a:ext>
                </a:extLst>
              </p:cNvPr>
              <p:cNvSpPr/>
              <p:nvPr/>
            </p:nvSpPr>
            <p:spPr>
              <a:xfrm>
                <a:off x="1404347" y="4972654"/>
                <a:ext cx="831510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pt-BR" sz="3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</m:oMath>
                  </m:oMathPara>
                </a14:m>
                <a:endParaRPr lang="pt-BR" sz="36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66" name="Retângulo 65">
                <a:extLst>
                  <a:ext uri="{FF2B5EF4-FFF2-40B4-BE49-F238E27FC236}">
                    <a16:creationId xmlns:a16="http://schemas.microsoft.com/office/drawing/2014/main" id="{7086B0E7-1609-4B38-BEE2-A511EEA3A24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4347" y="4972654"/>
                <a:ext cx="831510" cy="646331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CaixaDeTexto 66">
            <a:extLst>
              <a:ext uri="{FF2B5EF4-FFF2-40B4-BE49-F238E27FC236}">
                <a16:creationId xmlns:a16="http://schemas.microsoft.com/office/drawing/2014/main" id="{D3F31C4E-9AF0-4A36-82EB-C52A814C481B}"/>
              </a:ext>
            </a:extLst>
          </p:cNvPr>
          <p:cNvSpPr txBox="1"/>
          <p:nvPr/>
        </p:nvSpPr>
        <p:spPr>
          <a:xfrm>
            <a:off x="961485" y="5843698"/>
            <a:ext cx="52934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Assumindo que cada um dos prismas possua o mesmo contraste de densidade</a:t>
            </a:r>
          </a:p>
        </p:txBody>
      </p:sp>
    </p:spTree>
    <p:extLst>
      <p:ext uri="{BB962C8B-B14F-4D97-AF65-F5344CB8AC3E}">
        <p14:creationId xmlns:p14="http://schemas.microsoft.com/office/powerpoint/2010/main" val="405028562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de Seta Reta 2">
            <a:extLst>
              <a:ext uri="{FF2B5EF4-FFF2-40B4-BE49-F238E27FC236}">
                <a16:creationId xmlns:a16="http://schemas.microsoft.com/office/drawing/2014/main" id="{21924E65-29CD-4BB8-B2CD-AE4C546B1FD1}"/>
              </a:ext>
            </a:extLst>
          </p:cNvPr>
          <p:cNvCxnSpPr>
            <a:cxnSpLocks/>
          </p:cNvCxnSpPr>
          <p:nvPr/>
        </p:nvCxnSpPr>
        <p:spPr>
          <a:xfrm>
            <a:off x="838200" y="3144383"/>
            <a:ext cx="0" cy="3251361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7EC64C03-32B6-470A-ADFF-BAF6710DDD0C}"/>
              </a:ext>
            </a:extLst>
          </p:cNvPr>
          <p:cNvCxnSpPr>
            <a:cxnSpLocks/>
          </p:cNvCxnSpPr>
          <p:nvPr/>
        </p:nvCxnSpPr>
        <p:spPr>
          <a:xfrm flipV="1">
            <a:off x="838200" y="3130460"/>
            <a:ext cx="9557826" cy="13924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>
            <a:extLst>
              <a:ext uri="{FF2B5EF4-FFF2-40B4-BE49-F238E27FC236}">
                <a16:creationId xmlns:a16="http://schemas.microsoft.com/office/drawing/2014/main" id="{A713BD34-23E5-4423-93A0-22A32C362597}"/>
              </a:ext>
            </a:extLst>
          </p:cNvPr>
          <p:cNvSpPr txBox="1"/>
          <p:nvPr/>
        </p:nvSpPr>
        <p:spPr>
          <a:xfrm>
            <a:off x="10199498" y="2970058"/>
            <a:ext cx="3930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/>
              <a:t>x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226BF9FB-BBC3-49D1-92F3-4ED00A0A03CE}"/>
              </a:ext>
            </a:extLst>
          </p:cNvPr>
          <p:cNvSpPr txBox="1"/>
          <p:nvPr/>
        </p:nvSpPr>
        <p:spPr>
          <a:xfrm>
            <a:off x="470792" y="6072579"/>
            <a:ext cx="3674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/>
              <a:t>z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723D543C-6491-4A8C-A5E4-2ACD38E7A072}"/>
              </a:ext>
            </a:extLst>
          </p:cNvPr>
          <p:cNvSpPr txBox="1"/>
          <p:nvPr/>
        </p:nvSpPr>
        <p:spPr>
          <a:xfrm>
            <a:off x="121950" y="86956"/>
            <a:ext cx="3167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Bacia sedimentar 2D</a:t>
            </a: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D22C0784-6C86-47B4-82C6-C3170008E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5CF5-DD80-4FB2-8D05-C9155122F025}" type="slidenum">
              <a:rPr lang="pt-BR" smtClean="0"/>
              <a:t>78</a:t>
            </a:fld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tângulo 34">
                <a:extLst>
                  <a:ext uri="{FF2B5EF4-FFF2-40B4-BE49-F238E27FC236}">
                    <a16:creationId xmlns:a16="http://schemas.microsoft.com/office/drawing/2014/main" id="{3BEDF37B-B456-4418-B300-7DF968287EFF}"/>
                  </a:ext>
                </a:extLst>
              </p:cNvPr>
              <p:cNvSpPr/>
              <p:nvPr/>
            </p:nvSpPr>
            <p:spPr>
              <a:xfrm>
                <a:off x="585791" y="692017"/>
                <a:ext cx="50481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pt-BR" sz="2000" dirty="0"/>
              </a:p>
            </p:txBody>
          </p:sp>
        </mc:Choice>
        <mc:Fallback xmlns="">
          <p:sp>
            <p:nvSpPr>
              <p:cNvPr id="35" name="Retângulo 34">
                <a:extLst>
                  <a:ext uri="{FF2B5EF4-FFF2-40B4-BE49-F238E27FC236}">
                    <a16:creationId xmlns:a16="http://schemas.microsoft.com/office/drawing/2014/main" id="{3BEDF37B-B456-4418-B300-7DF968287E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791" y="692017"/>
                <a:ext cx="504818" cy="400110"/>
              </a:xfrm>
              <a:prstGeom prst="rect">
                <a:avLst/>
              </a:prstGeom>
              <a:blipFill>
                <a:blip r:embed="rId2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Conector de Seta Reta 27">
            <a:extLst>
              <a:ext uri="{FF2B5EF4-FFF2-40B4-BE49-F238E27FC236}">
                <a16:creationId xmlns:a16="http://schemas.microsoft.com/office/drawing/2014/main" id="{162D5536-C93A-4C5D-B434-2C193F712700}"/>
              </a:ext>
            </a:extLst>
          </p:cNvPr>
          <p:cNvCxnSpPr>
            <a:cxnSpLocks/>
          </p:cNvCxnSpPr>
          <p:nvPr/>
        </p:nvCxnSpPr>
        <p:spPr>
          <a:xfrm>
            <a:off x="838200" y="1086328"/>
            <a:ext cx="0" cy="1730345"/>
          </a:xfrm>
          <a:prstGeom prst="straightConnector1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de Seta Reta 29">
            <a:extLst>
              <a:ext uri="{FF2B5EF4-FFF2-40B4-BE49-F238E27FC236}">
                <a16:creationId xmlns:a16="http://schemas.microsoft.com/office/drawing/2014/main" id="{42E66DAC-FCD6-4A9F-B133-BA8BD97250CF}"/>
              </a:ext>
            </a:extLst>
          </p:cNvPr>
          <p:cNvCxnSpPr>
            <a:cxnSpLocks/>
          </p:cNvCxnSpPr>
          <p:nvPr/>
        </p:nvCxnSpPr>
        <p:spPr>
          <a:xfrm flipH="1">
            <a:off x="829916" y="2816654"/>
            <a:ext cx="9369572" cy="6216"/>
          </a:xfrm>
          <a:prstGeom prst="straightConnector1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tângulo 26">
            <a:extLst>
              <a:ext uri="{FF2B5EF4-FFF2-40B4-BE49-F238E27FC236}">
                <a16:creationId xmlns:a16="http://schemas.microsoft.com/office/drawing/2014/main" id="{D276E1E9-B231-4502-946E-AF72187E3F82}"/>
              </a:ext>
            </a:extLst>
          </p:cNvPr>
          <p:cNvSpPr/>
          <p:nvPr/>
        </p:nvSpPr>
        <p:spPr>
          <a:xfrm>
            <a:off x="337473" y="1531312"/>
            <a:ext cx="492443" cy="642163"/>
          </a:xfrm>
          <a:prstGeom prst="rect">
            <a:avLst/>
          </a:prstGeom>
        </p:spPr>
        <p:txBody>
          <a:bodyPr vert="vert270" wrap="none">
            <a:spAutoFit/>
          </a:bodyPr>
          <a:lstStyle/>
          <a:p>
            <a:r>
              <a:rPr lang="pt-BR" sz="2000" dirty="0" err="1"/>
              <a:t>mGal</a:t>
            </a:r>
            <a:endParaRPr lang="pt-BR" sz="2000" dirty="0"/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6130D7BA-0E3C-45AD-A45A-C7483E79A153}"/>
              </a:ext>
            </a:extLst>
          </p:cNvPr>
          <p:cNvSpPr/>
          <p:nvPr/>
        </p:nvSpPr>
        <p:spPr>
          <a:xfrm>
            <a:off x="5330292" y="2749624"/>
            <a:ext cx="924612" cy="400110"/>
          </a:xfrm>
          <a:prstGeom prst="rect">
            <a:avLst/>
          </a:prstGeom>
        </p:spPr>
        <p:txBody>
          <a:bodyPr vert="horz" wrap="none">
            <a:spAutoFit/>
          </a:bodyPr>
          <a:lstStyle/>
          <a:p>
            <a:r>
              <a:rPr lang="pt-BR" sz="2000" dirty="0"/>
              <a:t>metros</a:t>
            </a:r>
          </a:p>
        </p:txBody>
      </p:sp>
      <p:sp>
        <p:nvSpPr>
          <p:cNvPr id="5" name="Forma Livre: Forma 4">
            <a:extLst>
              <a:ext uri="{FF2B5EF4-FFF2-40B4-BE49-F238E27FC236}">
                <a16:creationId xmlns:a16="http://schemas.microsoft.com/office/drawing/2014/main" id="{9A4EE9AB-E683-4F9F-A786-8DAA362F0339}"/>
              </a:ext>
            </a:extLst>
          </p:cNvPr>
          <p:cNvSpPr/>
          <p:nvPr/>
        </p:nvSpPr>
        <p:spPr>
          <a:xfrm>
            <a:off x="856343" y="1349829"/>
            <a:ext cx="9187582" cy="1378857"/>
          </a:xfrm>
          <a:custGeom>
            <a:avLst/>
            <a:gdLst>
              <a:gd name="connsiteX0" fmla="*/ 0 w 9187582"/>
              <a:gd name="connsiteY0" fmla="*/ 116114 h 1378857"/>
              <a:gd name="connsiteX1" fmla="*/ 72571 w 9187582"/>
              <a:gd name="connsiteY1" fmla="*/ 174171 h 1378857"/>
              <a:gd name="connsiteX2" fmla="*/ 159657 w 9187582"/>
              <a:gd name="connsiteY2" fmla="*/ 261257 h 1378857"/>
              <a:gd name="connsiteX3" fmla="*/ 232228 w 9187582"/>
              <a:gd name="connsiteY3" fmla="*/ 362857 h 1378857"/>
              <a:gd name="connsiteX4" fmla="*/ 246743 w 9187582"/>
              <a:gd name="connsiteY4" fmla="*/ 435428 h 1378857"/>
              <a:gd name="connsiteX5" fmla="*/ 261257 w 9187582"/>
              <a:gd name="connsiteY5" fmla="*/ 478971 h 1378857"/>
              <a:gd name="connsiteX6" fmla="*/ 333828 w 9187582"/>
              <a:gd name="connsiteY6" fmla="*/ 595085 h 1378857"/>
              <a:gd name="connsiteX7" fmla="*/ 362857 w 9187582"/>
              <a:gd name="connsiteY7" fmla="*/ 682171 h 1378857"/>
              <a:gd name="connsiteX8" fmla="*/ 508000 w 9187582"/>
              <a:gd name="connsiteY8" fmla="*/ 769257 h 1378857"/>
              <a:gd name="connsiteX9" fmla="*/ 537028 w 9187582"/>
              <a:gd name="connsiteY9" fmla="*/ 812800 h 1378857"/>
              <a:gd name="connsiteX10" fmla="*/ 624114 w 9187582"/>
              <a:gd name="connsiteY10" fmla="*/ 885371 h 1378857"/>
              <a:gd name="connsiteX11" fmla="*/ 696686 w 9187582"/>
              <a:gd name="connsiteY11" fmla="*/ 957942 h 1378857"/>
              <a:gd name="connsiteX12" fmla="*/ 798286 w 9187582"/>
              <a:gd name="connsiteY12" fmla="*/ 1059542 h 1378857"/>
              <a:gd name="connsiteX13" fmla="*/ 1161143 w 9187582"/>
              <a:gd name="connsiteY13" fmla="*/ 1103085 h 1378857"/>
              <a:gd name="connsiteX14" fmla="*/ 1262743 w 9187582"/>
              <a:gd name="connsiteY14" fmla="*/ 1161142 h 1378857"/>
              <a:gd name="connsiteX15" fmla="*/ 1349828 w 9187582"/>
              <a:gd name="connsiteY15" fmla="*/ 1219200 h 1378857"/>
              <a:gd name="connsiteX16" fmla="*/ 1422400 w 9187582"/>
              <a:gd name="connsiteY16" fmla="*/ 1233714 h 1378857"/>
              <a:gd name="connsiteX17" fmla="*/ 1553028 w 9187582"/>
              <a:gd name="connsiteY17" fmla="*/ 1262742 h 1378857"/>
              <a:gd name="connsiteX18" fmla="*/ 1727200 w 9187582"/>
              <a:gd name="connsiteY18" fmla="*/ 1277257 h 1378857"/>
              <a:gd name="connsiteX19" fmla="*/ 1828800 w 9187582"/>
              <a:gd name="connsiteY19" fmla="*/ 1335314 h 1378857"/>
              <a:gd name="connsiteX20" fmla="*/ 1886857 w 9187582"/>
              <a:gd name="connsiteY20" fmla="*/ 1364342 h 1378857"/>
              <a:gd name="connsiteX21" fmla="*/ 2119086 w 9187582"/>
              <a:gd name="connsiteY21" fmla="*/ 1320800 h 1378857"/>
              <a:gd name="connsiteX22" fmla="*/ 2670628 w 9187582"/>
              <a:gd name="connsiteY22" fmla="*/ 1262742 h 1378857"/>
              <a:gd name="connsiteX23" fmla="*/ 2801257 w 9187582"/>
              <a:gd name="connsiteY23" fmla="*/ 1175657 h 1378857"/>
              <a:gd name="connsiteX24" fmla="*/ 2859314 w 9187582"/>
              <a:gd name="connsiteY24" fmla="*/ 1132114 h 1378857"/>
              <a:gd name="connsiteX25" fmla="*/ 2902857 w 9187582"/>
              <a:gd name="connsiteY25" fmla="*/ 1117600 h 1378857"/>
              <a:gd name="connsiteX26" fmla="*/ 2960914 w 9187582"/>
              <a:gd name="connsiteY26" fmla="*/ 1088571 h 1378857"/>
              <a:gd name="connsiteX27" fmla="*/ 3004457 w 9187582"/>
              <a:gd name="connsiteY27" fmla="*/ 1074057 h 1378857"/>
              <a:gd name="connsiteX28" fmla="*/ 3062514 w 9187582"/>
              <a:gd name="connsiteY28" fmla="*/ 1045028 h 1378857"/>
              <a:gd name="connsiteX29" fmla="*/ 3164114 w 9187582"/>
              <a:gd name="connsiteY29" fmla="*/ 1001485 h 1378857"/>
              <a:gd name="connsiteX30" fmla="*/ 3193143 w 9187582"/>
              <a:gd name="connsiteY30" fmla="*/ 943428 h 1378857"/>
              <a:gd name="connsiteX31" fmla="*/ 3265714 w 9187582"/>
              <a:gd name="connsiteY31" fmla="*/ 928914 h 1378857"/>
              <a:gd name="connsiteX32" fmla="*/ 3309257 w 9187582"/>
              <a:gd name="connsiteY32" fmla="*/ 914400 h 1378857"/>
              <a:gd name="connsiteX33" fmla="*/ 3425371 w 9187582"/>
              <a:gd name="connsiteY33" fmla="*/ 928914 h 1378857"/>
              <a:gd name="connsiteX34" fmla="*/ 3483428 w 9187582"/>
              <a:gd name="connsiteY34" fmla="*/ 957942 h 1378857"/>
              <a:gd name="connsiteX35" fmla="*/ 3556000 w 9187582"/>
              <a:gd name="connsiteY35" fmla="*/ 986971 h 1378857"/>
              <a:gd name="connsiteX36" fmla="*/ 3657600 w 9187582"/>
              <a:gd name="connsiteY36" fmla="*/ 1016000 h 1378857"/>
              <a:gd name="connsiteX37" fmla="*/ 3846286 w 9187582"/>
              <a:gd name="connsiteY37" fmla="*/ 1074057 h 1378857"/>
              <a:gd name="connsiteX38" fmla="*/ 3904343 w 9187582"/>
              <a:gd name="connsiteY38" fmla="*/ 1117600 h 1378857"/>
              <a:gd name="connsiteX39" fmla="*/ 4005943 w 9187582"/>
              <a:gd name="connsiteY39" fmla="*/ 1132114 h 1378857"/>
              <a:gd name="connsiteX40" fmla="*/ 4499428 w 9187582"/>
              <a:gd name="connsiteY40" fmla="*/ 1161142 h 1378857"/>
              <a:gd name="connsiteX41" fmla="*/ 4673600 w 9187582"/>
              <a:gd name="connsiteY41" fmla="*/ 1335314 h 1378857"/>
              <a:gd name="connsiteX42" fmla="*/ 4818743 w 9187582"/>
              <a:gd name="connsiteY42" fmla="*/ 1378857 h 1378857"/>
              <a:gd name="connsiteX43" fmla="*/ 5355771 w 9187582"/>
              <a:gd name="connsiteY43" fmla="*/ 1349828 h 1378857"/>
              <a:gd name="connsiteX44" fmla="*/ 5442857 w 9187582"/>
              <a:gd name="connsiteY44" fmla="*/ 1335314 h 1378857"/>
              <a:gd name="connsiteX45" fmla="*/ 5544457 w 9187582"/>
              <a:gd name="connsiteY45" fmla="*/ 1277257 h 1378857"/>
              <a:gd name="connsiteX46" fmla="*/ 6168571 w 9187582"/>
              <a:gd name="connsiteY46" fmla="*/ 1248228 h 1378857"/>
              <a:gd name="connsiteX47" fmla="*/ 6241143 w 9187582"/>
              <a:gd name="connsiteY47" fmla="*/ 1204685 h 1378857"/>
              <a:gd name="connsiteX48" fmla="*/ 6371771 w 9187582"/>
              <a:gd name="connsiteY48" fmla="*/ 1175657 h 1378857"/>
              <a:gd name="connsiteX49" fmla="*/ 6473371 w 9187582"/>
              <a:gd name="connsiteY49" fmla="*/ 1161142 h 1378857"/>
              <a:gd name="connsiteX50" fmla="*/ 6705600 w 9187582"/>
              <a:gd name="connsiteY50" fmla="*/ 1161142 h 1378857"/>
              <a:gd name="connsiteX51" fmla="*/ 7199086 w 9187582"/>
              <a:gd name="connsiteY51" fmla="*/ 1132114 h 1378857"/>
              <a:gd name="connsiteX52" fmla="*/ 7286171 w 9187582"/>
              <a:gd name="connsiteY52" fmla="*/ 1030514 h 1378857"/>
              <a:gd name="connsiteX53" fmla="*/ 7344228 w 9187582"/>
              <a:gd name="connsiteY53" fmla="*/ 943428 h 1378857"/>
              <a:gd name="connsiteX54" fmla="*/ 7707086 w 9187582"/>
              <a:gd name="connsiteY54" fmla="*/ 899885 h 1378857"/>
              <a:gd name="connsiteX55" fmla="*/ 7982857 w 9187582"/>
              <a:gd name="connsiteY55" fmla="*/ 725714 h 1378857"/>
              <a:gd name="connsiteX56" fmla="*/ 8026400 w 9187582"/>
              <a:gd name="connsiteY56" fmla="*/ 696685 h 1378857"/>
              <a:gd name="connsiteX57" fmla="*/ 8128000 w 9187582"/>
              <a:gd name="connsiteY57" fmla="*/ 667657 h 1378857"/>
              <a:gd name="connsiteX58" fmla="*/ 8302171 w 9187582"/>
              <a:gd name="connsiteY58" fmla="*/ 595085 h 1378857"/>
              <a:gd name="connsiteX59" fmla="*/ 8374743 w 9187582"/>
              <a:gd name="connsiteY59" fmla="*/ 551542 h 1378857"/>
              <a:gd name="connsiteX60" fmla="*/ 8476343 w 9187582"/>
              <a:gd name="connsiteY60" fmla="*/ 493485 h 1378857"/>
              <a:gd name="connsiteX61" fmla="*/ 8548914 w 9187582"/>
              <a:gd name="connsiteY61" fmla="*/ 435428 h 1378857"/>
              <a:gd name="connsiteX62" fmla="*/ 8781143 w 9187582"/>
              <a:gd name="connsiteY62" fmla="*/ 420914 h 1378857"/>
              <a:gd name="connsiteX63" fmla="*/ 8853714 w 9187582"/>
              <a:gd name="connsiteY63" fmla="*/ 406400 h 1378857"/>
              <a:gd name="connsiteX64" fmla="*/ 8897257 w 9187582"/>
              <a:gd name="connsiteY64" fmla="*/ 333828 h 1378857"/>
              <a:gd name="connsiteX65" fmla="*/ 8969828 w 9187582"/>
              <a:gd name="connsiteY65" fmla="*/ 246742 h 1378857"/>
              <a:gd name="connsiteX66" fmla="*/ 9027886 w 9187582"/>
              <a:gd name="connsiteY66" fmla="*/ 159657 h 1378857"/>
              <a:gd name="connsiteX67" fmla="*/ 9173028 w 9187582"/>
              <a:gd name="connsiteY67" fmla="*/ 58057 h 1378857"/>
              <a:gd name="connsiteX68" fmla="*/ 9187543 w 9187582"/>
              <a:gd name="connsiteY68" fmla="*/ 0 h 1378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9187582" h="1378857">
                <a:moveTo>
                  <a:pt x="0" y="116114"/>
                </a:moveTo>
                <a:cubicBezTo>
                  <a:pt x="24190" y="135466"/>
                  <a:pt x="49649" y="153332"/>
                  <a:pt x="72571" y="174171"/>
                </a:cubicBezTo>
                <a:cubicBezTo>
                  <a:pt x="102948" y="201786"/>
                  <a:pt x="159657" y="261257"/>
                  <a:pt x="159657" y="261257"/>
                </a:cubicBezTo>
                <a:cubicBezTo>
                  <a:pt x="208491" y="407763"/>
                  <a:pt x="117441" y="156242"/>
                  <a:pt x="232228" y="362857"/>
                </a:cubicBezTo>
                <a:cubicBezTo>
                  <a:pt x="244209" y="384422"/>
                  <a:pt x="240760" y="411495"/>
                  <a:pt x="246743" y="435428"/>
                </a:cubicBezTo>
                <a:cubicBezTo>
                  <a:pt x="250454" y="450271"/>
                  <a:pt x="254415" y="465287"/>
                  <a:pt x="261257" y="478971"/>
                </a:cubicBezTo>
                <a:cubicBezTo>
                  <a:pt x="331035" y="618527"/>
                  <a:pt x="240719" y="390245"/>
                  <a:pt x="333828" y="595085"/>
                </a:cubicBezTo>
                <a:cubicBezTo>
                  <a:pt x="346490" y="622941"/>
                  <a:pt x="343742" y="658277"/>
                  <a:pt x="362857" y="682171"/>
                </a:cubicBezTo>
                <a:cubicBezTo>
                  <a:pt x="386209" y="711361"/>
                  <a:pt x="469429" y="749971"/>
                  <a:pt x="508000" y="769257"/>
                </a:cubicBezTo>
                <a:cubicBezTo>
                  <a:pt x="517676" y="783771"/>
                  <a:pt x="525861" y="799399"/>
                  <a:pt x="537028" y="812800"/>
                </a:cubicBezTo>
                <a:cubicBezTo>
                  <a:pt x="571949" y="854705"/>
                  <a:pt x="581302" y="856830"/>
                  <a:pt x="624114" y="885371"/>
                </a:cubicBezTo>
                <a:cubicBezTo>
                  <a:pt x="701530" y="1001494"/>
                  <a:pt x="599918" y="861173"/>
                  <a:pt x="696686" y="957942"/>
                </a:cubicBezTo>
                <a:cubicBezTo>
                  <a:pt x="733635" y="994891"/>
                  <a:pt x="741982" y="1041947"/>
                  <a:pt x="798286" y="1059542"/>
                </a:cubicBezTo>
                <a:cubicBezTo>
                  <a:pt x="888346" y="1087685"/>
                  <a:pt x="1070607" y="1096121"/>
                  <a:pt x="1161143" y="1103085"/>
                </a:cubicBezTo>
                <a:cubicBezTo>
                  <a:pt x="1351601" y="1245929"/>
                  <a:pt x="1120254" y="1081980"/>
                  <a:pt x="1262743" y="1161142"/>
                </a:cubicBezTo>
                <a:cubicBezTo>
                  <a:pt x="1293240" y="1178085"/>
                  <a:pt x="1315618" y="1212358"/>
                  <a:pt x="1349828" y="1219200"/>
                </a:cubicBezTo>
                <a:cubicBezTo>
                  <a:pt x="1374019" y="1224038"/>
                  <a:pt x="1398318" y="1228363"/>
                  <a:pt x="1422400" y="1233714"/>
                </a:cubicBezTo>
                <a:cubicBezTo>
                  <a:pt x="1467502" y="1243736"/>
                  <a:pt x="1506515" y="1257270"/>
                  <a:pt x="1553028" y="1262742"/>
                </a:cubicBezTo>
                <a:cubicBezTo>
                  <a:pt x="1610888" y="1269549"/>
                  <a:pt x="1669143" y="1272419"/>
                  <a:pt x="1727200" y="1277257"/>
                </a:cubicBezTo>
                <a:cubicBezTo>
                  <a:pt x="1902642" y="1364976"/>
                  <a:pt x="1685194" y="1253254"/>
                  <a:pt x="1828800" y="1335314"/>
                </a:cubicBezTo>
                <a:cubicBezTo>
                  <a:pt x="1847586" y="1346049"/>
                  <a:pt x="1867505" y="1354666"/>
                  <a:pt x="1886857" y="1364342"/>
                </a:cubicBezTo>
                <a:cubicBezTo>
                  <a:pt x="1964267" y="1349828"/>
                  <a:pt x="2041272" y="1332958"/>
                  <a:pt x="2119086" y="1320800"/>
                </a:cubicBezTo>
                <a:cubicBezTo>
                  <a:pt x="2295590" y="1293221"/>
                  <a:pt x="2495257" y="1278685"/>
                  <a:pt x="2670628" y="1262742"/>
                </a:cubicBezTo>
                <a:cubicBezTo>
                  <a:pt x="2815292" y="1154248"/>
                  <a:pt x="2633264" y="1287653"/>
                  <a:pt x="2801257" y="1175657"/>
                </a:cubicBezTo>
                <a:cubicBezTo>
                  <a:pt x="2821385" y="1162238"/>
                  <a:pt x="2838311" y="1144116"/>
                  <a:pt x="2859314" y="1132114"/>
                </a:cubicBezTo>
                <a:cubicBezTo>
                  <a:pt x="2872598" y="1124523"/>
                  <a:pt x="2888795" y="1123627"/>
                  <a:pt x="2902857" y="1117600"/>
                </a:cubicBezTo>
                <a:cubicBezTo>
                  <a:pt x="2922744" y="1109077"/>
                  <a:pt x="2941027" y="1097094"/>
                  <a:pt x="2960914" y="1088571"/>
                </a:cubicBezTo>
                <a:cubicBezTo>
                  <a:pt x="2974976" y="1082544"/>
                  <a:pt x="2990395" y="1080084"/>
                  <a:pt x="3004457" y="1074057"/>
                </a:cubicBezTo>
                <a:cubicBezTo>
                  <a:pt x="3024344" y="1065534"/>
                  <a:pt x="3042817" y="1053981"/>
                  <a:pt x="3062514" y="1045028"/>
                </a:cubicBezTo>
                <a:cubicBezTo>
                  <a:pt x="3096057" y="1029781"/>
                  <a:pt x="3130247" y="1015999"/>
                  <a:pt x="3164114" y="1001485"/>
                </a:cubicBezTo>
                <a:cubicBezTo>
                  <a:pt x="3173790" y="982133"/>
                  <a:pt x="3175537" y="956004"/>
                  <a:pt x="3193143" y="943428"/>
                </a:cubicBezTo>
                <a:cubicBezTo>
                  <a:pt x="3213217" y="929089"/>
                  <a:pt x="3241781" y="934897"/>
                  <a:pt x="3265714" y="928914"/>
                </a:cubicBezTo>
                <a:cubicBezTo>
                  <a:pt x="3280557" y="925203"/>
                  <a:pt x="3294743" y="919238"/>
                  <a:pt x="3309257" y="914400"/>
                </a:cubicBezTo>
                <a:cubicBezTo>
                  <a:pt x="3347962" y="919238"/>
                  <a:pt x="3387530" y="919454"/>
                  <a:pt x="3425371" y="928914"/>
                </a:cubicBezTo>
                <a:cubicBezTo>
                  <a:pt x="3446362" y="934162"/>
                  <a:pt x="3463656" y="949155"/>
                  <a:pt x="3483428" y="957942"/>
                </a:cubicBezTo>
                <a:cubicBezTo>
                  <a:pt x="3507237" y="968524"/>
                  <a:pt x="3531283" y="978732"/>
                  <a:pt x="3556000" y="986971"/>
                </a:cubicBezTo>
                <a:cubicBezTo>
                  <a:pt x="3589414" y="998109"/>
                  <a:pt x="3623567" y="1006925"/>
                  <a:pt x="3657600" y="1016000"/>
                </a:cubicBezTo>
                <a:cubicBezTo>
                  <a:pt x="3716770" y="1031779"/>
                  <a:pt x="3790366" y="1042990"/>
                  <a:pt x="3846286" y="1074057"/>
                </a:cubicBezTo>
                <a:cubicBezTo>
                  <a:pt x="3867432" y="1085805"/>
                  <a:pt x="3881609" y="1109333"/>
                  <a:pt x="3904343" y="1117600"/>
                </a:cubicBezTo>
                <a:cubicBezTo>
                  <a:pt x="3936494" y="1129291"/>
                  <a:pt x="3971824" y="1129618"/>
                  <a:pt x="4005943" y="1132114"/>
                </a:cubicBezTo>
                <a:cubicBezTo>
                  <a:pt x="4170283" y="1144139"/>
                  <a:pt x="4334933" y="1151466"/>
                  <a:pt x="4499428" y="1161142"/>
                </a:cubicBezTo>
                <a:cubicBezTo>
                  <a:pt x="4727905" y="1298227"/>
                  <a:pt x="4342321" y="1055002"/>
                  <a:pt x="4673600" y="1335314"/>
                </a:cubicBezTo>
                <a:cubicBezTo>
                  <a:pt x="4688415" y="1347850"/>
                  <a:pt x="4790453" y="1371784"/>
                  <a:pt x="4818743" y="1378857"/>
                </a:cubicBezTo>
                <a:lnTo>
                  <a:pt x="5355771" y="1349828"/>
                </a:lnTo>
                <a:cubicBezTo>
                  <a:pt x="5385129" y="1347780"/>
                  <a:pt x="5415389" y="1345878"/>
                  <a:pt x="5442857" y="1335314"/>
                </a:cubicBezTo>
                <a:cubicBezTo>
                  <a:pt x="5479263" y="1321312"/>
                  <a:pt x="5505729" y="1281904"/>
                  <a:pt x="5544457" y="1277257"/>
                </a:cubicBezTo>
                <a:cubicBezTo>
                  <a:pt x="5751236" y="1252443"/>
                  <a:pt x="5960533" y="1257904"/>
                  <a:pt x="6168571" y="1248228"/>
                </a:cubicBezTo>
                <a:cubicBezTo>
                  <a:pt x="6192762" y="1233714"/>
                  <a:pt x="6215910" y="1217301"/>
                  <a:pt x="6241143" y="1204685"/>
                </a:cubicBezTo>
                <a:cubicBezTo>
                  <a:pt x="6276229" y="1187142"/>
                  <a:pt x="6339564" y="1180612"/>
                  <a:pt x="6371771" y="1175657"/>
                </a:cubicBezTo>
                <a:cubicBezTo>
                  <a:pt x="6405584" y="1170455"/>
                  <a:pt x="6439504" y="1165980"/>
                  <a:pt x="6473371" y="1161142"/>
                </a:cubicBezTo>
                <a:cubicBezTo>
                  <a:pt x="6592323" y="1121492"/>
                  <a:pt x="6437482" y="1166847"/>
                  <a:pt x="6705600" y="1161142"/>
                </a:cubicBezTo>
                <a:cubicBezTo>
                  <a:pt x="6870342" y="1157637"/>
                  <a:pt x="7034591" y="1141790"/>
                  <a:pt x="7199086" y="1132114"/>
                </a:cubicBezTo>
                <a:cubicBezTo>
                  <a:pt x="7249199" y="1082000"/>
                  <a:pt x="7242727" y="1092577"/>
                  <a:pt x="7286171" y="1030514"/>
                </a:cubicBezTo>
                <a:cubicBezTo>
                  <a:pt x="7306178" y="1001933"/>
                  <a:pt x="7310908" y="953769"/>
                  <a:pt x="7344228" y="943428"/>
                </a:cubicBezTo>
                <a:cubicBezTo>
                  <a:pt x="7460574" y="907320"/>
                  <a:pt x="7586133" y="914399"/>
                  <a:pt x="7707086" y="899885"/>
                </a:cubicBezTo>
                <a:cubicBezTo>
                  <a:pt x="7968264" y="709938"/>
                  <a:pt x="7764139" y="845015"/>
                  <a:pt x="7982857" y="725714"/>
                </a:cubicBezTo>
                <a:cubicBezTo>
                  <a:pt x="7998171" y="717361"/>
                  <a:pt x="8010798" y="704486"/>
                  <a:pt x="8026400" y="696685"/>
                </a:cubicBezTo>
                <a:cubicBezTo>
                  <a:pt x="8061488" y="679141"/>
                  <a:pt x="8090799" y="681608"/>
                  <a:pt x="8128000" y="667657"/>
                </a:cubicBezTo>
                <a:cubicBezTo>
                  <a:pt x="8186891" y="645573"/>
                  <a:pt x="8248239" y="627444"/>
                  <a:pt x="8302171" y="595085"/>
                </a:cubicBezTo>
                <a:cubicBezTo>
                  <a:pt x="8326362" y="580571"/>
                  <a:pt x="8350082" y="565242"/>
                  <a:pt x="8374743" y="551542"/>
                </a:cubicBezTo>
                <a:cubicBezTo>
                  <a:pt x="8436736" y="517102"/>
                  <a:pt x="8424204" y="532590"/>
                  <a:pt x="8476343" y="493485"/>
                </a:cubicBezTo>
                <a:cubicBezTo>
                  <a:pt x="8501126" y="474898"/>
                  <a:pt x="8518778" y="442603"/>
                  <a:pt x="8548914" y="435428"/>
                </a:cubicBezTo>
                <a:cubicBezTo>
                  <a:pt x="8624366" y="417463"/>
                  <a:pt x="8703733" y="425752"/>
                  <a:pt x="8781143" y="420914"/>
                </a:cubicBezTo>
                <a:cubicBezTo>
                  <a:pt x="8805333" y="416076"/>
                  <a:pt x="8833979" y="421202"/>
                  <a:pt x="8853714" y="406400"/>
                </a:cubicBezTo>
                <a:cubicBezTo>
                  <a:pt x="8876283" y="389473"/>
                  <a:pt x="8882305" y="357751"/>
                  <a:pt x="8897257" y="333828"/>
                </a:cubicBezTo>
                <a:cubicBezTo>
                  <a:pt x="8967976" y="220678"/>
                  <a:pt x="8878293" y="364429"/>
                  <a:pt x="8969828" y="246742"/>
                </a:cubicBezTo>
                <a:cubicBezTo>
                  <a:pt x="8991247" y="219203"/>
                  <a:pt x="8999976" y="180590"/>
                  <a:pt x="9027886" y="159657"/>
                </a:cubicBezTo>
                <a:cubicBezTo>
                  <a:pt x="9113853" y="95181"/>
                  <a:pt x="9065815" y="129533"/>
                  <a:pt x="9173028" y="58057"/>
                </a:cubicBezTo>
                <a:cubicBezTo>
                  <a:pt x="9189073" y="9924"/>
                  <a:pt x="9187543" y="29814"/>
                  <a:pt x="9187543" y="0"/>
                </a:cubicBezTo>
              </a:path>
            </a:pathLst>
          </a:custGeom>
          <a:ln w="317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319C4AD4-CB1A-477E-98C6-4CB6648D4664}"/>
              </a:ext>
            </a:extLst>
          </p:cNvPr>
          <p:cNvSpPr/>
          <p:nvPr/>
        </p:nvSpPr>
        <p:spPr>
          <a:xfrm>
            <a:off x="1090609" y="3144383"/>
            <a:ext cx="924612" cy="116297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2C917F88-37BA-4062-8B93-A313C1E26CCA}"/>
              </a:ext>
            </a:extLst>
          </p:cNvPr>
          <p:cNvSpPr/>
          <p:nvPr/>
        </p:nvSpPr>
        <p:spPr>
          <a:xfrm>
            <a:off x="2016225" y="3144382"/>
            <a:ext cx="924612" cy="164520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61B1914E-99BA-48D9-B958-1431B8F7037A}"/>
              </a:ext>
            </a:extLst>
          </p:cNvPr>
          <p:cNvSpPr/>
          <p:nvPr/>
        </p:nvSpPr>
        <p:spPr>
          <a:xfrm>
            <a:off x="2940837" y="3144381"/>
            <a:ext cx="924612" cy="214907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957703A4-1ED0-44EE-B7D0-B3C918CCF9BE}"/>
              </a:ext>
            </a:extLst>
          </p:cNvPr>
          <p:cNvSpPr/>
          <p:nvPr/>
        </p:nvSpPr>
        <p:spPr>
          <a:xfrm>
            <a:off x="3865068" y="3144381"/>
            <a:ext cx="924612" cy="256669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606FAFC4-6339-4AEF-BAA9-A8B3F9E25C44}"/>
              </a:ext>
            </a:extLst>
          </p:cNvPr>
          <p:cNvSpPr/>
          <p:nvPr/>
        </p:nvSpPr>
        <p:spPr>
          <a:xfrm>
            <a:off x="4789299" y="3144381"/>
            <a:ext cx="924612" cy="187089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90F1D231-0430-4760-998A-1FE020A24E57}"/>
              </a:ext>
            </a:extLst>
          </p:cNvPr>
          <p:cNvSpPr/>
          <p:nvPr/>
        </p:nvSpPr>
        <p:spPr>
          <a:xfrm>
            <a:off x="5713149" y="3144382"/>
            <a:ext cx="898227" cy="143621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F8608F2D-1D02-403A-8BC5-3D429EB7CEFE}"/>
              </a:ext>
            </a:extLst>
          </p:cNvPr>
          <p:cNvSpPr/>
          <p:nvPr/>
        </p:nvSpPr>
        <p:spPr>
          <a:xfrm>
            <a:off x="6612138" y="3144381"/>
            <a:ext cx="924612" cy="102449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38BDDBC5-A6ED-4AE5-A137-D594356983ED}"/>
              </a:ext>
            </a:extLst>
          </p:cNvPr>
          <p:cNvSpPr/>
          <p:nvPr/>
        </p:nvSpPr>
        <p:spPr>
          <a:xfrm>
            <a:off x="7535988" y="3144382"/>
            <a:ext cx="924612" cy="84677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AF387FE0-367C-45B5-8E40-D1F417B830DF}"/>
              </a:ext>
            </a:extLst>
          </p:cNvPr>
          <p:cNvSpPr/>
          <p:nvPr/>
        </p:nvSpPr>
        <p:spPr>
          <a:xfrm>
            <a:off x="8460600" y="3144381"/>
            <a:ext cx="924612" cy="71023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31" name="Conector de Seta Reta 30">
            <a:extLst>
              <a:ext uri="{FF2B5EF4-FFF2-40B4-BE49-F238E27FC236}">
                <a16:creationId xmlns:a16="http://schemas.microsoft.com/office/drawing/2014/main" id="{1D1EDE5F-F9E9-456F-BC66-A2E927E693E4}"/>
              </a:ext>
            </a:extLst>
          </p:cNvPr>
          <p:cNvCxnSpPr>
            <a:cxnSpLocks/>
          </p:cNvCxnSpPr>
          <p:nvPr/>
        </p:nvCxnSpPr>
        <p:spPr>
          <a:xfrm flipV="1">
            <a:off x="1436744" y="3144381"/>
            <a:ext cx="0" cy="1162980"/>
          </a:xfrm>
          <a:prstGeom prst="straightConnector1">
            <a:avLst/>
          </a:prstGeom>
          <a:ln w="2540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CaixaDeTexto 31">
                <a:extLst>
                  <a:ext uri="{FF2B5EF4-FFF2-40B4-BE49-F238E27FC236}">
                    <a16:creationId xmlns:a16="http://schemas.microsoft.com/office/drawing/2014/main" id="{D2CC29F7-ECE6-487D-9BD1-C64C96A0B436}"/>
                  </a:ext>
                </a:extLst>
              </p:cNvPr>
              <p:cNvSpPr txBox="1"/>
              <p:nvPr/>
            </p:nvSpPr>
            <p:spPr>
              <a:xfrm>
                <a:off x="1320395" y="3527051"/>
                <a:ext cx="6834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pt-BR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32" name="CaixaDeTexto 31">
                <a:extLst>
                  <a:ext uri="{FF2B5EF4-FFF2-40B4-BE49-F238E27FC236}">
                    <a16:creationId xmlns:a16="http://schemas.microsoft.com/office/drawing/2014/main" id="{D2CC29F7-ECE6-487D-9BD1-C64C96A0B4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0395" y="3527051"/>
                <a:ext cx="683400" cy="369332"/>
              </a:xfrm>
              <a:prstGeom prst="rect">
                <a:avLst/>
              </a:prstGeom>
              <a:blipFill>
                <a:blip r:embed="rId3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Conector de Seta Reta 33">
            <a:extLst>
              <a:ext uri="{FF2B5EF4-FFF2-40B4-BE49-F238E27FC236}">
                <a16:creationId xmlns:a16="http://schemas.microsoft.com/office/drawing/2014/main" id="{02F86A83-3DBD-463E-9512-F8810181CFCF}"/>
              </a:ext>
            </a:extLst>
          </p:cNvPr>
          <p:cNvCxnSpPr>
            <a:cxnSpLocks/>
          </p:cNvCxnSpPr>
          <p:nvPr/>
        </p:nvCxnSpPr>
        <p:spPr>
          <a:xfrm flipV="1">
            <a:off x="2389386" y="3130461"/>
            <a:ext cx="5112" cy="1659124"/>
          </a:xfrm>
          <a:prstGeom prst="straightConnector1">
            <a:avLst/>
          </a:prstGeom>
          <a:ln w="2540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CaixaDeTexto 35">
                <a:extLst>
                  <a:ext uri="{FF2B5EF4-FFF2-40B4-BE49-F238E27FC236}">
                    <a16:creationId xmlns:a16="http://schemas.microsoft.com/office/drawing/2014/main" id="{B7D73E6D-F3C6-4CB7-B8AE-FA72C5F5A6EB}"/>
                  </a:ext>
                </a:extLst>
              </p:cNvPr>
              <p:cNvSpPr txBox="1"/>
              <p:nvPr/>
            </p:nvSpPr>
            <p:spPr>
              <a:xfrm>
                <a:off x="2325968" y="3799542"/>
                <a:ext cx="6834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pt-BR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36" name="CaixaDeTexto 35">
                <a:extLst>
                  <a:ext uri="{FF2B5EF4-FFF2-40B4-BE49-F238E27FC236}">
                    <a16:creationId xmlns:a16="http://schemas.microsoft.com/office/drawing/2014/main" id="{B7D73E6D-F3C6-4CB7-B8AE-FA72C5F5A6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5968" y="3799542"/>
                <a:ext cx="683400" cy="369332"/>
              </a:xfrm>
              <a:prstGeom prst="rect">
                <a:avLst/>
              </a:prstGeom>
              <a:blipFill>
                <a:blip r:embed="rId4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Conector de Seta Reta 36">
            <a:extLst>
              <a:ext uri="{FF2B5EF4-FFF2-40B4-BE49-F238E27FC236}">
                <a16:creationId xmlns:a16="http://schemas.microsoft.com/office/drawing/2014/main" id="{A0C7E5DD-2C37-4511-B31C-B22DF012CBE6}"/>
              </a:ext>
            </a:extLst>
          </p:cNvPr>
          <p:cNvCxnSpPr>
            <a:cxnSpLocks/>
          </p:cNvCxnSpPr>
          <p:nvPr/>
        </p:nvCxnSpPr>
        <p:spPr>
          <a:xfrm flipV="1">
            <a:off x="3280642" y="3130460"/>
            <a:ext cx="0" cy="2162993"/>
          </a:xfrm>
          <a:prstGeom prst="straightConnector1">
            <a:avLst/>
          </a:prstGeom>
          <a:ln w="2540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CaixaDeTexto 39">
                <a:extLst>
                  <a:ext uri="{FF2B5EF4-FFF2-40B4-BE49-F238E27FC236}">
                    <a16:creationId xmlns:a16="http://schemas.microsoft.com/office/drawing/2014/main" id="{BAF17564-5EB2-4590-9D1C-520285C76883}"/>
                  </a:ext>
                </a:extLst>
              </p:cNvPr>
              <p:cNvSpPr txBox="1"/>
              <p:nvPr/>
            </p:nvSpPr>
            <p:spPr>
              <a:xfrm>
                <a:off x="3214007" y="4007022"/>
                <a:ext cx="6834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pt-BR" sz="1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40" name="CaixaDeTexto 39">
                <a:extLst>
                  <a:ext uri="{FF2B5EF4-FFF2-40B4-BE49-F238E27FC236}">
                    <a16:creationId xmlns:a16="http://schemas.microsoft.com/office/drawing/2014/main" id="{BAF17564-5EB2-4590-9D1C-520285C768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4007" y="4007022"/>
                <a:ext cx="683400" cy="369332"/>
              </a:xfrm>
              <a:prstGeom prst="rect">
                <a:avLst/>
              </a:prstGeom>
              <a:blipFill>
                <a:blip r:embed="rId5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Conector de Seta Reta 40">
            <a:extLst>
              <a:ext uri="{FF2B5EF4-FFF2-40B4-BE49-F238E27FC236}">
                <a16:creationId xmlns:a16="http://schemas.microsoft.com/office/drawing/2014/main" id="{4388C8D4-7350-4B06-8ECA-5486FDE3D395}"/>
              </a:ext>
            </a:extLst>
          </p:cNvPr>
          <p:cNvCxnSpPr>
            <a:cxnSpLocks/>
          </p:cNvCxnSpPr>
          <p:nvPr/>
        </p:nvCxnSpPr>
        <p:spPr>
          <a:xfrm flipV="1">
            <a:off x="4229816" y="3130460"/>
            <a:ext cx="0" cy="2566448"/>
          </a:xfrm>
          <a:prstGeom prst="straightConnector1">
            <a:avLst/>
          </a:prstGeom>
          <a:ln w="2540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CaixaDeTexto 43">
                <a:extLst>
                  <a:ext uri="{FF2B5EF4-FFF2-40B4-BE49-F238E27FC236}">
                    <a16:creationId xmlns:a16="http://schemas.microsoft.com/office/drawing/2014/main" id="{ACFBA887-313F-4827-8F4D-26815FD66E00}"/>
                  </a:ext>
                </a:extLst>
              </p:cNvPr>
              <p:cNvSpPr txBox="1"/>
              <p:nvPr/>
            </p:nvSpPr>
            <p:spPr>
              <a:xfrm>
                <a:off x="4150322" y="4580593"/>
                <a:ext cx="6834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pt-BR" sz="18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44" name="CaixaDeTexto 43">
                <a:extLst>
                  <a:ext uri="{FF2B5EF4-FFF2-40B4-BE49-F238E27FC236}">
                    <a16:creationId xmlns:a16="http://schemas.microsoft.com/office/drawing/2014/main" id="{ACFBA887-313F-4827-8F4D-26815FD66E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0322" y="4580593"/>
                <a:ext cx="683400" cy="369332"/>
              </a:xfrm>
              <a:prstGeom prst="rect">
                <a:avLst/>
              </a:prstGeom>
              <a:blipFill>
                <a:blip r:embed="rId6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Conector de Seta Reta 45">
            <a:extLst>
              <a:ext uri="{FF2B5EF4-FFF2-40B4-BE49-F238E27FC236}">
                <a16:creationId xmlns:a16="http://schemas.microsoft.com/office/drawing/2014/main" id="{C4DC359D-3DEA-44DF-BE3C-85604355529E}"/>
              </a:ext>
            </a:extLst>
          </p:cNvPr>
          <p:cNvCxnSpPr>
            <a:cxnSpLocks/>
          </p:cNvCxnSpPr>
          <p:nvPr/>
        </p:nvCxnSpPr>
        <p:spPr>
          <a:xfrm flipH="1" flipV="1">
            <a:off x="5133056" y="3131862"/>
            <a:ext cx="708" cy="1868842"/>
          </a:xfrm>
          <a:prstGeom prst="straightConnector1">
            <a:avLst/>
          </a:prstGeom>
          <a:ln w="2540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CaixaDeTexto 47">
                <a:extLst>
                  <a:ext uri="{FF2B5EF4-FFF2-40B4-BE49-F238E27FC236}">
                    <a16:creationId xmlns:a16="http://schemas.microsoft.com/office/drawing/2014/main" id="{B5F3450F-B06E-42F9-A3BC-0D769A08AAA3}"/>
                  </a:ext>
                </a:extLst>
              </p:cNvPr>
              <p:cNvSpPr txBox="1"/>
              <p:nvPr/>
            </p:nvSpPr>
            <p:spPr>
              <a:xfrm>
                <a:off x="5081757" y="3806495"/>
                <a:ext cx="6834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pt-BR" sz="18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48" name="CaixaDeTexto 47">
                <a:extLst>
                  <a:ext uri="{FF2B5EF4-FFF2-40B4-BE49-F238E27FC236}">
                    <a16:creationId xmlns:a16="http://schemas.microsoft.com/office/drawing/2014/main" id="{B5F3450F-B06E-42F9-A3BC-0D769A08AA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1757" y="3806495"/>
                <a:ext cx="683400" cy="369332"/>
              </a:xfrm>
              <a:prstGeom prst="rect">
                <a:avLst/>
              </a:prstGeom>
              <a:blipFill>
                <a:blip r:embed="rId7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Conector de Seta Reta 48">
            <a:extLst>
              <a:ext uri="{FF2B5EF4-FFF2-40B4-BE49-F238E27FC236}">
                <a16:creationId xmlns:a16="http://schemas.microsoft.com/office/drawing/2014/main" id="{9A08A4E0-3B79-427D-961A-D8FD590DAB00}"/>
              </a:ext>
            </a:extLst>
          </p:cNvPr>
          <p:cNvCxnSpPr>
            <a:cxnSpLocks/>
          </p:cNvCxnSpPr>
          <p:nvPr/>
        </p:nvCxnSpPr>
        <p:spPr>
          <a:xfrm flipH="1" flipV="1">
            <a:off x="5981662" y="3131862"/>
            <a:ext cx="958" cy="1448731"/>
          </a:xfrm>
          <a:prstGeom prst="straightConnector1">
            <a:avLst/>
          </a:prstGeom>
          <a:ln w="2540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CaixaDeTexto 50">
                <a:extLst>
                  <a:ext uri="{FF2B5EF4-FFF2-40B4-BE49-F238E27FC236}">
                    <a16:creationId xmlns:a16="http://schemas.microsoft.com/office/drawing/2014/main" id="{9BA561BB-0D01-465B-B707-7E146D698717}"/>
                  </a:ext>
                </a:extLst>
              </p:cNvPr>
              <p:cNvSpPr txBox="1"/>
              <p:nvPr/>
            </p:nvSpPr>
            <p:spPr>
              <a:xfrm>
                <a:off x="5896043" y="3527051"/>
                <a:ext cx="6834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pt-BR" sz="18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51" name="CaixaDeTexto 50">
                <a:extLst>
                  <a:ext uri="{FF2B5EF4-FFF2-40B4-BE49-F238E27FC236}">
                    <a16:creationId xmlns:a16="http://schemas.microsoft.com/office/drawing/2014/main" id="{9BA561BB-0D01-465B-B707-7E146D6987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6043" y="3527051"/>
                <a:ext cx="683400" cy="369332"/>
              </a:xfrm>
              <a:prstGeom prst="rect">
                <a:avLst/>
              </a:prstGeom>
              <a:blipFill>
                <a:blip r:embed="rId8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Conector de Seta Reta 51">
            <a:extLst>
              <a:ext uri="{FF2B5EF4-FFF2-40B4-BE49-F238E27FC236}">
                <a16:creationId xmlns:a16="http://schemas.microsoft.com/office/drawing/2014/main" id="{B8FFDDD7-B781-49A7-8809-FCE3EFAD27B4}"/>
              </a:ext>
            </a:extLst>
          </p:cNvPr>
          <p:cNvCxnSpPr>
            <a:cxnSpLocks/>
          </p:cNvCxnSpPr>
          <p:nvPr/>
        </p:nvCxnSpPr>
        <p:spPr>
          <a:xfrm flipV="1">
            <a:off x="6905316" y="3130248"/>
            <a:ext cx="0" cy="1038626"/>
          </a:xfrm>
          <a:prstGeom prst="straightConnector1">
            <a:avLst/>
          </a:prstGeom>
          <a:ln w="2540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CaixaDeTexto 54">
                <a:extLst>
                  <a:ext uri="{FF2B5EF4-FFF2-40B4-BE49-F238E27FC236}">
                    <a16:creationId xmlns:a16="http://schemas.microsoft.com/office/drawing/2014/main" id="{BD31C620-ABE2-45D3-B047-FE19D600C330}"/>
                  </a:ext>
                </a:extLst>
              </p:cNvPr>
              <p:cNvSpPr txBox="1"/>
              <p:nvPr/>
            </p:nvSpPr>
            <p:spPr>
              <a:xfrm>
                <a:off x="6825563" y="3396997"/>
                <a:ext cx="6834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pt-BR" sz="1800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55" name="CaixaDeTexto 54">
                <a:extLst>
                  <a:ext uri="{FF2B5EF4-FFF2-40B4-BE49-F238E27FC236}">
                    <a16:creationId xmlns:a16="http://schemas.microsoft.com/office/drawing/2014/main" id="{BD31C620-ABE2-45D3-B047-FE19D600C3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5563" y="3396997"/>
                <a:ext cx="683400" cy="369332"/>
              </a:xfrm>
              <a:prstGeom prst="rect">
                <a:avLst/>
              </a:prstGeom>
              <a:blipFill>
                <a:blip r:embed="rId9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7" name="Conector de Seta Reta 56">
            <a:extLst>
              <a:ext uri="{FF2B5EF4-FFF2-40B4-BE49-F238E27FC236}">
                <a16:creationId xmlns:a16="http://schemas.microsoft.com/office/drawing/2014/main" id="{438E28F6-1D36-4DC7-AFA7-DA480197F36C}"/>
              </a:ext>
            </a:extLst>
          </p:cNvPr>
          <p:cNvCxnSpPr>
            <a:cxnSpLocks/>
          </p:cNvCxnSpPr>
          <p:nvPr/>
        </p:nvCxnSpPr>
        <p:spPr>
          <a:xfrm flipV="1">
            <a:off x="7796856" y="3153062"/>
            <a:ext cx="0" cy="831146"/>
          </a:xfrm>
          <a:prstGeom prst="straightConnector1">
            <a:avLst/>
          </a:prstGeom>
          <a:ln w="2540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CaixaDeTexto 58">
                <a:extLst>
                  <a:ext uri="{FF2B5EF4-FFF2-40B4-BE49-F238E27FC236}">
                    <a16:creationId xmlns:a16="http://schemas.microsoft.com/office/drawing/2014/main" id="{0152C677-BB9F-4165-A557-ED5014BDB657}"/>
                  </a:ext>
                </a:extLst>
              </p:cNvPr>
              <p:cNvSpPr txBox="1"/>
              <p:nvPr/>
            </p:nvSpPr>
            <p:spPr>
              <a:xfrm>
                <a:off x="7719603" y="3327323"/>
                <a:ext cx="6834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pt-BR" sz="1800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59" name="CaixaDeTexto 58">
                <a:extLst>
                  <a:ext uri="{FF2B5EF4-FFF2-40B4-BE49-F238E27FC236}">
                    <a16:creationId xmlns:a16="http://schemas.microsoft.com/office/drawing/2014/main" id="{0152C677-BB9F-4165-A557-ED5014BDB6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9603" y="3327323"/>
                <a:ext cx="683400" cy="369332"/>
              </a:xfrm>
              <a:prstGeom prst="rect">
                <a:avLst/>
              </a:prstGeom>
              <a:blipFill>
                <a:blip r:embed="rId10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0" name="Conector de Seta Reta 59">
            <a:extLst>
              <a:ext uri="{FF2B5EF4-FFF2-40B4-BE49-F238E27FC236}">
                <a16:creationId xmlns:a16="http://schemas.microsoft.com/office/drawing/2014/main" id="{A192029D-B2BC-4588-8749-A795115F71DC}"/>
              </a:ext>
            </a:extLst>
          </p:cNvPr>
          <p:cNvCxnSpPr>
            <a:cxnSpLocks/>
          </p:cNvCxnSpPr>
          <p:nvPr/>
        </p:nvCxnSpPr>
        <p:spPr>
          <a:xfrm flipV="1">
            <a:off x="8696016" y="3137422"/>
            <a:ext cx="0" cy="725066"/>
          </a:xfrm>
          <a:prstGeom prst="straightConnector1">
            <a:avLst/>
          </a:prstGeom>
          <a:ln w="2540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CaixaDeTexto 61">
                <a:extLst>
                  <a:ext uri="{FF2B5EF4-FFF2-40B4-BE49-F238E27FC236}">
                    <a16:creationId xmlns:a16="http://schemas.microsoft.com/office/drawing/2014/main" id="{9A0C7B03-5E95-4E14-AE63-32912BCB432C}"/>
                  </a:ext>
                </a:extLst>
              </p:cNvPr>
              <p:cNvSpPr txBox="1"/>
              <p:nvPr/>
            </p:nvSpPr>
            <p:spPr>
              <a:xfrm>
                <a:off x="8663109" y="3280229"/>
                <a:ext cx="6834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pt-BR" sz="1800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62" name="CaixaDeTexto 61">
                <a:extLst>
                  <a:ext uri="{FF2B5EF4-FFF2-40B4-BE49-F238E27FC236}">
                    <a16:creationId xmlns:a16="http://schemas.microsoft.com/office/drawing/2014/main" id="{9A0C7B03-5E95-4E14-AE63-32912BCB43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3109" y="3280229"/>
                <a:ext cx="683400" cy="369332"/>
              </a:xfrm>
              <a:prstGeom prst="rect">
                <a:avLst/>
              </a:prstGeom>
              <a:blipFill>
                <a:blip r:embed="rId11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CaixaDeTexto 52">
            <a:extLst>
              <a:ext uri="{FF2B5EF4-FFF2-40B4-BE49-F238E27FC236}">
                <a16:creationId xmlns:a16="http://schemas.microsoft.com/office/drawing/2014/main" id="{522C788A-87C6-4717-B9BA-1D7DB2E96678}"/>
              </a:ext>
            </a:extLst>
          </p:cNvPr>
          <p:cNvSpPr txBox="1"/>
          <p:nvPr/>
        </p:nvSpPr>
        <p:spPr>
          <a:xfrm>
            <a:off x="3341925" y="107242"/>
            <a:ext cx="582595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+mj-lt"/>
              </a:rPr>
              <a:t>Queremos estimar um </a:t>
            </a:r>
            <a:r>
              <a:rPr lang="pt-BR" sz="2400" dirty="0">
                <a:solidFill>
                  <a:srgbClr val="0070C0"/>
                </a:solidFill>
                <a:latin typeface="+mj-lt"/>
              </a:rPr>
              <a:t>conjunto de profundidades</a:t>
            </a:r>
            <a:r>
              <a:rPr lang="pt-BR" sz="2400" dirty="0">
                <a:latin typeface="+mj-lt"/>
              </a:rPr>
              <a:t> que irá minimizar a norma Euclidiana entre os </a:t>
            </a:r>
            <a:r>
              <a:rPr lang="pt-BR" sz="2400" dirty="0">
                <a:solidFill>
                  <a:srgbClr val="0070C0"/>
                </a:solidFill>
                <a:latin typeface="+mj-lt"/>
              </a:rPr>
              <a:t>dados observados</a:t>
            </a:r>
            <a:r>
              <a:rPr lang="pt-BR" sz="2400" dirty="0">
                <a:latin typeface="+mj-lt"/>
              </a:rPr>
              <a:t> e os </a:t>
            </a:r>
            <a:r>
              <a:rPr lang="pt-BR" sz="2400" dirty="0">
                <a:solidFill>
                  <a:srgbClr val="0070C0"/>
                </a:solidFill>
                <a:latin typeface="+mj-lt"/>
              </a:rPr>
              <a:t>dados preditos</a:t>
            </a:r>
            <a:r>
              <a:rPr lang="pt-BR" sz="2400" dirty="0">
                <a:latin typeface="+mj-lt"/>
              </a:rPr>
              <a:t> pela camada</a:t>
            </a:r>
          </a:p>
        </p:txBody>
      </p:sp>
    </p:spTree>
    <p:extLst>
      <p:ext uri="{BB962C8B-B14F-4D97-AF65-F5344CB8AC3E}">
        <p14:creationId xmlns:p14="http://schemas.microsoft.com/office/powerpoint/2010/main" val="378395558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de Seta Reta 2">
            <a:extLst>
              <a:ext uri="{FF2B5EF4-FFF2-40B4-BE49-F238E27FC236}">
                <a16:creationId xmlns:a16="http://schemas.microsoft.com/office/drawing/2014/main" id="{21924E65-29CD-4BB8-B2CD-AE4C546B1FD1}"/>
              </a:ext>
            </a:extLst>
          </p:cNvPr>
          <p:cNvCxnSpPr>
            <a:cxnSpLocks/>
          </p:cNvCxnSpPr>
          <p:nvPr/>
        </p:nvCxnSpPr>
        <p:spPr>
          <a:xfrm>
            <a:off x="838200" y="3144383"/>
            <a:ext cx="0" cy="3251361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7EC64C03-32B6-470A-ADFF-BAF6710DDD0C}"/>
              </a:ext>
            </a:extLst>
          </p:cNvPr>
          <p:cNvCxnSpPr>
            <a:cxnSpLocks/>
          </p:cNvCxnSpPr>
          <p:nvPr/>
        </p:nvCxnSpPr>
        <p:spPr>
          <a:xfrm flipV="1">
            <a:off x="838200" y="3130460"/>
            <a:ext cx="9557826" cy="13924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>
            <a:extLst>
              <a:ext uri="{FF2B5EF4-FFF2-40B4-BE49-F238E27FC236}">
                <a16:creationId xmlns:a16="http://schemas.microsoft.com/office/drawing/2014/main" id="{A713BD34-23E5-4423-93A0-22A32C362597}"/>
              </a:ext>
            </a:extLst>
          </p:cNvPr>
          <p:cNvSpPr txBox="1"/>
          <p:nvPr/>
        </p:nvSpPr>
        <p:spPr>
          <a:xfrm>
            <a:off x="10199498" y="2970058"/>
            <a:ext cx="3930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/>
              <a:t>x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226BF9FB-BBC3-49D1-92F3-4ED00A0A03CE}"/>
              </a:ext>
            </a:extLst>
          </p:cNvPr>
          <p:cNvSpPr txBox="1"/>
          <p:nvPr/>
        </p:nvSpPr>
        <p:spPr>
          <a:xfrm>
            <a:off x="470792" y="6072579"/>
            <a:ext cx="3674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/>
              <a:t>z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723D543C-6491-4A8C-A5E4-2ACD38E7A072}"/>
              </a:ext>
            </a:extLst>
          </p:cNvPr>
          <p:cNvSpPr txBox="1"/>
          <p:nvPr/>
        </p:nvSpPr>
        <p:spPr>
          <a:xfrm>
            <a:off x="121950" y="86956"/>
            <a:ext cx="3167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Bacia sedimentar 2D</a:t>
            </a: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D22C0784-6C86-47B4-82C6-C3170008E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5CF5-DD80-4FB2-8D05-C9155122F025}" type="slidenum">
              <a:rPr lang="pt-BR" smtClean="0"/>
              <a:t>79</a:t>
            </a:fld>
            <a:endParaRPr lang="pt-B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5" name="Retângulo 34">
                <a:extLst>
                  <a:ext uri="{FF2B5EF4-FFF2-40B4-BE49-F238E27FC236}">
                    <a16:creationId xmlns:a16="http://schemas.microsoft.com/office/drawing/2014/main" id="{3BEDF37B-B456-4418-B300-7DF968287EFF}"/>
                  </a:ext>
                </a:extLst>
              </p:cNvPr>
              <p:cNvSpPr/>
              <p:nvPr/>
            </p:nvSpPr>
            <p:spPr>
              <a:xfrm>
                <a:off x="585791" y="692017"/>
                <a:ext cx="50481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pt-BR" sz="2000" dirty="0"/>
              </a:p>
            </p:txBody>
          </p:sp>
        </mc:Choice>
        <mc:Fallback>
          <p:sp>
            <p:nvSpPr>
              <p:cNvPr id="35" name="Retângulo 34">
                <a:extLst>
                  <a:ext uri="{FF2B5EF4-FFF2-40B4-BE49-F238E27FC236}">
                    <a16:creationId xmlns:a16="http://schemas.microsoft.com/office/drawing/2014/main" id="{3BEDF37B-B456-4418-B300-7DF968287E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791" y="692017"/>
                <a:ext cx="504818" cy="400110"/>
              </a:xfrm>
              <a:prstGeom prst="rect">
                <a:avLst/>
              </a:prstGeom>
              <a:blipFill>
                <a:blip r:embed="rId2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Conector de Seta Reta 27">
            <a:extLst>
              <a:ext uri="{FF2B5EF4-FFF2-40B4-BE49-F238E27FC236}">
                <a16:creationId xmlns:a16="http://schemas.microsoft.com/office/drawing/2014/main" id="{162D5536-C93A-4C5D-B434-2C193F712700}"/>
              </a:ext>
            </a:extLst>
          </p:cNvPr>
          <p:cNvCxnSpPr>
            <a:cxnSpLocks/>
          </p:cNvCxnSpPr>
          <p:nvPr/>
        </p:nvCxnSpPr>
        <p:spPr>
          <a:xfrm>
            <a:off x="838200" y="1086328"/>
            <a:ext cx="0" cy="1730345"/>
          </a:xfrm>
          <a:prstGeom prst="straightConnector1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de Seta Reta 29">
            <a:extLst>
              <a:ext uri="{FF2B5EF4-FFF2-40B4-BE49-F238E27FC236}">
                <a16:creationId xmlns:a16="http://schemas.microsoft.com/office/drawing/2014/main" id="{42E66DAC-FCD6-4A9F-B133-BA8BD97250CF}"/>
              </a:ext>
            </a:extLst>
          </p:cNvPr>
          <p:cNvCxnSpPr>
            <a:cxnSpLocks/>
          </p:cNvCxnSpPr>
          <p:nvPr/>
        </p:nvCxnSpPr>
        <p:spPr>
          <a:xfrm flipH="1">
            <a:off x="829916" y="2816654"/>
            <a:ext cx="9369572" cy="6216"/>
          </a:xfrm>
          <a:prstGeom prst="straightConnector1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tângulo 26">
            <a:extLst>
              <a:ext uri="{FF2B5EF4-FFF2-40B4-BE49-F238E27FC236}">
                <a16:creationId xmlns:a16="http://schemas.microsoft.com/office/drawing/2014/main" id="{D276E1E9-B231-4502-946E-AF72187E3F82}"/>
              </a:ext>
            </a:extLst>
          </p:cNvPr>
          <p:cNvSpPr/>
          <p:nvPr/>
        </p:nvSpPr>
        <p:spPr>
          <a:xfrm>
            <a:off x="337473" y="1531312"/>
            <a:ext cx="492443" cy="642163"/>
          </a:xfrm>
          <a:prstGeom prst="rect">
            <a:avLst/>
          </a:prstGeom>
        </p:spPr>
        <p:txBody>
          <a:bodyPr vert="vert270" wrap="none">
            <a:spAutoFit/>
          </a:bodyPr>
          <a:lstStyle/>
          <a:p>
            <a:r>
              <a:rPr lang="pt-BR" sz="2000" dirty="0" err="1"/>
              <a:t>mGal</a:t>
            </a:r>
            <a:endParaRPr lang="pt-BR" sz="2000" dirty="0"/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6130D7BA-0E3C-45AD-A45A-C7483E79A153}"/>
              </a:ext>
            </a:extLst>
          </p:cNvPr>
          <p:cNvSpPr/>
          <p:nvPr/>
        </p:nvSpPr>
        <p:spPr>
          <a:xfrm>
            <a:off x="5330292" y="2749624"/>
            <a:ext cx="924612" cy="400110"/>
          </a:xfrm>
          <a:prstGeom prst="rect">
            <a:avLst/>
          </a:prstGeom>
        </p:spPr>
        <p:txBody>
          <a:bodyPr vert="horz" wrap="none">
            <a:spAutoFit/>
          </a:bodyPr>
          <a:lstStyle/>
          <a:p>
            <a:r>
              <a:rPr lang="pt-BR" sz="2000" dirty="0"/>
              <a:t>metros</a:t>
            </a:r>
          </a:p>
        </p:txBody>
      </p:sp>
      <p:sp>
        <p:nvSpPr>
          <p:cNvPr id="5" name="Forma Livre: Forma 4">
            <a:extLst>
              <a:ext uri="{FF2B5EF4-FFF2-40B4-BE49-F238E27FC236}">
                <a16:creationId xmlns:a16="http://schemas.microsoft.com/office/drawing/2014/main" id="{9A4EE9AB-E683-4F9F-A786-8DAA362F0339}"/>
              </a:ext>
            </a:extLst>
          </p:cNvPr>
          <p:cNvSpPr/>
          <p:nvPr/>
        </p:nvSpPr>
        <p:spPr>
          <a:xfrm>
            <a:off x="856343" y="1349829"/>
            <a:ext cx="9187582" cy="1378857"/>
          </a:xfrm>
          <a:custGeom>
            <a:avLst/>
            <a:gdLst>
              <a:gd name="connsiteX0" fmla="*/ 0 w 9187582"/>
              <a:gd name="connsiteY0" fmla="*/ 116114 h 1378857"/>
              <a:gd name="connsiteX1" fmla="*/ 72571 w 9187582"/>
              <a:gd name="connsiteY1" fmla="*/ 174171 h 1378857"/>
              <a:gd name="connsiteX2" fmla="*/ 159657 w 9187582"/>
              <a:gd name="connsiteY2" fmla="*/ 261257 h 1378857"/>
              <a:gd name="connsiteX3" fmla="*/ 232228 w 9187582"/>
              <a:gd name="connsiteY3" fmla="*/ 362857 h 1378857"/>
              <a:gd name="connsiteX4" fmla="*/ 246743 w 9187582"/>
              <a:gd name="connsiteY4" fmla="*/ 435428 h 1378857"/>
              <a:gd name="connsiteX5" fmla="*/ 261257 w 9187582"/>
              <a:gd name="connsiteY5" fmla="*/ 478971 h 1378857"/>
              <a:gd name="connsiteX6" fmla="*/ 333828 w 9187582"/>
              <a:gd name="connsiteY6" fmla="*/ 595085 h 1378857"/>
              <a:gd name="connsiteX7" fmla="*/ 362857 w 9187582"/>
              <a:gd name="connsiteY7" fmla="*/ 682171 h 1378857"/>
              <a:gd name="connsiteX8" fmla="*/ 508000 w 9187582"/>
              <a:gd name="connsiteY8" fmla="*/ 769257 h 1378857"/>
              <a:gd name="connsiteX9" fmla="*/ 537028 w 9187582"/>
              <a:gd name="connsiteY9" fmla="*/ 812800 h 1378857"/>
              <a:gd name="connsiteX10" fmla="*/ 624114 w 9187582"/>
              <a:gd name="connsiteY10" fmla="*/ 885371 h 1378857"/>
              <a:gd name="connsiteX11" fmla="*/ 696686 w 9187582"/>
              <a:gd name="connsiteY11" fmla="*/ 957942 h 1378857"/>
              <a:gd name="connsiteX12" fmla="*/ 798286 w 9187582"/>
              <a:gd name="connsiteY12" fmla="*/ 1059542 h 1378857"/>
              <a:gd name="connsiteX13" fmla="*/ 1161143 w 9187582"/>
              <a:gd name="connsiteY13" fmla="*/ 1103085 h 1378857"/>
              <a:gd name="connsiteX14" fmla="*/ 1262743 w 9187582"/>
              <a:gd name="connsiteY14" fmla="*/ 1161142 h 1378857"/>
              <a:gd name="connsiteX15" fmla="*/ 1349828 w 9187582"/>
              <a:gd name="connsiteY15" fmla="*/ 1219200 h 1378857"/>
              <a:gd name="connsiteX16" fmla="*/ 1422400 w 9187582"/>
              <a:gd name="connsiteY16" fmla="*/ 1233714 h 1378857"/>
              <a:gd name="connsiteX17" fmla="*/ 1553028 w 9187582"/>
              <a:gd name="connsiteY17" fmla="*/ 1262742 h 1378857"/>
              <a:gd name="connsiteX18" fmla="*/ 1727200 w 9187582"/>
              <a:gd name="connsiteY18" fmla="*/ 1277257 h 1378857"/>
              <a:gd name="connsiteX19" fmla="*/ 1828800 w 9187582"/>
              <a:gd name="connsiteY19" fmla="*/ 1335314 h 1378857"/>
              <a:gd name="connsiteX20" fmla="*/ 1886857 w 9187582"/>
              <a:gd name="connsiteY20" fmla="*/ 1364342 h 1378857"/>
              <a:gd name="connsiteX21" fmla="*/ 2119086 w 9187582"/>
              <a:gd name="connsiteY21" fmla="*/ 1320800 h 1378857"/>
              <a:gd name="connsiteX22" fmla="*/ 2670628 w 9187582"/>
              <a:gd name="connsiteY22" fmla="*/ 1262742 h 1378857"/>
              <a:gd name="connsiteX23" fmla="*/ 2801257 w 9187582"/>
              <a:gd name="connsiteY23" fmla="*/ 1175657 h 1378857"/>
              <a:gd name="connsiteX24" fmla="*/ 2859314 w 9187582"/>
              <a:gd name="connsiteY24" fmla="*/ 1132114 h 1378857"/>
              <a:gd name="connsiteX25" fmla="*/ 2902857 w 9187582"/>
              <a:gd name="connsiteY25" fmla="*/ 1117600 h 1378857"/>
              <a:gd name="connsiteX26" fmla="*/ 2960914 w 9187582"/>
              <a:gd name="connsiteY26" fmla="*/ 1088571 h 1378857"/>
              <a:gd name="connsiteX27" fmla="*/ 3004457 w 9187582"/>
              <a:gd name="connsiteY27" fmla="*/ 1074057 h 1378857"/>
              <a:gd name="connsiteX28" fmla="*/ 3062514 w 9187582"/>
              <a:gd name="connsiteY28" fmla="*/ 1045028 h 1378857"/>
              <a:gd name="connsiteX29" fmla="*/ 3164114 w 9187582"/>
              <a:gd name="connsiteY29" fmla="*/ 1001485 h 1378857"/>
              <a:gd name="connsiteX30" fmla="*/ 3193143 w 9187582"/>
              <a:gd name="connsiteY30" fmla="*/ 943428 h 1378857"/>
              <a:gd name="connsiteX31" fmla="*/ 3265714 w 9187582"/>
              <a:gd name="connsiteY31" fmla="*/ 928914 h 1378857"/>
              <a:gd name="connsiteX32" fmla="*/ 3309257 w 9187582"/>
              <a:gd name="connsiteY32" fmla="*/ 914400 h 1378857"/>
              <a:gd name="connsiteX33" fmla="*/ 3425371 w 9187582"/>
              <a:gd name="connsiteY33" fmla="*/ 928914 h 1378857"/>
              <a:gd name="connsiteX34" fmla="*/ 3483428 w 9187582"/>
              <a:gd name="connsiteY34" fmla="*/ 957942 h 1378857"/>
              <a:gd name="connsiteX35" fmla="*/ 3556000 w 9187582"/>
              <a:gd name="connsiteY35" fmla="*/ 986971 h 1378857"/>
              <a:gd name="connsiteX36" fmla="*/ 3657600 w 9187582"/>
              <a:gd name="connsiteY36" fmla="*/ 1016000 h 1378857"/>
              <a:gd name="connsiteX37" fmla="*/ 3846286 w 9187582"/>
              <a:gd name="connsiteY37" fmla="*/ 1074057 h 1378857"/>
              <a:gd name="connsiteX38" fmla="*/ 3904343 w 9187582"/>
              <a:gd name="connsiteY38" fmla="*/ 1117600 h 1378857"/>
              <a:gd name="connsiteX39" fmla="*/ 4005943 w 9187582"/>
              <a:gd name="connsiteY39" fmla="*/ 1132114 h 1378857"/>
              <a:gd name="connsiteX40" fmla="*/ 4499428 w 9187582"/>
              <a:gd name="connsiteY40" fmla="*/ 1161142 h 1378857"/>
              <a:gd name="connsiteX41" fmla="*/ 4673600 w 9187582"/>
              <a:gd name="connsiteY41" fmla="*/ 1335314 h 1378857"/>
              <a:gd name="connsiteX42" fmla="*/ 4818743 w 9187582"/>
              <a:gd name="connsiteY42" fmla="*/ 1378857 h 1378857"/>
              <a:gd name="connsiteX43" fmla="*/ 5355771 w 9187582"/>
              <a:gd name="connsiteY43" fmla="*/ 1349828 h 1378857"/>
              <a:gd name="connsiteX44" fmla="*/ 5442857 w 9187582"/>
              <a:gd name="connsiteY44" fmla="*/ 1335314 h 1378857"/>
              <a:gd name="connsiteX45" fmla="*/ 5544457 w 9187582"/>
              <a:gd name="connsiteY45" fmla="*/ 1277257 h 1378857"/>
              <a:gd name="connsiteX46" fmla="*/ 6168571 w 9187582"/>
              <a:gd name="connsiteY46" fmla="*/ 1248228 h 1378857"/>
              <a:gd name="connsiteX47" fmla="*/ 6241143 w 9187582"/>
              <a:gd name="connsiteY47" fmla="*/ 1204685 h 1378857"/>
              <a:gd name="connsiteX48" fmla="*/ 6371771 w 9187582"/>
              <a:gd name="connsiteY48" fmla="*/ 1175657 h 1378857"/>
              <a:gd name="connsiteX49" fmla="*/ 6473371 w 9187582"/>
              <a:gd name="connsiteY49" fmla="*/ 1161142 h 1378857"/>
              <a:gd name="connsiteX50" fmla="*/ 6705600 w 9187582"/>
              <a:gd name="connsiteY50" fmla="*/ 1161142 h 1378857"/>
              <a:gd name="connsiteX51" fmla="*/ 7199086 w 9187582"/>
              <a:gd name="connsiteY51" fmla="*/ 1132114 h 1378857"/>
              <a:gd name="connsiteX52" fmla="*/ 7286171 w 9187582"/>
              <a:gd name="connsiteY52" fmla="*/ 1030514 h 1378857"/>
              <a:gd name="connsiteX53" fmla="*/ 7344228 w 9187582"/>
              <a:gd name="connsiteY53" fmla="*/ 943428 h 1378857"/>
              <a:gd name="connsiteX54" fmla="*/ 7707086 w 9187582"/>
              <a:gd name="connsiteY54" fmla="*/ 899885 h 1378857"/>
              <a:gd name="connsiteX55" fmla="*/ 7982857 w 9187582"/>
              <a:gd name="connsiteY55" fmla="*/ 725714 h 1378857"/>
              <a:gd name="connsiteX56" fmla="*/ 8026400 w 9187582"/>
              <a:gd name="connsiteY56" fmla="*/ 696685 h 1378857"/>
              <a:gd name="connsiteX57" fmla="*/ 8128000 w 9187582"/>
              <a:gd name="connsiteY57" fmla="*/ 667657 h 1378857"/>
              <a:gd name="connsiteX58" fmla="*/ 8302171 w 9187582"/>
              <a:gd name="connsiteY58" fmla="*/ 595085 h 1378857"/>
              <a:gd name="connsiteX59" fmla="*/ 8374743 w 9187582"/>
              <a:gd name="connsiteY59" fmla="*/ 551542 h 1378857"/>
              <a:gd name="connsiteX60" fmla="*/ 8476343 w 9187582"/>
              <a:gd name="connsiteY60" fmla="*/ 493485 h 1378857"/>
              <a:gd name="connsiteX61" fmla="*/ 8548914 w 9187582"/>
              <a:gd name="connsiteY61" fmla="*/ 435428 h 1378857"/>
              <a:gd name="connsiteX62" fmla="*/ 8781143 w 9187582"/>
              <a:gd name="connsiteY62" fmla="*/ 420914 h 1378857"/>
              <a:gd name="connsiteX63" fmla="*/ 8853714 w 9187582"/>
              <a:gd name="connsiteY63" fmla="*/ 406400 h 1378857"/>
              <a:gd name="connsiteX64" fmla="*/ 8897257 w 9187582"/>
              <a:gd name="connsiteY64" fmla="*/ 333828 h 1378857"/>
              <a:gd name="connsiteX65" fmla="*/ 8969828 w 9187582"/>
              <a:gd name="connsiteY65" fmla="*/ 246742 h 1378857"/>
              <a:gd name="connsiteX66" fmla="*/ 9027886 w 9187582"/>
              <a:gd name="connsiteY66" fmla="*/ 159657 h 1378857"/>
              <a:gd name="connsiteX67" fmla="*/ 9173028 w 9187582"/>
              <a:gd name="connsiteY67" fmla="*/ 58057 h 1378857"/>
              <a:gd name="connsiteX68" fmla="*/ 9187543 w 9187582"/>
              <a:gd name="connsiteY68" fmla="*/ 0 h 1378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9187582" h="1378857">
                <a:moveTo>
                  <a:pt x="0" y="116114"/>
                </a:moveTo>
                <a:cubicBezTo>
                  <a:pt x="24190" y="135466"/>
                  <a:pt x="49649" y="153332"/>
                  <a:pt x="72571" y="174171"/>
                </a:cubicBezTo>
                <a:cubicBezTo>
                  <a:pt x="102948" y="201786"/>
                  <a:pt x="159657" y="261257"/>
                  <a:pt x="159657" y="261257"/>
                </a:cubicBezTo>
                <a:cubicBezTo>
                  <a:pt x="208491" y="407763"/>
                  <a:pt x="117441" y="156242"/>
                  <a:pt x="232228" y="362857"/>
                </a:cubicBezTo>
                <a:cubicBezTo>
                  <a:pt x="244209" y="384422"/>
                  <a:pt x="240760" y="411495"/>
                  <a:pt x="246743" y="435428"/>
                </a:cubicBezTo>
                <a:cubicBezTo>
                  <a:pt x="250454" y="450271"/>
                  <a:pt x="254415" y="465287"/>
                  <a:pt x="261257" y="478971"/>
                </a:cubicBezTo>
                <a:cubicBezTo>
                  <a:pt x="331035" y="618527"/>
                  <a:pt x="240719" y="390245"/>
                  <a:pt x="333828" y="595085"/>
                </a:cubicBezTo>
                <a:cubicBezTo>
                  <a:pt x="346490" y="622941"/>
                  <a:pt x="343742" y="658277"/>
                  <a:pt x="362857" y="682171"/>
                </a:cubicBezTo>
                <a:cubicBezTo>
                  <a:pt x="386209" y="711361"/>
                  <a:pt x="469429" y="749971"/>
                  <a:pt x="508000" y="769257"/>
                </a:cubicBezTo>
                <a:cubicBezTo>
                  <a:pt x="517676" y="783771"/>
                  <a:pt x="525861" y="799399"/>
                  <a:pt x="537028" y="812800"/>
                </a:cubicBezTo>
                <a:cubicBezTo>
                  <a:pt x="571949" y="854705"/>
                  <a:pt x="581302" y="856830"/>
                  <a:pt x="624114" y="885371"/>
                </a:cubicBezTo>
                <a:cubicBezTo>
                  <a:pt x="701530" y="1001494"/>
                  <a:pt x="599918" y="861173"/>
                  <a:pt x="696686" y="957942"/>
                </a:cubicBezTo>
                <a:cubicBezTo>
                  <a:pt x="733635" y="994891"/>
                  <a:pt x="741982" y="1041947"/>
                  <a:pt x="798286" y="1059542"/>
                </a:cubicBezTo>
                <a:cubicBezTo>
                  <a:pt x="888346" y="1087685"/>
                  <a:pt x="1070607" y="1096121"/>
                  <a:pt x="1161143" y="1103085"/>
                </a:cubicBezTo>
                <a:cubicBezTo>
                  <a:pt x="1351601" y="1245929"/>
                  <a:pt x="1120254" y="1081980"/>
                  <a:pt x="1262743" y="1161142"/>
                </a:cubicBezTo>
                <a:cubicBezTo>
                  <a:pt x="1293240" y="1178085"/>
                  <a:pt x="1315618" y="1212358"/>
                  <a:pt x="1349828" y="1219200"/>
                </a:cubicBezTo>
                <a:cubicBezTo>
                  <a:pt x="1374019" y="1224038"/>
                  <a:pt x="1398318" y="1228363"/>
                  <a:pt x="1422400" y="1233714"/>
                </a:cubicBezTo>
                <a:cubicBezTo>
                  <a:pt x="1467502" y="1243736"/>
                  <a:pt x="1506515" y="1257270"/>
                  <a:pt x="1553028" y="1262742"/>
                </a:cubicBezTo>
                <a:cubicBezTo>
                  <a:pt x="1610888" y="1269549"/>
                  <a:pt x="1669143" y="1272419"/>
                  <a:pt x="1727200" y="1277257"/>
                </a:cubicBezTo>
                <a:cubicBezTo>
                  <a:pt x="1902642" y="1364976"/>
                  <a:pt x="1685194" y="1253254"/>
                  <a:pt x="1828800" y="1335314"/>
                </a:cubicBezTo>
                <a:cubicBezTo>
                  <a:pt x="1847586" y="1346049"/>
                  <a:pt x="1867505" y="1354666"/>
                  <a:pt x="1886857" y="1364342"/>
                </a:cubicBezTo>
                <a:cubicBezTo>
                  <a:pt x="1964267" y="1349828"/>
                  <a:pt x="2041272" y="1332958"/>
                  <a:pt x="2119086" y="1320800"/>
                </a:cubicBezTo>
                <a:cubicBezTo>
                  <a:pt x="2295590" y="1293221"/>
                  <a:pt x="2495257" y="1278685"/>
                  <a:pt x="2670628" y="1262742"/>
                </a:cubicBezTo>
                <a:cubicBezTo>
                  <a:pt x="2815292" y="1154248"/>
                  <a:pt x="2633264" y="1287653"/>
                  <a:pt x="2801257" y="1175657"/>
                </a:cubicBezTo>
                <a:cubicBezTo>
                  <a:pt x="2821385" y="1162238"/>
                  <a:pt x="2838311" y="1144116"/>
                  <a:pt x="2859314" y="1132114"/>
                </a:cubicBezTo>
                <a:cubicBezTo>
                  <a:pt x="2872598" y="1124523"/>
                  <a:pt x="2888795" y="1123627"/>
                  <a:pt x="2902857" y="1117600"/>
                </a:cubicBezTo>
                <a:cubicBezTo>
                  <a:pt x="2922744" y="1109077"/>
                  <a:pt x="2941027" y="1097094"/>
                  <a:pt x="2960914" y="1088571"/>
                </a:cubicBezTo>
                <a:cubicBezTo>
                  <a:pt x="2974976" y="1082544"/>
                  <a:pt x="2990395" y="1080084"/>
                  <a:pt x="3004457" y="1074057"/>
                </a:cubicBezTo>
                <a:cubicBezTo>
                  <a:pt x="3024344" y="1065534"/>
                  <a:pt x="3042817" y="1053981"/>
                  <a:pt x="3062514" y="1045028"/>
                </a:cubicBezTo>
                <a:cubicBezTo>
                  <a:pt x="3096057" y="1029781"/>
                  <a:pt x="3130247" y="1015999"/>
                  <a:pt x="3164114" y="1001485"/>
                </a:cubicBezTo>
                <a:cubicBezTo>
                  <a:pt x="3173790" y="982133"/>
                  <a:pt x="3175537" y="956004"/>
                  <a:pt x="3193143" y="943428"/>
                </a:cubicBezTo>
                <a:cubicBezTo>
                  <a:pt x="3213217" y="929089"/>
                  <a:pt x="3241781" y="934897"/>
                  <a:pt x="3265714" y="928914"/>
                </a:cubicBezTo>
                <a:cubicBezTo>
                  <a:pt x="3280557" y="925203"/>
                  <a:pt x="3294743" y="919238"/>
                  <a:pt x="3309257" y="914400"/>
                </a:cubicBezTo>
                <a:cubicBezTo>
                  <a:pt x="3347962" y="919238"/>
                  <a:pt x="3387530" y="919454"/>
                  <a:pt x="3425371" y="928914"/>
                </a:cubicBezTo>
                <a:cubicBezTo>
                  <a:pt x="3446362" y="934162"/>
                  <a:pt x="3463656" y="949155"/>
                  <a:pt x="3483428" y="957942"/>
                </a:cubicBezTo>
                <a:cubicBezTo>
                  <a:pt x="3507237" y="968524"/>
                  <a:pt x="3531283" y="978732"/>
                  <a:pt x="3556000" y="986971"/>
                </a:cubicBezTo>
                <a:cubicBezTo>
                  <a:pt x="3589414" y="998109"/>
                  <a:pt x="3623567" y="1006925"/>
                  <a:pt x="3657600" y="1016000"/>
                </a:cubicBezTo>
                <a:cubicBezTo>
                  <a:pt x="3716770" y="1031779"/>
                  <a:pt x="3790366" y="1042990"/>
                  <a:pt x="3846286" y="1074057"/>
                </a:cubicBezTo>
                <a:cubicBezTo>
                  <a:pt x="3867432" y="1085805"/>
                  <a:pt x="3881609" y="1109333"/>
                  <a:pt x="3904343" y="1117600"/>
                </a:cubicBezTo>
                <a:cubicBezTo>
                  <a:pt x="3936494" y="1129291"/>
                  <a:pt x="3971824" y="1129618"/>
                  <a:pt x="4005943" y="1132114"/>
                </a:cubicBezTo>
                <a:cubicBezTo>
                  <a:pt x="4170283" y="1144139"/>
                  <a:pt x="4334933" y="1151466"/>
                  <a:pt x="4499428" y="1161142"/>
                </a:cubicBezTo>
                <a:cubicBezTo>
                  <a:pt x="4727905" y="1298227"/>
                  <a:pt x="4342321" y="1055002"/>
                  <a:pt x="4673600" y="1335314"/>
                </a:cubicBezTo>
                <a:cubicBezTo>
                  <a:pt x="4688415" y="1347850"/>
                  <a:pt x="4790453" y="1371784"/>
                  <a:pt x="4818743" y="1378857"/>
                </a:cubicBezTo>
                <a:lnTo>
                  <a:pt x="5355771" y="1349828"/>
                </a:lnTo>
                <a:cubicBezTo>
                  <a:pt x="5385129" y="1347780"/>
                  <a:pt x="5415389" y="1345878"/>
                  <a:pt x="5442857" y="1335314"/>
                </a:cubicBezTo>
                <a:cubicBezTo>
                  <a:pt x="5479263" y="1321312"/>
                  <a:pt x="5505729" y="1281904"/>
                  <a:pt x="5544457" y="1277257"/>
                </a:cubicBezTo>
                <a:cubicBezTo>
                  <a:pt x="5751236" y="1252443"/>
                  <a:pt x="5960533" y="1257904"/>
                  <a:pt x="6168571" y="1248228"/>
                </a:cubicBezTo>
                <a:cubicBezTo>
                  <a:pt x="6192762" y="1233714"/>
                  <a:pt x="6215910" y="1217301"/>
                  <a:pt x="6241143" y="1204685"/>
                </a:cubicBezTo>
                <a:cubicBezTo>
                  <a:pt x="6276229" y="1187142"/>
                  <a:pt x="6339564" y="1180612"/>
                  <a:pt x="6371771" y="1175657"/>
                </a:cubicBezTo>
                <a:cubicBezTo>
                  <a:pt x="6405584" y="1170455"/>
                  <a:pt x="6439504" y="1165980"/>
                  <a:pt x="6473371" y="1161142"/>
                </a:cubicBezTo>
                <a:cubicBezTo>
                  <a:pt x="6592323" y="1121492"/>
                  <a:pt x="6437482" y="1166847"/>
                  <a:pt x="6705600" y="1161142"/>
                </a:cubicBezTo>
                <a:cubicBezTo>
                  <a:pt x="6870342" y="1157637"/>
                  <a:pt x="7034591" y="1141790"/>
                  <a:pt x="7199086" y="1132114"/>
                </a:cubicBezTo>
                <a:cubicBezTo>
                  <a:pt x="7249199" y="1082000"/>
                  <a:pt x="7242727" y="1092577"/>
                  <a:pt x="7286171" y="1030514"/>
                </a:cubicBezTo>
                <a:cubicBezTo>
                  <a:pt x="7306178" y="1001933"/>
                  <a:pt x="7310908" y="953769"/>
                  <a:pt x="7344228" y="943428"/>
                </a:cubicBezTo>
                <a:cubicBezTo>
                  <a:pt x="7460574" y="907320"/>
                  <a:pt x="7586133" y="914399"/>
                  <a:pt x="7707086" y="899885"/>
                </a:cubicBezTo>
                <a:cubicBezTo>
                  <a:pt x="7968264" y="709938"/>
                  <a:pt x="7764139" y="845015"/>
                  <a:pt x="7982857" y="725714"/>
                </a:cubicBezTo>
                <a:cubicBezTo>
                  <a:pt x="7998171" y="717361"/>
                  <a:pt x="8010798" y="704486"/>
                  <a:pt x="8026400" y="696685"/>
                </a:cubicBezTo>
                <a:cubicBezTo>
                  <a:pt x="8061488" y="679141"/>
                  <a:pt x="8090799" y="681608"/>
                  <a:pt x="8128000" y="667657"/>
                </a:cubicBezTo>
                <a:cubicBezTo>
                  <a:pt x="8186891" y="645573"/>
                  <a:pt x="8248239" y="627444"/>
                  <a:pt x="8302171" y="595085"/>
                </a:cubicBezTo>
                <a:cubicBezTo>
                  <a:pt x="8326362" y="580571"/>
                  <a:pt x="8350082" y="565242"/>
                  <a:pt x="8374743" y="551542"/>
                </a:cubicBezTo>
                <a:cubicBezTo>
                  <a:pt x="8436736" y="517102"/>
                  <a:pt x="8424204" y="532590"/>
                  <a:pt x="8476343" y="493485"/>
                </a:cubicBezTo>
                <a:cubicBezTo>
                  <a:pt x="8501126" y="474898"/>
                  <a:pt x="8518778" y="442603"/>
                  <a:pt x="8548914" y="435428"/>
                </a:cubicBezTo>
                <a:cubicBezTo>
                  <a:pt x="8624366" y="417463"/>
                  <a:pt x="8703733" y="425752"/>
                  <a:pt x="8781143" y="420914"/>
                </a:cubicBezTo>
                <a:cubicBezTo>
                  <a:pt x="8805333" y="416076"/>
                  <a:pt x="8833979" y="421202"/>
                  <a:pt x="8853714" y="406400"/>
                </a:cubicBezTo>
                <a:cubicBezTo>
                  <a:pt x="8876283" y="389473"/>
                  <a:pt x="8882305" y="357751"/>
                  <a:pt x="8897257" y="333828"/>
                </a:cubicBezTo>
                <a:cubicBezTo>
                  <a:pt x="8967976" y="220678"/>
                  <a:pt x="8878293" y="364429"/>
                  <a:pt x="8969828" y="246742"/>
                </a:cubicBezTo>
                <a:cubicBezTo>
                  <a:pt x="8991247" y="219203"/>
                  <a:pt x="8999976" y="180590"/>
                  <a:pt x="9027886" y="159657"/>
                </a:cubicBezTo>
                <a:cubicBezTo>
                  <a:pt x="9113853" y="95181"/>
                  <a:pt x="9065815" y="129533"/>
                  <a:pt x="9173028" y="58057"/>
                </a:cubicBezTo>
                <a:cubicBezTo>
                  <a:pt x="9189073" y="9924"/>
                  <a:pt x="9187543" y="29814"/>
                  <a:pt x="9187543" y="0"/>
                </a:cubicBezTo>
              </a:path>
            </a:pathLst>
          </a:custGeom>
          <a:ln w="317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319C4AD4-CB1A-477E-98C6-4CB6648D4664}"/>
              </a:ext>
            </a:extLst>
          </p:cNvPr>
          <p:cNvSpPr/>
          <p:nvPr/>
        </p:nvSpPr>
        <p:spPr>
          <a:xfrm>
            <a:off x="1090609" y="3144383"/>
            <a:ext cx="924612" cy="116297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2C917F88-37BA-4062-8B93-A313C1E26CCA}"/>
              </a:ext>
            </a:extLst>
          </p:cNvPr>
          <p:cNvSpPr/>
          <p:nvPr/>
        </p:nvSpPr>
        <p:spPr>
          <a:xfrm>
            <a:off x="2016225" y="3144382"/>
            <a:ext cx="924612" cy="164520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61B1914E-99BA-48D9-B958-1431B8F7037A}"/>
              </a:ext>
            </a:extLst>
          </p:cNvPr>
          <p:cNvSpPr/>
          <p:nvPr/>
        </p:nvSpPr>
        <p:spPr>
          <a:xfrm>
            <a:off x="2940837" y="3144381"/>
            <a:ext cx="924612" cy="214907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957703A4-1ED0-44EE-B7D0-B3C918CCF9BE}"/>
              </a:ext>
            </a:extLst>
          </p:cNvPr>
          <p:cNvSpPr/>
          <p:nvPr/>
        </p:nvSpPr>
        <p:spPr>
          <a:xfrm>
            <a:off x="3865068" y="3144381"/>
            <a:ext cx="924612" cy="256669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606FAFC4-6339-4AEF-BAA9-A8B3F9E25C44}"/>
              </a:ext>
            </a:extLst>
          </p:cNvPr>
          <p:cNvSpPr/>
          <p:nvPr/>
        </p:nvSpPr>
        <p:spPr>
          <a:xfrm>
            <a:off x="4789299" y="3144381"/>
            <a:ext cx="924612" cy="187089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90F1D231-0430-4760-998A-1FE020A24E57}"/>
              </a:ext>
            </a:extLst>
          </p:cNvPr>
          <p:cNvSpPr/>
          <p:nvPr/>
        </p:nvSpPr>
        <p:spPr>
          <a:xfrm>
            <a:off x="5713149" y="3144382"/>
            <a:ext cx="898227" cy="143621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F8608F2D-1D02-403A-8BC5-3D429EB7CEFE}"/>
              </a:ext>
            </a:extLst>
          </p:cNvPr>
          <p:cNvSpPr/>
          <p:nvPr/>
        </p:nvSpPr>
        <p:spPr>
          <a:xfrm>
            <a:off x="6612138" y="3144381"/>
            <a:ext cx="924612" cy="102449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38BDDBC5-A6ED-4AE5-A137-D594356983ED}"/>
              </a:ext>
            </a:extLst>
          </p:cNvPr>
          <p:cNvSpPr/>
          <p:nvPr/>
        </p:nvSpPr>
        <p:spPr>
          <a:xfrm>
            <a:off x="7535988" y="3144382"/>
            <a:ext cx="924612" cy="84677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AF387FE0-367C-45B5-8E40-D1F417B830DF}"/>
              </a:ext>
            </a:extLst>
          </p:cNvPr>
          <p:cNvSpPr/>
          <p:nvPr/>
        </p:nvSpPr>
        <p:spPr>
          <a:xfrm>
            <a:off x="8460600" y="3144381"/>
            <a:ext cx="924612" cy="71023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31" name="Conector de Seta Reta 30">
            <a:extLst>
              <a:ext uri="{FF2B5EF4-FFF2-40B4-BE49-F238E27FC236}">
                <a16:creationId xmlns:a16="http://schemas.microsoft.com/office/drawing/2014/main" id="{1D1EDE5F-F9E9-456F-BC66-A2E927E693E4}"/>
              </a:ext>
            </a:extLst>
          </p:cNvPr>
          <p:cNvCxnSpPr>
            <a:cxnSpLocks/>
          </p:cNvCxnSpPr>
          <p:nvPr/>
        </p:nvCxnSpPr>
        <p:spPr>
          <a:xfrm flipV="1">
            <a:off x="1436744" y="3144381"/>
            <a:ext cx="0" cy="1162980"/>
          </a:xfrm>
          <a:prstGeom prst="straightConnector1">
            <a:avLst/>
          </a:prstGeom>
          <a:ln w="2540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2" name="CaixaDeTexto 31">
                <a:extLst>
                  <a:ext uri="{FF2B5EF4-FFF2-40B4-BE49-F238E27FC236}">
                    <a16:creationId xmlns:a16="http://schemas.microsoft.com/office/drawing/2014/main" id="{D2CC29F7-ECE6-487D-9BD1-C64C96A0B436}"/>
                  </a:ext>
                </a:extLst>
              </p:cNvPr>
              <p:cNvSpPr txBox="1"/>
              <p:nvPr/>
            </p:nvSpPr>
            <p:spPr>
              <a:xfrm>
                <a:off x="1320395" y="3527051"/>
                <a:ext cx="6834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pt-BR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>
          <p:sp>
            <p:nvSpPr>
              <p:cNvPr id="32" name="CaixaDeTexto 31">
                <a:extLst>
                  <a:ext uri="{FF2B5EF4-FFF2-40B4-BE49-F238E27FC236}">
                    <a16:creationId xmlns:a16="http://schemas.microsoft.com/office/drawing/2014/main" id="{D2CC29F7-ECE6-487D-9BD1-C64C96A0B4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0395" y="3527051"/>
                <a:ext cx="683400" cy="369332"/>
              </a:xfrm>
              <a:prstGeom prst="rect">
                <a:avLst/>
              </a:prstGeom>
              <a:blipFill>
                <a:blip r:embed="rId3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Conector de Seta Reta 33">
            <a:extLst>
              <a:ext uri="{FF2B5EF4-FFF2-40B4-BE49-F238E27FC236}">
                <a16:creationId xmlns:a16="http://schemas.microsoft.com/office/drawing/2014/main" id="{02F86A83-3DBD-463E-9512-F8810181CFCF}"/>
              </a:ext>
            </a:extLst>
          </p:cNvPr>
          <p:cNvCxnSpPr>
            <a:cxnSpLocks/>
          </p:cNvCxnSpPr>
          <p:nvPr/>
        </p:nvCxnSpPr>
        <p:spPr>
          <a:xfrm flipV="1">
            <a:off x="2389386" y="3130461"/>
            <a:ext cx="5112" cy="1659124"/>
          </a:xfrm>
          <a:prstGeom prst="straightConnector1">
            <a:avLst/>
          </a:prstGeom>
          <a:ln w="2540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6" name="CaixaDeTexto 35">
                <a:extLst>
                  <a:ext uri="{FF2B5EF4-FFF2-40B4-BE49-F238E27FC236}">
                    <a16:creationId xmlns:a16="http://schemas.microsoft.com/office/drawing/2014/main" id="{B7D73E6D-F3C6-4CB7-B8AE-FA72C5F5A6EB}"/>
                  </a:ext>
                </a:extLst>
              </p:cNvPr>
              <p:cNvSpPr txBox="1"/>
              <p:nvPr/>
            </p:nvSpPr>
            <p:spPr>
              <a:xfrm>
                <a:off x="2325968" y="3799542"/>
                <a:ext cx="6834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pt-BR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>
          <p:sp>
            <p:nvSpPr>
              <p:cNvPr id="36" name="CaixaDeTexto 35">
                <a:extLst>
                  <a:ext uri="{FF2B5EF4-FFF2-40B4-BE49-F238E27FC236}">
                    <a16:creationId xmlns:a16="http://schemas.microsoft.com/office/drawing/2014/main" id="{B7D73E6D-F3C6-4CB7-B8AE-FA72C5F5A6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5968" y="3799542"/>
                <a:ext cx="683400" cy="369332"/>
              </a:xfrm>
              <a:prstGeom prst="rect">
                <a:avLst/>
              </a:prstGeom>
              <a:blipFill>
                <a:blip r:embed="rId4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Conector de Seta Reta 36">
            <a:extLst>
              <a:ext uri="{FF2B5EF4-FFF2-40B4-BE49-F238E27FC236}">
                <a16:creationId xmlns:a16="http://schemas.microsoft.com/office/drawing/2014/main" id="{A0C7E5DD-2C37-4511-B31C-B22DF012CBE6}"/>
              </a:ext>
            </a:extLst>
          </p:cNvPr>
          <p:cNvCxnSpPr>
            <a:cxnSpLocks/>
          </p:cNvCxnSpPr>
          <p:nvPr/>
        </p:nvCxnSpPr>
        <p:spPr>
          <a:xfrm flipV="1">
            <a:off x="3280642" y="3130460"/>
            <a:ext cx="0" cy="2162993"/>
          </a:xfrm>
          <a:prstGeom prst="straightConnector1">
            <a:avLst/>
          </a:prstGeom>
          <a:ln w="2540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0" name="CaixaDeTexto 39">
                <a:extLst>
                  <a:ext uri="{FF2B5EF4-FFF2-40B4-BE49-F238E27FC236}">
                    <a16:creationId xmlns:a16="http://schemas.microsoft.com/office/drawing/2014/main" id="{BAF17564-5EB2-4590-9D1C-520285C76883}"/>
                  </a:ext>
                </a:extLst>
              </p:cNvPr>
              <p:cNvSpPr txBox="1"/>
              <p:nvPr/>
            </p:nvSpPr>
            <p:spPr>
              <a:xfrm>
                <a:off x="3214007" y="4007022"/>
                <a:ext cx="6834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pt-BR" sz="1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>
          <p:sp>
            <p:nvSpPr>
              <p:cNvPr id="40" name="CaixaDeTexto 39">
                <a:extLst>
                  <a:ext uri="{FF2B5EF4-FFF2-40B4-BE49-F238E27FC236}">
                    <a16:creationId xmlns:a16="http://schemas.microsoft.com/office/drawing/2014/main" id="{BAF17564-5EB2-4590-9D1C-520285C768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4007" y="4007022"/>
                <a:ext cx="683400" cy="369332"/>
              </a:xfrm>
              <a:prstGeom prst="rect">
                <a:avLst/>
              </a:prstGeom>
              <a:blipFill>
                <a:blip r:embed="rId5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Conector de Seta Reta 40">
            <a:extLst>
              <a:ext uri="{FF2B5EF4-FFF2-40B4-BE49-F238E27FC236}">
                <a16:creationId xmlns:a16="http://schemas.microsoft.com/office/drawing/2014/main" id="{4388C8D4-7350-4B06-8ECA-5486FDE3D395}"/>
              </a:ext>
            </a:extLst>
          </p:cNvPr>
          <p:cNvCxnSpPr>
            <a:cxnSpLocks/>
          </p:cNvCxnSpPr>
          <p:nvPr/>
        </p:nvCxnSpPr>
        <p:spPr>
          <a:xfrm flipV="1">
            <a:off x="4229816" y="3130460"/>
            <a:ext cx="0" cy="2566448"/>
          </a:xfrm>
          <a:prstGeom prst="straightConnector1">
            <a:avLst/>
          </a:prstGeom>
          <a:ln w="2540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4" name="CaixaDeTexto 43">
                <a:extLst>
                  <a:ext uri="{FF2B5EF4-FFF2-40B4-BE49-F238E27FC236}">
                    <a16:creationId xmlns:a16="http://schemas.microsoft.com/office/drawing/2014/main" id="{ACFBA887-313F-4827-8F4D-26815FD66E00}"/>
                  </a:ext>
                </a:extLst>
              </p:cNvPr>
              <p:cNvSpPr txBox="1"/>
              <p:nvPr/>
            </p:nvSpPr>
            <p:spPr>
              <a:xfrm>
                <a:off x="4150322" y="4580593"/>
                <a:ext cx="6834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pt-BR" sz="18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>
          <p:sp>
            <p:nvSpPr>
              <p:cNvPr id="44" name="CaixaDeTexto 43">
                <a:extLst>
                  <a:ext uri="{FF2B5EF4-FFF2-40B4-BE49-F238E27FC236}">
                    <a16:creationId xmlns:a16="http://schemas.microsoft.com/office/drawing/2014/main" id="{ACFBA887-313F-4827-8F4D-26815FD66E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0322" y="4580593"/>
                <a:ext cx="683400" cy="369332"/>
              </a:xfrm>
              <a:prstGeom prst="rect">
                <a:avLst/>
              </a:prstGeom>
              <a:blipFill>
                <a:blip r:embed="rId6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Conector de Seta Reta 45">
            <a:extLst>
              <a:ext uri="{FF2B5EF4-FFF2-40B4-BE49-F238E27FC236}">
                <a16:creationId xmlns:a16="http://schemas.microsoft.com/office/drawing/2014/main" id="{C4DC359D-3DEA-44DF-BE3C-85604355529E}"/>
              </a:ext>
            </a:extLst>
          </p:cNvPr>
          <p:cNvCxnSpPr>
            <a:cxnSpLocks/>
          </p:cNvCxnSpPr>
          <p:nvPr/>
        </p:nvCxnSpPr>
        <p:spPr>
          <a:xfrm flipH="1" flipV="1">
            <a:off x="5133056" y="3131862"/>
            <a:ext cx="708" cy="1868842"/>
          </a:xfrm>
          <a:prstGeom prst="straightConnector1">
            <a:avLst/>
          </a:prstGeom>
          <a:ln w="2540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8" name="CaixaDeTexto 47">
                <a:extLst>
                  <a:ext uri="{FF2B5EF4-FFF2-40B4-BE49-F238E27FC236}">
                    <a16:creationId xmlns:a16="http://schemas.microsoft.com/office/drawing/2014/main" id="{B5F3450F-B06E-42F9-A3BC-0D769A08AAA3}"/>
                  </a:ext>
                </a:extLst>
              </p:cNvPr>
              <p:cNvSpPr txBox="1"/>
              <p:nvPr/>
            </p:nvSpPr>
            <p:spPr>
              <a:xfrm>
                <a:off x="5081757" y="3806495"/>
                <a:ext cx="6834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pt-BR" sz="18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>
          <p:sp>
            <p:nvSpPr>
              <p:cNvPr id="48" name="CaixaDeTexto 47">
                <a:extLst>
                  <a:ext uri="{FF2B5EF4-FFF2-40B4-BE49-F238E27FC236}">
                    <a16:creationId xmlns:a16="http://schemas.microsoft.com/office/drawing/2014/main" id="{B5F3450F-B06E-42F9-A3BC-0D769A08AA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1757" y="3806495"/>
                <a:ext cx="683400" cy="369332"/>
              </a:xfrm>
              <a:prstGeom prst="rect">
                <a:avLst/>
              </a:prstGeom>
              <a:blipFill>
                <a:blip r:embed="rId7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Conector de Seta Reta 48">
            <a:extLst>
              <a:ext uri="{FF2B5EF4-FFF2-40B4-BE49-F238E27FC236}">
                <a16:creationId xmlns:a16="http://schemas.microsoft.com/office/drawing/2014/main" id="{9A08A4E0-3B79-427D-961A-D8FD590DAB00}"/>
              </a:ext>
            </a:extLst>
          </p:cNvPr>
          <p:cNvCxnSpPr>
            <a:cxnSpLocks/>
          </p:cNvCxnSpPr>
          <p:nvPr/>
        </p:nvCxnSpPr>
        <p:spPr>
          <a:xfrm flipH="1" flipV="1">
            <a:off x="5981662" y="3131862"/>
            <a:ext cx="958" cy="1448731"/>
          </a:xfrm>
          <a:prstGeom prst="straightConnector1">
            <a:avLst/>
          </a:prstGeom>
          <a:ln w="2540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1" name="CaixaDeTexto 50">
                <a:extLst>
                  <a:ext uri="{FF2B5EF4-FFF2-40B4-BE49-F238E27FC236}">
                    <a16:creationId xmlns:a16="http://schemas.microsoft.com/office/drawing/2014/main" id="{9BA561BB-0D01-465B-B707-7E146D698717}"/>
                  </a:ext>
                </a:extLst>
              </p:cNvPr>
              <p:cNvSpPr txBox="1"/>
              <p:nvPr/>
            </p:nvSpPr>
            <p:spPr>
              <a:xfrm>
                <a:off x="5896043" y="3527051"/>
                <a:ext cx="6834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pt-BR" sz="18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>
          <p:sp>
            <p:nvSpPr>
              <p:cNvPr id="51" name="CaixaDeTexto 50">
                <a:extLst>
                  <a:ext uri="{FF2B5EF4-FFF2-40B4-BE49-F238E27FC236}">
                    <a16:creationId xmlns:a16="http://schemas.microsoft.com/office/drawing/2014/main" id="{9BA561BB-0D01-465B-B707-7E146D6987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6043" y="3527051"/>
                <a:ext cx="683400" cy="369332"/>
              </a:xfrm>
              <a:prstGeom prst="rect">
                <a:avLst/>
              </a:prstGeom>
              <a:blipFill>
                <a:blip r:embed="rId8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Conector de Seta Reta 51">
            <a:extLst>
              <a:ext uri="{FF2B5EF4-FFF2-40B4-BE49-F238E27FC236}">
                <a16:creationId xmlns:a16="http://schemas.microsoft.com/office/drawing/2014/main" id="{B8FFDDD7-B781-49A7-8809-FCE3EFAD27B4}"/>
              </a:ext>
            </a:extLst>
          </p:cNvPr>
          <p:cNvCxnSpPr>
            <a:cxnSpLocks/>
          </p:cNvCxnSpPr>
          <p:nvPr/>
        </p:nvCxnSpPr>
        <p:spPr>
          <a:xfrm flipV="1">
            <a:off x="6905316" y="3130248"/>
            <a:ext cx="0" cy="1038626"/>
          </a:xfrm>
          <a:prstGeom prst="straightConnector1">
            <a:avLst/>
          </a:prstGeom>
          <a:ln w="2540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5" name="CaixaDeTexto 54">
                <a:extLst>
                  <a:ext uri="{FF2B5EF4-FFF2-40B4-BE49-F238E27FC236}">
                    <a16:creationId xmlns:a16="http://schemas.microsoft.com/office/drawing/2014/main" id="{BD31C620-ABE2-45D3-B047-FE19D600C330}"/>
                  </a:ext>
                </a:extLst>
              </p:cNvPr>
              <p:cNvSpPr txBox="1"/>
              <p:nvPr/>
            </p:nvSpPr>
            <p:spPr>
              <a:xfrm>
                <a:off x="6825563" y="3396997"/>
                <a:ext cx="6834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pt-BR" sz="1800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>
          <p:sp>
            <p:nvSpPr>
              <p:cNvPr id="55" name="CaixaDeTexto 54">
                <a:extLst>
                  <a:ext uri="{FF2B5EF4-FFF2-40B4-BE49-F238E27FC236}">
                    <a16:creationId xmlns:a16="http://schemas.microsoft.com/office/drawing/2014/main" id="{BD31C620-ABE2-45D3-B047-FE19D600C3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5563" y="3396997"/>
                <a:ext cx="683400" cy="369332"/>
              </a:xfrm>
              <a:prstGeom prst="rect">
                <a:avLst/>
              </a:prstGeom>
              <a:blipFill>
                <a:blip r:embed="rId9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7" name="Conector de Seta Reta 56">
            <a:extLst>
              <a:ext uri="{FF2B5EF4-FFF2-40B4-BE49-F238E27FC236}">
                <a16:creationId xmlns:a16="http://schemas.microsoft.com/office/drawing/2014/main" id="{438E28F6-1D36-4DC7-AFA7-DA480197F36C}"/>
              </a:ext>
            </a:extLst>
          </p:cNvPr>
          <p:cNvCxnSpPr>
            <a:cxnSpLocks/>
          </p:cNvCxnSpPr>
          <p:nvPr/>
        </p:nvCxnSpPr>
        <p:spPr>
          <a:xfrm flipV="1">
            <a:off x="7796856" y="3153062"/>
            <a:ext cx="0" cy="831146"/>
          </a:xfrm>
          <a:prstGeom prst="straightConnector1">
            <a:avLst/>
          </a:prstGeom>
          <a:ln w="2540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9" name="CaixaDeTexto 58">
                <a:extLst>
                  <a:ext uri="{FF2B5EF4-FFF2-40B4-BE49-F238E27FC236}">
                    <a16:creationId xmlns:a16="http://schemas.microsoft.com/office/drawing/2014/main" id="{0152C677-BB9F-4165-A557-ED5014BDB657}"/>
                  </a:ext>
                </a:extLst>
              </p:cNvPr>
              <p:cNvSpPr txBox="1"/>
              <p:nvPr/>
            </p:nvSpPr>
            <p:spPr>
              <a:xfrm>
                <a:off x="7719603" y="3327323"/>
                <a:ext cx="6834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pt-BR" sz="1800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>
          <p:sp>
            <p:nvSpPr>
              <p:cNvPr id="59" name="CaixaDeTexto 58">
                <a:extLst>
                  <a:ext uri="{FF2B5EF4-FFF2-40B4-BE49-F238E27FC236}">
                    <a16:creationId xmlns:a16="http://schemas.microsoft.com/office/drawing/2014/main" id="{0152C677-BB9F-4165-A557-ED5014BDB6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9603" y="3327323"/>
                <a:ext cx="683400" cy="369332"/>
              </a:xfrm>
              <a:prstGeom prst="rect">
                <a:avLst/>
              </a:prstGeom>
              <a:blipFill>
                <a:blip r:embed="rId10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0" name="Conector de Seta Reta 59">
            <a:extLst>
              <a:ext uri="{FF2B5EF4-FFF2-40B4-BE49-F238E27FC236}">
                <a16:creationId xmlns:a16="http://schemas.microsoft.com/office/drawing/2014/main" id="{A192029D-B2BC-4588-8749-A795115F71DC}"/>
              </a:ext>
            </a:extLst>
          </p:cNvPr>
          <p:cNvCxnSpPr>
            <a:cxnSpLocks/>
          </p:cNvCxnSpPr>
          <p:nvPr/>
        </p:nvCxnSpPr>
        <p:spPr>
          <a:xfrm flipV="1">
            <a:off x="8696016" y="3137422"/>
            <a:ext cx="0" cy="725066"/>
          </a:xfrm>
          <a:prstGeom prst="straightConnector1">
            <a:avLst/>
          </a:prstGeom>
          <a:ln w="2540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2" name="CaixaDeTexto 61">
                <a:extLst>
                  <a:ext uri="{FF2B5EF4-FFF2-40B4-BE49-F238E27FC236}">
                    <a16:creationId xmlns:a16="http://schemas.microsoft.com/office/drawing/2014/main" id="{9A0C7B03-5E95-4E14-AE63-32912BCB432C}"/>
                  </a:ext>
                </a:extLst>
              </p:cNvPr>
              <p:cNvSpPr txBox="1"/>
              <p:nvPr/>
            </p:nvSpPr>
            <p:spPr>
              <a:xfrm>
                <a:off x="8663109" y="3280229"/>
                <a:ext cx="6834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pt-BR" sz="1800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>
          <p:sp>
            <p:nvSpPr>
              <p:cNvPr id="62" name="CaixaDeTexto 61">
                <a:extLst>
                  <a:ext uri="{FF2B5EF4-FFF2-40B4-BE49-F238E27FC236}">
                    <a16:creationId xmlns:a16="http://schemas.microsoft.com/office/drawing/2014/main" id="{9A0C7B03-5E95-4E14-AE63-32912BCB43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3109" y="3280229"/>
                <a:ext cx="683400" cy="369332"/>
              </a:xfrm>
              <a:prstGeom prst="rect">
                <a:avLst/>
              </a:prstGeom>
              <a:blipFill>
                <a:blip r:embed="rId11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7" name="CaixaDeTexto 46">
                <a:extLst>
                  <a:ext uri="{FF2B5EF4-FFF2-40B4-BE49-F238E27FC236}">
                    <a16:creationId xmlns:a16="http://schemas.microsoft.com/office/drawing/2014/main" id="{ECCA12C9-6D85-48F1-8141-BA3C41779BF8}"/>
                  </a:ext>
                </a:extLst>
              </p:cNvPr>
              <p:cNvSpPr txBox="1"/>
              <p:nvPr/>
            </p:nvSpPr>
            <p:spPr>
              <a:xfrm>
                <a:off x="4814622" y="5207076"/>
                <a:ext cx="2436686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2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𝐠</m:t>
                      </m:r>
                      <m:r>
                        <a:rPr lang="pt-BR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pt-BR" sz="32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𝐩</m:t>
                      </m:r>
                      <m:r>
                        <a:rPr lang="pt-BR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pt-BR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pt-BR" sz="32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f</m:t>
                      </m:r>
                      <m:r>
                        <a:rPr lang="pt-BR" sz="32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pt-BR" sz="32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𝐩</m:t>
                      </m:r>
                      <m:r>
                        <a:rPr lang="pt-BR" sz="32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3200" b="1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>
          <p:sp>
            <p:nvSpPr>
              <p:cNvPr id="47" name="CaixaDeTexto 46">
                <a:extLst>
                  <a:ext uri="{FF2B5EF4-FFF2-40B4-BE49-F238E27FC236}">
                    <a16:creationId xmlns:a16="http://schemas.microsoft.com/office/drawing/2014/main" id="{ECCA12C9-6D85-48F1-8141-BA3C41779B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4622" y="5207076"/>
                <a:ext cx="2436686" cy="49244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CaixaDeTexto 49">
            <a:extLst>
              <a:ext uri="{FF2B5EF4-FFF2-40B4-BE49-F238E27FC236}">
                <a16:creationId xmlns:a16="http://schemas.microsoft.com/office/drawing/2014/main" id="{89C029DC-7ED3-46A5-8C7E-73D5CCDA7897}"/>
              </a:ext>
            </a:extLst>
          </p:cNvPr>
          <p:cNvSpPr txBox="1"/>
          <p:nvPr/>
        </p:nvSpPr>
        <p:spPr>
          <a:xfrm>
            <a:off x="4709247" y="5841746"/>
            <a:ext cx="52934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O efeito gerado pelo conjunto de prismas (</a:t>
            </a:r>
            <a:r>
              <a:rPr lang="pt-BR" sz="2400" b="1" dirty="0">
                <a:solidFill>
                  <a:srgbClr val="0070C0"/>
                </a:solidFill>
              </a:rPr>
              <a:t>vetor de dados preditos</a:t>
            </a:r>
            <a:r>
              <a:rPr lang="pt-BR" sz="2400" dirty="0"/>
              <a:t>) </a:t>
            </a:r>
          </a:p>
        </p:txBody>
      </p: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522C788A-87C6-4717-B9BA-1D7DB2E96678}"/>
              </a:ext>
            </a:extLst>
          </p:cNvPr>
          <p:cNvSpPr txBox="1"/>
          <p:nvPr/>
        </p:nvSpPr>
        <p:spPr>
          <a:xfrm>
            <a:off x="3341925" y="107242"/>
            <a:ext cx="582595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+mj-lt"/>
              </a:rPr>
              <a:t>Queremos estimar um </a:t>
            </a:r>
            <a:r>
              <a:rPr lang="pt-BR" sz="2400" dirty="0">
                <a:solidFill>
                  <a:srgbClr val="0070C0"/>
                </a:solidFill>
                <a:latin typeface="+mj-lt"/>
              </a:rPr>
              <a:t>conjunto de profundidades</a:t>
            </a:r>
            <a:r>
              <a:rPr lang="pt-BR" sz="2400" dirty="0">
                <a:latin typeface="+mj-lt"/>
              </a:rPr>
              <a:t> que irá minimizar a norma Euclidiana entre os </a:t>
            </a:r>
            <a:r>
              <a:rPr lang="pt-BR" sz="2400" dirty="0">
                <a:solidFill>
                  <a:srgbClr val="0070C0"/>
                </a:solidFill>
                <a:latin typeface="+mj-lt"/>
              </a:rPr>
              <a:t>dados observados</a:t>
            </a:r>
            <a:r>
              <a:rPr lang="pt-BR" sz="2400" dirty="0">
                <a:latin typeface="+mj-lt"/>
              </a:rPr>
              <a:t> e os </a:t>
            </a:r>
            <a:r>
              <a:rPr lang="pt-BR" sz="2400" dirty="0">
                <a:solidFill>
                  <a:srgbClr val="0070C0"/>
                </a:solidFill>
                <a:latin typeface="+mj-lt"/>
              </a:rPr>
              <a:t>dados preditos</a:t>
            </a:r>
            <a:r>
              <a:rPr lang="pt-BR" sz="2400" dirty="0">
                <a:latin typeface="+mj-lt"/>
              </a:rPr>
              <a:t> pela camada</a:t>
            </a:r>
          </a:p>
        </p:txBody>
      </p:sp>
    </p:spTree>
    <p:extLst>
      <p:ext uri="{BB962C8B-B14F-4D97-AF65-F5344CB8AC3E}">
        <p14:creationId xmlns:p14="http://schemas.microsoft.com/office/powerpoint/2010/main" val="15176779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D22C0784-6C86-47B4-82C6-C3170008E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5CF5-DD80-4FB2-8D05-C9155122F025}" type="slidenum">
              <a:rPr lang="pt-BR" smtClean="0"/>
              <a:t>8</a:t>
            </a:fld>
            <a:endParaRPr lang="pt-BR"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E652F9B0-2DF4-4A37-BC22-180D0D835E36}"/>
              </a:ext>
            </a:extLst>
          </p:cNvPr>
          <p:cNvSpPr/>
          <p:nvPr/>
        </p:nvSpPr>
        <p:spPr>
          <a:xfrm>
            <a:off x="1042989" y="2550318"/>
            <a:ext cx="4200525" cy="1757363"/>
          </a:xfrm>
          <a:prstGeom prst="roundRect">
            <a:avLst/>
          </a:prstGeom>
          <a:solidFill>
            <a:schemeClr val="accent3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Retângulo: Cantos Arredondados 24">
            <a:extLst>
              <a:ext uri="{FF2B5EF4-FFF2-40B4-BE49-F238E27FC236}">
                <a16:creationId xmlns:a16="http://schemas.microsoft.com/office/drawing/2014/main" id="{5A07CBA6-1F15-4AB7-8AC4-B1E57860CB7D}"/>
              </a:ext>
            </a:extLst>
          </p:cNvPr>
          <p:cNvSpPr/>
          <p:nvPr/>
        </p:nvSpPr>
        <p:spPr>
          <a:xfrm>
            <a:off x="6938964" y="2550317"/>
            <a:ext cx="4200525" cy="1757363"/>
          </a:xfrm>
          <a:prstGeom prst="roundRect">
            <a:avLst/>
          </a:prstGeom>
          <a:solidFill>
            <a:schemeClr val="accent3">
              <a:lumMod val="5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Título 1">
            <a:extLst>
              <a:ext uri="{FF2B5EF4-FFF2-40B4-BE49-F238E27FC236}">
                <a16:creationId xmlns:a16="http://schemas.microsoft.com/office/drawing/2014/main" id="{111F3EA0-281A-4825-A623-CC27975CEFCF}"/>
              </a:ext>
            </a:extLst>
          </p:cNvPr>
          <p:cNvSpPr txBox="1">
            <a:spLocks/>
          </p:cNvSpPr>
          <p:nvPr/>
        </p:nvSpPr>
        <p:spPr>
          <a:xfrm>
            <a:off x="1234736" y="3111179"/>
            <a:ext cx="3817030" cy="63563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000" dirty="0">
                <a:solidFill>
                  <a:schemeClr val="bg1"/>
                </a:solidFill>
              </a:rPr>
              <a:t>Dados preditos</a:t>
            </a:r>
          </a:p>
        </p:txBody>
      </p:sp>
      <p:sp>
        <p:nvSpPr>
          <p:cNvPr id="11" name="Seta: em Forma de U 10">
            <a:extLst>
              <a:ext uri="{FF2B5EF4-FFF2-40B4-BE49-F238E27FC236}">
                <a16:creationId xmlns:a16="http://schemas.microsoft.com/office/drawing/2014/main" id="{484647CD-145B-4320-BE45-30355EFF7C59}"/>
              </a:ext>
            </a:extLst>
          </p:cNvPr>
          <p:cNvSpPr/>
          <p:nvPr/>
        </p:nvSpPr>
        <p:spPr>
          <a:xfrm>
            <a:off x="3314701" y="1714499"/>
            <a:ext cx="6243637" cy="642938"/>
          </a:xfrm>
          <a:prstGeom prst="utur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9" name="Seta: em Forma de U 28">
            <a:extLst>
              <a:ext uri="{FF2B5EF4-FFF2-40B4-BE49-F238E27FC236}">
                <a16:creationId xmlns:a16="http://schemas.microsoft.com/office/drawing/2014/main" id="{158D8454-0A39-45F1-AF92-6619BBBAB176}"/>
              </a:ext>
            </a:extLst>
          </p:cNvPr>
          <p:cNvSpPr/>
          <p:nvPr/>
        </p:nvSpPr>
        <p:spPr>
          <a:xfrm rot="10800000">
            <a:off x="3314700" y="4582318"/>
            <a:ext cx="6243637" cy="642938"/>
          </a:xfrm>
          <a:prstGeom prst="utur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30" name="Título 1">
            <a:extLst>
              <a:ext uri="{FF2B5EF4-FFF2-40B4-BE49-F238E27FC236}">
                <a16:creationId xmlns:a16="http://schemas.microsoft.com/office/drawing/2014/main" id="{28735138-4ACA-4B5B-A5A8-96C87781AC76}"/>
              </a:ext>
            </a:extLst>
          </p:cNvPr>
          <p:cNvSpPr txBox="1">
            <a:spLocks/>
          </p:cNvSpPr>
          <p:nvPr/>
        </p:nvSpPr>
        <p:spPr>
          <a:xfrm>
            <a:off x="6948486" y="3063315"/>
            <a:ext cx="4200525" cy="63563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000" dirty="0">
                <a:solidFill>
                  <a:schemeClr val="bg1"/>
                </a:solidFill>
              </a:rPr>
              <a:t>Dados observados</a:t>
            </a: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D18DE7AE-879E-416D-836F-65B37AA84FA0}"/>
              </a:ext>
            </a:extLst>
          </p:cNvPr>
          <p:cNvSpPr txBox="1">
            <a:spLocks/>
          </p:cNvSpPr>
          <p:nvPr/>
        </p:nvSpPr>
        <p:spPr>
          <a:xfrm>
            <a:off x="2569580" y="989805"/>
            <a:ext cx="7798310" cy="64293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800" b="1" dirty="0"/>
              <a:t>Problema direto</a:t>
            </a:r>
            <a:r>
              <a:rPr lang="pt-BR" sz="1800" dirty="0"/>
              <a:t>: </a:t>
            </a:r>
            <a:r>
              <a:rPr lang="pt-BR" sz="1800" i="1" dirty="0"/>
              <a:t>“Sintoniza” manualmente </a:t>
            </a:r>
            <a:r>
              <a:rPr lang="pt-BR" sz="1800" dirty="0"/>
              <a:t>o conjunto de parâmetros e compara com os dados observados.</a:t>
            </a: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8B704028-E6D5-4AAE-97F1-B8AAA97E3665}"/>
              </a:ext>
            </a:extLst>
          </p:cNvPr>
          <p:cNvSpPr txBox="1">
            <a:spLocks/>
          </p:cNvSpPr>
          <p:nvPr/>
        </p:nvSpPr>
        <p:spPr>
          <a:xfrm>
            <a:off x="2537363" y="5314909"/>
            <a:ext cx="7798310" cy="64293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800" b="1" dirty="0"/>
              <a:t>Problema inverso:</a:t>
            </a:r>
            <a:r>
              <a:rPr lang="pt-BR" sz="1800" dirty="0"/>
              <a:t> </a:t>
            </a:r>
            <a:r>
              <a:rPr lang="pt-BR" sz="1800" i="1" dirty="0"/>
              <a:t>estima automaticamente </a:t>
            </a:r>
            <a:r>
              <a:rPr lang="pt-BR" sz="1800" dirty="0"/>
              <a:t>o conjunto de parâmetros a partir dos dados observados.</a:t>
            </a:r>
          </a:p>
        </p:txBody>
      </p:sp>
    </p:spTree>
    <p:extLst>
      <p:ext uri="{BB962C8B-B14F-4D97-AF65-F5344CB8AC3E}">
        <p14:creationId xmlns:p14="http://schemas.microsoft.com/office/powerpoint/2010/main" val="321011054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de Seta Reta 2">
            <a:extLst>
              <a:ext uri="{FF2B5EF4-FFF2-40B4-BE49-F238E27FC236}">
                <a16:creationId xmlns:a16="http://schemas.microsoft.com/office/drawing/2014/main" id="{21924E65-29CD-4BB8-B2CD-AE4C546B1FD1}"/>
              </a:ext>
            </a:extLst>
          </p:cNvPr>
          <p:cNvCxnSpPr>
            <a:cxnSpLocks/>
          </p:cNvCxnSpPr>
          <p:nvPr/>
        </p:nvCxnSpPr>
        <p:spPr>
          <a:xfrm>
            <a:off x="838200" y="3144383"/>
            <a:ext cx="0" cy="3251361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7EC64C03-32B6-470A-ADFF-BAF6710DDD0C}"/>
              </a:ext>
            </a:extLst>
          </p:cNvPr>
          <p:cNvCxnSpPr>
            <a:cxnSpLocks/>
          </p:cNvCxnSpPr>
          <p:nvPr/>
        </p:nvCxnSpPr>
        <p:spPr>
          <a:xfrm flipV="1">
            <a:off x="838200" y="3130460"/>
            <a:ext cx="9557826" cy="13924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>
            <a:extLst>
              <a:ext uri="{FF2B5EF4-FFF2-40B4-BE49-F238E27FC236}">
                <a16:creationId xmlns:a16="http://schemas.microsoft.com/office/drawing/2014/main" id="{A713BD34-23E5-4423-93A0-22A32C362597}"/>
              </a:ext>
            </a:extLst>
          </p:cNvPr>
          <p:cNvSpPr txBox="1"/>
          <p:nvPr/>
        </p:nvSpPr>
        <p:spPr>
          <a:xfrm>
            <a:off x="10199498" y="2970058"/>
            <a:ext cx="3930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/>
              <a:t>x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226BF9FB-BBC3-49D1-92F3-4ED00A0A03CE}"/>
              </a:ext>
            </a:extLst>
          </p:cNvPr>
          <p:cNvSpPr txBox="1"/>
          <p:nvPr/>
        </p:nvSpPr>
        <p:spPr>
          <a:xfrm>
            <a:off x="470792" y="6072579"/>
            <a:ext cx="3674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/>
              <a:t>z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723D543C-6491-4A8C-A5E4-2ACD38E7A072}"/>
              </a:ext>
            </a:extLst>
          </p:cNvPr>
          <p:cNvSpPr txBox="1"/>
          <p:nvPr/>
        </p:nvSpPr>
        <p:spPr>
          <a:xfrm>
            <a:off x="121950" y="86956"/>
            <a:ext cx="3167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Bacia sedimentar 2D</a:t>
            </a: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D22C0784-6C86-47B4-82C6-C3170008E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5CF5-DD80-4FB2-8D05-C9155122F025}" type="slidenum">
              <a:rPr lang="pt-BR" smtClean="0"/>
              <a:t>80</a:t>
            </a:fld>
            <a:endParaRPr lang="pt-B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5" name="Retângulo 34">
                <a:extLst>
                  <a:ext uri="{FF2B5EF4-FFF2-40B4-BE49-F238E27FC236}">
                    <a16:creationId xmlns:a16="http://schemas.microsoft.com/office/drawing/2014/main" id="{3BEDF37B-B456-4418-B300-7DF968287EFF}"/>
                  </a:ext>
                </a:extLst>
              </p:cNvPr>
              <p:cNvSpPr/>
              <p:nvPr/>
            </p:nvSpPr>
            <p:spPr>
              <a:xfrm>
                <a:off x="585791" y="692017"/>
                <a:ext cx="50481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pt-BR" sz="2000" dirty="0"/>
              </a:p>
            </p:txBody>
          </p:sp>
        </mc:Choice>
        <mc:Fallback>
          <p:sp>
            <p:nvSpPr>
              <p:cNvPr id="35" name="Retângulo 34">
                <a:extLst>
                  <a:ext uri="{FF2B5EF4-FFF2-40B4-BE49-F238E27FC236}">
                    <a16:creationId xmlns:a16="http://schemas.microsoft.com/office/drawing/2014/main" id="{3BEDF37B-B456-4418-B300-7DF968287E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791" y="692017"/>
                <a:ext cx="504818" cy="400110"/>
              </a:xfrm>
              <a:prstGeom prst="rect">
                <a:avLst/>
              </a:prstGeom>
              <a:blipFill>
                <a:blip r:embed="rId2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Conector de Seta Reta 27">
            <a:extLst>
              <a:ext uri="{FF2B5EF4-FFF2-40B4-BE49-F238E27FC236}">
                <a16:creationId xmlns:a16="http://schemas.microsoft.com/office/drawing/2014/main" id="{162D5536-C93A-4C5D-B434-2C193F712700}"/>
              </a:ext>
            </a:extLst>
          </p:cNvPr>
          <p:cNvCxnSpPr>
            <a:cxnSpLocks/>
          </p:cNvCxnSpPr>
          <p:nvPr/>
        </p:nvCxnSpPr>
        <p:spPr>
          <a:xfrm>
            <a:off x="838200" y="1086328"/>
            <a:ext cx="0" cy="1730345"/>
          </a:xfrm>
          <a:prstGeom prst="straightConnector1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de Seta Reta 29">
            <a:extLst>
              <a:ext uri="{FF2B5EF4-FFF2-40B4-BE49-F238E27FC236}">
                <a16:creationId xmlns:a16="http://schemas.microsoft.com/office/drawing/2014/main" id="{42E66DAC-FCD6-4A9F-B133-BA8BD97250CF}"/>
              </a:ext>
            </a:extLst>
          </p:cNvPr>
          <p:cNvCxnSpPr>
            <a:cxnSpLocks/>
          </p:cNvCxnSpPr>
          <p:nvPr/>
        </p:nvCxnSpPr>
        <p:spPr>
          <a:xfrm flipH="1">
            <a:off x="829916" y="2816654"/>
            <a:ext cx="9369572" cy="6216"/>
          </a:xfrm>
          <a:prstGeom prst="straightConnector1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tângulo 26">
            <a:extLst>
              <a:ext uri="{FF2B5EF4-FFF2-40B4-BE49-F238E27FC236}">
                <a16:creationId xmlns:a16="http://schemas.microsoft.com/office/drawing/2014/main" id="{D276E1E9-B231-4502-946E-AF72187E3F82}"/>
              </a:ext>
            </a:extLst>
          </p:cNvPr>
          <p:cNvSpPr/>
          <p:nvPr/>
        </p:nvSpPr>
        <p:spPr>
          <a:xfrm>
            <a:off x="337473" y="1531312"/>
            <a:ext cx="492443" cy="642163"/>
          </a:xfrm>
          <a:prstGeom prst="rect">
            <a:avLst/>
          </a:prstGeom>
        </p:spPr>
        <p:txBody>
          <a:bodyPr vert="vert270" wrap="none">
            <a:spAutoFit/>
          </a:bodyPr>
          <a:lstStyle/>
          <a:p>
            <a:r>
              <a:rPr lang="pt-BR" sz="2000" dirty="0" err="1"/>
              <a:t>mGal</a:t>
            </a:r>
            <a:endParaRPr lang="pt-BR" sz="2000" dirty="0"/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6130D7BA-0E3C-45AD-A45A-C7483E79A153}"/>
              </a:ext>
            </a:extLst>
          </p:cNvPr>
          <p:cNvSpPr/>
          <p:nvPr/>
        </p:nvSpPr>
        <p:spPr>
          <a:xfrm>
            <a:off x="5330292" y="2749624"/>
            <a:ext cx="924612" cy="400110"/>
          </a:xfrm>
          <a:prstGeom prst="rect">
            <a:avLst/>
          </a:prstGeom>
        </p:spPr>
        <p:txBody>
          <a:bodyPr vert="horz" wrap="none">
            <a:spAutoFit/>
          </a:bodyPr>
          <a:lstStyle/>
          <a:p>
            <a:r>
              <a:rPr lang="pt-BR" sz="2000" dirty="0"/>
              <a:t>metros</a:t>
            </a:r>
          </a:p>
        </p:txBody>
      </p:sp>
      <p:sp>
        <p:nvSpPr>
          <p:cNvPr id="5" name="Forma Livre: Forma 4">
            <a:extLst>
              <a:ext uri="{FF2B5EF4-FFF2-40B4-BE49-F238E27FC236}">
                <a16:creationId xmlns:a16="http://schemas.microsoft.com/office/drawing/2014/main" id="{9A4EE9AB-E683-4F9F-A786-8DAA362F0339}"/>
              </a:ext>
            </a:extLst>
          </p:cNvPr>
          <p:cNvSpPr/>
          <p:nvPr/>
        </p:nvSpPr>
        <p:spPr>
          <a:xfrm>
            <a:off x="856343" y="1349829"/>
            <a:ext cx="9187582" cy="1378857"/>
          </a:xfrm>
          <a:custGeom>
            <a:avLst/>
            <a:gdLst>
              <a:gd name="connsiteX0" fmla="*/ 0 w 9187582"/>
              <a:gd name="connsiteY0" fmla="*/ 116114 h 1378857"/>
              <a:gd name="connsiteX1" fmla="*/ 72571 w 9187582"/>
              <a:gd name="connsiteY1" fmla="*/ 174171 h 1378857"/>
              <a:gd name="connsiteX2" fmla="*/ 159657 w 9187582"/>
              <a:gd name="connsiteY2" fmla="*/ 261257 h 1378857"/>
              <a:gd name="connsiteX3" fmla="*/ 232228 w 9187582"/>
              <a:gd name="connsiteY3" fmla="*/ 362857 h 1378857"/>
              <a:gd name="connsiteX4" fmla="*/ 246743 w 9187582"/>
              <a:gd name="connsiteY4" fmla="*/ 435428 h 1378857"/>
              <a:gd name="connsiteX5" fmla="*/ 261257 w 9187582"/>
              <a:gd name="connsiteY5" fmla="*/ 478971 h 1378857"/>
              <a:gd name="connsiteX6" fmla="*/ 333828 w 9187582"/>
              <a:gd name="connsiteY6" fmla="*/ 595085 h 1378857"/>
              <a:gd name="connsiteX7" fmla="*/ 362857 w 9187582"/>
              <a:gd name="connsiteY7" fmla="*/ 682171 h 1378857"/>
              <a:gd name="connsiteX8" fmla="*/ 508000 w 9187582"/>
              <a:gd name="connsiteY8" fmla="*/ 769257 h 1378857"/>
              <a:gd name="connsiteX9" fmla="*/ 537028 w 9187582"/>
              <a:gd name="connsiteY9" fmla="*/ 812800 h 1378857"/>
              <a:gd name="connsiteX10" fmla="*/ 624114 w 9187582"/>
              <a:gd name="connsiteY10" fmla="*/ 885371 h 1378857"/>
              <a:gd name="connsiteX11" fmla="*/ 696686 w 9187582"/>
              <a:gd name="connsiteY11" fmla="*/ 957942 h 1378857"/>
              <a:gd name="connsiteX12" fmla="*/ 798286 w 9187582"/>
              <a:gd name="connsiteY12" fmla="*/ 1059542 h 1378857"/>
              <a:gd name="connsiteX13" fmla="*/ 1161143 w 9187582"/>
              <a:gd name="connsiteY13" fmla="*/ 1103085 h 1378857"/>
              <a:gd name="connsiteX14" fmla="*/ 1262743 w 9187582"/>
              <a:gd name="connsiteY14" fmla="*/ 1161142 h 1378857"/>
              <a:gd name="connsiteX15" fmla="*/ 1349828 w 9187582"/>
              <a:gd name="connsiteY15" fmla="*/ 1219200 h 1378857"/>
              <a:gd name="connsiteX16" fmla="*/ 1422400 w 9187582"/>
              <a:gd name="connsiteY16" fmla="*/ 1233714 h 1378857"/>
              <a:gd name="connsiteX17" fmla="*/ 1553028 w 9187582"/>
              <a:gd name="connsiteY17" fmla="*/ 1262742 h 1378857"/>
              <a:gd name="connsiteX18" fmla="*/ 1727200 w 9187582"/>
              <a:gd name="connsiteY18" fmla="*/ 1277257 h 1378857"/>
              <a:gd name="connsiteX19" fmla="*/ 1828800 w 9187582"/>
              <a:gd name="connsiteY19" fmla="*/ 1335314 h 1378857"/>
              <a:gd name="connsiteX20" fmla="*/ 1886857 w 9187582"/>
              <a:gd name="connsiteY20" fmla="*/ 1364342 h 1378857"/>
              <a:gd name="connsiteX21" fmla="*/ 2119086 w 9187582"/>
              <a:gd name="connsiteY21" fmla="*/ 1320800 h 1378857"/>
              <a:gd name="connsiteX22" fmla="*/ 2670628 w 9187582"/>
              <a:gd name="connsiteY22" fmla="*/ 1262742 h 1378857"/>
              <a:gd name="connsiteX23" fmla="*/ 2801257 w 9187582"/>
              <a:gd name="connsiteY23" fmla="*/ 1175657 h 1378857"/>
              <a:gd name="connsiteX24" fmla="*/ 2859314 w 9187582"/>
              <a:gd name="connsiteY24" fmla="*/ 1132114 h 1378857"/>
              <a:gd name="connsiteX25" fmla="*/ 2902857 w 9187582"/>
              <a:gd name="connsiteY25" fmla="*/ 1117600 h 1378857"/>
              <a:gd name="connsiteX26" fmla="*/ 2960914 w 9187582"/>
              <a:gd name="connsiteY26" fmla="*/ 1088571 h 1378857"/>
              <a:gd name="connsiteX27" fmla="*/ 3004457 w 9187582"/>
              <a:gd name="connsiteY27" fmla="*/ 1074057 h 1378857"/>
              <a:gd name="connsiteX28" fmla="*/ 3062514 w 9187582"/>
              <a:gd name="connsiteY28" fmla="*/ 1045028 h 1378857"/>
              <a:gd name="connsiteX29" fmla="*/ 3164114 w 9187582"/>
              <a:gd name="connsiteY29" fmla="*/ 1001485 h 1378857"/>
              <a:gd name="connsiteX30" fmla="*/ 3193143 w 9187582"/>
              <a:gd name="connsiteY30" fmla="*/ 943428 h 1378857"/>
              <a:gd name="connsiteX31" fmla="*/ 3265714 w 9187582"/>
              <a:gd name="connsiteY31" fmla="*/ 928914 h 1378857"/>
              <a:gd name="connsiteX32" fmla="*/ 3309257 w 9187582"/>
              <a:gd name="connsiteY32" fmla="*/ 914400 h 1378857"/>
              <a:gd name="connsiteX33" fmla="*/ 3425371 w 9187582"/>
              <a:gd name="connsiteY33" fmla="*/ 928914 h 1378857"/>
              <a:gd name="connsiteX34" fmla="*/ 3483428 w 9187582"/>
              <a:gd name="connsiteY34" fmla="*/ 957942 h 1378857"/>
              <a:gd name="connsiteX35" fmla="*/ 3556000 w 9187582"/>
              <a:gd name="connsiteY35" fmla="*/ 986971 h 1378857"/>
              <a:gd name="connsiteX36" fmla="*/ 3657600 w 9187582"/>
              <a:gd name="connsiteY36" fmla="*/ 1016000 h 1378857"/>
              <a:gd name="connsiteX37" fmla="*/ 3846286 w 9187582"/>
              <a:gd name="connsiteY37" fmla="*/ 1074057 h 1378857"/>
              <a:gd name="connsiteX38" fmla="*/ 3904343 w 9187582"/>
              <a:gd name="connsiteY38" fmla="*/ 1117600 h 1378857"/>
              <a:gd name="connsiteX39" fmla="*/ 4005943 w 9187582"/>
              <a:gd name="connsiteY39" fmla="*/ 1132114 h 1378857"/>
              <a:gd name="connsiteX40" fmla="*/ 4499428 w 9187582"/>
              <a:gd name="connsiteY40" fmla="*/ 1161142 h 1378857"/>
              <a:gd name="connsiteX41" fmla="*/ 4673600 w 9187582"/>
              <a:gd name="connsiteY41" fmla="*/ 1335314 h 1378857"/>
              <a:gd name="connsiteX42" fmla="*/ 4818743 w 9187582"/>
              <a:gd name="connsiteY42" fmla="*/ 1378857 h 1378857"/>
              <a:gd name="connsiteX43" fmla="*/ 5355771 w 9187582"/>
              <a:gd name="connsiteY43" fmla="*/ 1349828 h 1378857"/>
              <a:gd name="connsiteX44" fmla="*/ 5442857 w 9187582"/>
              <a:gd name="connsiteY44" fmla="*/ 1335314 h 1378857"/>
              <a:gd name="connsiteX45" fmla="*/ 5544457 w 9187582"/>
              <a:gd name="connsiteY45" fmla="*/ 1277257 h 1378857"/>
              <a:gd name="connsiteX46" fmla="*/ 6168571 w 9187582"/>
              <a:gd name="connsiteY46" fmla="*/ 1248228 h 1378857"/>
              <a:gd name="connsiteX47" fmla="*/ 6241143 w 9187582"/>
              <a:gd name="connsiteY47" fmla="*/ 1204685 h 1378857"/>
              <a:gd name="connsiteX48" fmla="*/ 6371771 w 9187582"/>
              <a:gd name="connsiteY48" fmla="*/ 1175657 h 1378857"/>
              <a:gd name="connsiteX49" fmla="*/ 6473371 w 9187582"/>
              <a:gd name="connsiteY49" fmla="*/ 1161142 h 1378857"/>
              <a:gd name="connsiteX50" fmla="*/ 6705600 w 9187582"/>
              <a:gd name="connsiteY50" fmla="*/ 1161142 h 1378857"/>
              <a:gd name="connsiteX51" fmla="*/ 7199086 w 9187582"/>
              <a:gd name="connsiteY51" fmla="*/ 1132114 h 1378857"/>
              <a:gd name="connsiteX52" fmla="*/ 7286171 w 9187582"/>
              <a:gd name="connsiteY52" fmla="*/ 1030514 h 1378857"/>
              <a:gd name="connsiteX53" fmla="*/ 7344228 w 9187582"/>
              <a:gd name="connsiteY53" fmla="*/ 943428 h 1378857"/>
              <a:gd name="connsiteX54" fmla="*/ 7707086 w 9187582"/>
              <a:gd name="connsiteY54" fmla="*/ 899885 h 1378857"/>
              <a:gd name="connsiteX55" fmla="*/ 7982857 w 9187582"/>
              <a:gd name="connsiteY55" fmla="*/ 725714 h 1378857"/>
              <a:gd name="connsiteX56" fmla="*/ 8026400 w 9187582"/>
              <a:gd name="connsiteY56" fmla="*/ 696685 h 1378857"/>
              <a:gd name="connsiteX57" fmla="*/ 8128000 w 9187582"/>
              <a:gd name="connsiteY57" fmla="*/ 667657 h 1378857"/>
              <a:gd name="connsiteX58" fmla="*/ 8302171 w 9187582"/>
              <a:gd name="connsiteY58" fmla="*/ 595085 h 1378857"/>
              <a:gd name="connsiteX59" fmla="*/ 8374743 w 9187582"/>
              <a:gd name="connsiteY59" fmla="*/ 551542 h 1378857"/>
              <a:gd name="connsiteX60" fmla="*/ 8476343 w 9187582"/>
              <a:gd name="connsiteY60" fmla="*/ 493485 h 1378857"/>
              <a:gd name="connsiteX61" fmla="*/ 8548914 w 9187582"/>
              <a:gd name="connsiteY61" fmla="*/ 435428 h 1378857"/>
              <a:gd name="connsiteX62" fmla="*/ 8781143 w 9187582"/>
              <a:gd name="connsiteY62" fmla="*/ 420914 h 1378857"/>
              <a:gd name="connsiteX63" fmla="*/ 8853714 w 9187582"/>
              <a:gd name="connsiteY63" fmla="*/ 406400 h 1378857"/>
              <a:gd name="connsiteX64" fmla="*/ 8897257 w 9187582"/>
              <a:gd name="connsiteY64" fmla="*/ 333828 h 1378857"/>
              <a:gd name="connsiteX65" fmla="*/ 8969828 w 9187582"/>
              <a:gd name="connsiteY65" fmla="*/ 246742 h 1378857"/>
              <a:gd name="connsiteX66" fmla="*/ 9027886 w 9187582"/>
              <a:gd name="connsiteY66" fmla="*/ 159657 h 1378857"/>
              <a:gd name="connsiteX67" fmla="*/ 9173028 w 9187582"/>
              <a:gd name="connsiteY67" fmla="*/ 58057 h 1378857"/>
              <a:gd name="connsiteX68" fmla="*/ 9187543 w 9187582"/>
              <a:gd name="connsiteY68" fmla="*/ 0 h 1378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9187582" h="1378857">
                <a:moveTo>
                  <a:pt x="0" y="116114"/>
                </a:moveTo>
                <a:cubicBezTo>
                  <a:pt x="24190" y="135466"/>
                  <a:pt x="49649" y="153332"/>
                  <a:pt x="72571" y="174171"/>
                </a:cubicBezTo>
                <a:cubicBezTo>
                  <a:pt x="102948" y="201786"/>
                  <a:pt x="159657" y="261257"/>
                  <a:pt x="159657" y="261257"/>
                </a:cubicBezTo>
                <a:cubicBezTo>
                  <a:pt x="208491" y="407763"/>
                  <a:pt x="117441" y="156242"/>
                  <a:pt x="232228" y="362857"/>
                </a:cubicBezTo>
                <a:cubicBezTo>
                  <a:pt x="244209" y="384422"/>
                  <a:pt x="240760" y="411495"/>
                  <a:pt x="246743" y="435428"/>
                </a:cubicBezTo>
                <a:cubicBezTo>
                  <a:pt x="250454" y="450271"/>
                  <a:pt x="254415" y="465287"/>
                  <a:pt x="261257" y="478971"/>
                </a:cubicBezTo>
                <a:cubicBezTo>
                  <a:pt x="331035" y="618527"/>
                  <a:pt x="240719" y="390245"/>
                  <a:pt x="333828" y="595085"/>
                </a:cubicBezTo>
                <a:cubicBezTo>
                  <a:pt x="346490" y="622941"/>
                  <a:pt x="343742" y="658277"/>
                  <a:pt x="362857" y="682171"/>
                </a:cubicBezTo>
                <a:cubicBezTo>
                  <a:pt x="386209" y="711361"/>
                  <a:pt x="469429" y="749971"/>
                  <a:pt x="508000" y="769257"/>
                </a:cubicBezTo>
                <a:cubicBezTo>
                  <a:pt x="517676" y="783771"/>
                  <a:pt x="525861" y="799399"/>
                  <a:pt x="537028" y="812800"/>
                </a:cubicBezTo>
                <a:cubicBezTo>
                  <a:pt x="571949" y="854705"/>
                  <a:pt x="581302" y="856830"/>
                  <a:pt x="624114" y="885371"/>
                </a:cubicBezTo>
                <a:cubicBezTo>
                  <a:pt x="701530" y="1001494"/>
                  <a:pt x="599918" y="861173"/>
                  <a:pt x="696686" y="957942"/>
                </a:cubicBezTo>
                <a:cubicBezTo>
                  <a:pt x="733635" y="994891"/>
                  <a:pt x="741982" y="1041947"/>
                  <a:pt x="798286" y="1059542"/>
                </a:cubicBezTo>
                <a:cubicBezTo>
                  <a:pt x="888346" y="1087685"/>
                  <a:pt x="1070607" y="1096121"/>
                  <a:pt x="1161143" y="1103085"/>
                </a:cubicBezTo>
                <a:cubicBezTo>
                  <a:pt x="1351601" y="1245929"/>
                  <a:pt x="1120254" y="1081980"/>
                  <a:pt x="1262743" y="1161142"/>
                </a:cubicBezTo>
                <a:cubicBezTo>
                  <a:pt x="1293240" y="1178085"/>
                  <a:pt x="1315618" y="1212358"/>
                  <a:pt x="1349828" y="1219200"/>
                </a:cubicBezTo>
                <a:cubicBezTo>
                  <a:pt x="1374019" y="1224038"/>
                  <a:pt x="1398318" y="1228363"/>
                  <a:pt x="1422400" y="1233714"/>
                </a:cubicBezTo>
                <a:cubicBezTo>
                  <a:pt x="1467502" y="1243736"/>
                  <a:pt x="1506515" y="1257270"/>
                  <a:pt x="1553028" y="1262742"/>
                </a:cubicBezTo>
                <a:cubicBezTo>
                  <a:pt x="1610888" y="1269549"/>
                  <a:pt x="1669143" y="1272419"/>
                  <a:pt x="1727200" y="1277257"/>
                </a:cubicBezTo>
                <a:cubicBezTo>
                  <a:pt x="1902642" y="1364976"/>
                  <a:pt x="1685194" y="1253254"/>
                  <a:pt x="1828800" y="1335314"/>
                </a:cubicBezTo>
                <a:cubicBezTo>
                  <a:pt x="1847586" y="1346049"/>
                  <a:pt x="1867505" y="1354666"/>
                  <a:pt x="1886857" y="1364342"/>
                </a:cubicBezTo>
                <a:cubicBezTo>
                  <a:pt x="1964267" y="1349828"/>
                  <a:pt x="2041272" y="1332958"/>
                  <a:pt x="2119086" y="1320800"/>
                </a:cubicBezTo>
                <a:cubicBezTo>
                  <a:pt x="2295590" y="1293221"/>
                  <a:pt x="2495257" y="1278685"/>
                  <a:pt x="2670628" y="1262742"/>
                </a:cubicBezTo>
                <a:cubicBezTo>
                  <a:pt x="2815292" y="1154248"/>
                  <a:pt x="2633264" y="1287653"/>
                  <a:pt x="2801257" y="1175657"/>
                </a:cubicBezTo>
                <a:cubicBezTo>
                  <a:pt x="2821385" y="1162238"/>
                  <a:pt x="2838311" y="1144116"/>
                  <a:pt x="2859314" y="1132114"/>
                </a:cubicBezTo>
                <a:cubicBezTo>
                  <a:pt x="2872598" y="1124523"/>
                  <a:pt x="2888795" y="1123627"/>
                  <a:pt x="2902857" y="1117600"/>
                </a:cubicBezTo>
                <a:cubicBezTo>
                  <a:pt x="2922744" y="1109077"/>
                  <a:pt x="2941027" y="1097094"/>
                  <a:pt x="2960914" y="1088571"/>
                </a:cubicBezTo>
                <a:cubicBezTo>
                  <a:pt x="2974976" y="1082544"/>
                  <a:pt x="2990395" y="1080084"/>
                  <a:pt x="3004457" y="1074057"/>
                </a:cubicBezTo>
                <a:cubicBezTo>
                  <a:pt x="3024344" y="1065534"/>
                  <a:pt x="3042817" y="1053981"/>
                  <a:pt x="3062514" y="1045028"/>
                </a:cubicBezTo>
                <a:cubicBezTo>
                  <a:pt x="3096057" y="1029781"/>
                  <a:pt x="3130247" y="1015999"/>
                  <a:pt x="3164114" y="1001485"/>
                </a:cubicBezTo>
                <a:cubicBezTo>
                  <a:pt x="3173790" y="982133"/>
                  <a:pt x="3175537" y="956004"/>
                  <a:pt x="3193143" y="943428"/>
                </a:cubicBezTo>
                <a:cubicBezTo>
                  <a:pt x="3213217" y="929089"/>
                  <a:pt x="3241781" y="934897"/>
                  <a:pt x="3265714" y="928914"/>
                </a:cubicBezTo>
                <a:cubicBezTo>
                  <a:pt x="3280557" y="925203"/>
                  <a:pt x="3294743" y="919238"/>
                  <a:pt x="3309257" y="914400"/>
                </a:cubicBezTo>
                <a:cubicBezTo>
                  <a:pt x="3347962" y="919238"/>
                  <a:pt x="3387530" y="919454"/>
                  <a:pt x="3425371" y="928914"/>
                </a:cubicBezTo>
                <a:cubicBezTo>
                  <a:pt x="3446362" y="934162"/>
                  <a:pt x="3463656" y="949155"/>
                  <a:pt x="3483428" y="957942"/>
                </a:cubicBezTo>
                <a:cubicBezTo>
                  <a:pt x="3507237" y="968524"/>
                  <a:pt x="3531283" y="978732"/>
                  <a:pt x="3556000" y="986971"/>
                </a:cubicBezTo>
                <a:cubicBezTo>
                  <a:pt x="3589414" y="998109"/>
                  <a:pt x="3623567" y="1006925"/>
                  <a:pt x="3657600" y="1016000"/>
                </a:cubicBezTo>
                <a:cubicBezTo>
                  <a:pt x="3716770" y="1031779"/>
                  <a:pt x="3790366" y="1042990"/>
                  <a:pt x="3846286" y="1074057"/>
                </a:cubicBezTo>
                <a:cubicBezTo>
                  <a:pt x="3867432" y="1085805"/>
                  <a:pt x="3881609" y="1109333"/>
                  <a:pt x="3904343" y="1117600"/>
                </a:cubicBezTo>
                <a:cubicBezTo>
                  <a:pt x="3936494" y="1129291"/>
                  <a:pt x="3971824" y="1129618"/>
                  <a:pt x="4005943" y="1132114"/>
                </a:cubicBezTo>
                <a:cubicBezTo>
                  <a:pt x="4170283" y="1144139"/>
                  <a:pt x="4334933" y="1151466"/>
                  <a:pt x="4499428" y="1161142"/>
                </a:cubicBezTo>
                <a:cubicBezTo>
                  <a:pt x="4727905" y="1298227"/>
                  <a:pt x="4342321" y="1055002"/>
                  <a:pt x="4673600" y="1335314"/>
                </a:cubicBezTo>
                <a:cubicBezTo>
                  <a:pt x="4688415" y="1347850"/>
                  <a:pt x="4790453" y="1371784"/>
                  <a:pt x="4818743" y="1378857"/>
                </a:cubicBezTo>
                <a:lnTo>
                  <a:pt x="5355771" y="1349828"/>
                </a:lnTo>
                <a:cubicBezTo>
                  <a:pt x="5385129" y="1347780"/>
                  <a:pt x="5415389" y="1345878"/>
                  <a:pt x="5442857" y="1335314"/>
                </a:cubicBezTo>
                <a:cubicBezTo>
                  <a:pt x="5479263" y="1321312"/>
                  <a:pt x="5505729" y="1281904"/>
                  <a:pt x="5544457" y="1277257"/>
                </a:cubicBezTo>
                <a:cubicBezTo>
                  <a:pt x="5751236" y="1252443"/>
                  <a:pt x="5960533" y="1257904"/>
                  <a:pt x="6168571" y="1248228"/>
                </a:cubicBezTo>
                <a:cubicBezTo>
                  <a:pt x="6192762" y="1233714"/>
                  <a:pt x="6215910" y="1217301"/>
                  <a:pt x="6241143" y="1204685"/>
                </a:cubicBezTo>
                <a:cubicBezTo>
                  <a:pt x="6276229" y="1187142"/>
                  <a:pt x="6339564" y="1180612"/>
                  <a:pt x="6371771" y="1175657"/>
                </a:cubicBezTo>
                <a:cubicBezTo>
                  <a:pt x="6405584" y="1170455"/>
                  <a:pt x="6439504" y="1165980"/>
                  <a:pt x="6473371" y="1161142"/>
                </a:cubicBezTo>
                <a:cubicBezTo>
                  <a:pt x="6592323" y="1121492"/>
                  <a:pt x="6437482" y="1166847"/>
                  <a:pt x="6705600" y="1161142"/>
                </a:cubicBezTo>
                <a:cubicBezTo>
                  <a:pt x="6870342" y="1157637"/>
                  <a:pt x="7034591" y="1141790"/>
                  <a:pt x="7199086" y="1132114"/>
                </a:cubicBezTo>
                <a:cubicBezTo>
                  <a:pt x="7249199" y="1082000"/>
                  <a:pt x="7242727" y="1092577"/>
                  <a:pt x="7286171" y="1030514"/>
                </a:cubicBezTo>
                <a:cubicBezTo>
                  <a:pt x="7306178" y="1001933"/>
                  <a:pt x="7310908" y="953769"/>
                  <a:pt x="7344228" y="943428"/>
                </a:cubicBezTo>
                <a:cubicBezTo>
                  <a:pt x="7460574" y="907320"/>
                  <a:pt x="7586133" y="914399"/>
                  <a:pt x="7707086" y="899885"/>
                </a:cubicBezTo>
                <a:cubicBezTo>
                  <a:pt x="7968264" y="709938"/>
                  <a:pt x="7764139" y="845015"/>
                  <a:pt x="7982857" y="725714"/>
                </a:cubicBezTo>
                <a:cubicBezTo>
                  <a:pt x="7998171" y="717361"/>
                  <a:pt x="8010798" y="704486"/>
                  <a:pt x="8026400" y="696685"/>
                </a:cubicBezTo>
                <a:cubicBezTo>
                  <a:pt x="8061488" y="679141"/>
                  <a:pt x="8090799" y="681608"/>
                  <a:pt x="8128000" y="667657"/>
                </a:cubicBezTo>
                <a:cubicBezTo>
                  <a:pt x="8186891" y="645573"/>
                  <a:pt x="8248239" y="627444"/>
                  <a:pt x="8302171" y="595085"/>
                </a:cubicBezTo>
                <a:cubicBezTo>
                  <a:pt x="8326362" y="580571"/>
                  <a:pt x="8350082" y="565242"/>
                  <a:pt x="8374743" y="551542"/>
                </a:cubicBezTo>
                <a:cubicBezTo>
                  <a:pt x="8436736" y="517102"/>
                  <a:pt x="8424204" y="532590"/>
                  <a:pt x="8476343" y="493485"/>
                </a:cubicBezTo>
                <a:cubicBezTo>
                  <a:pt x="8501126" y="474898"/>
                  <a:pt x="8518778" y="442603"/>
                  <a:pt x="8548914" y="435428"/>
                </a:cubicBezTo>
                <a:cubicBezTo>
                  <a:pt x="8624366" y="417463"/>
                  <a:pt x="8703733" y="425752"/>
                  <a:pt x="8781143" y="420914"/>
                </a:cubicBezTo>
                <a:cubicBezTo>
                  <a:pt x="8805333" y="416076"/>
                  <a:pt x="8833979" y="421202"/>
                  <a:pt x="8853714" y="406400"/>
                </a:cubicBezTo>
                <a:cubicBezTo>
                  <a:pt x="8876283" y="389473"/>
                  <a:pt x="8882305" y="357751"/>
                  <a:pt x="8897257" y="333828"/>
                </a:cubicBezTo>
                <a:cubicBezTo>
                  <a:pt x="8967976" y="220678"/>
                  <a:pt x="8878293" y="364429"/>
                  <a:pt x="8969828" y="246742"/>
                </a:cubicBezTo>
                <a:cubicBezTo>
                  <a:pt x="8991247" y="219203"/>
                  <a:pt x="8999976" y="180590"/>
                  <a:pt x="9027886" y="159657"/>
                </a:cubicBezTo>
                <a:cubicBezTo>
                  <a:pt x="9113853" y="95181"/>
                  <a:pt x="9065815" y="129533"/>
                  <a:pt x="9173028" y="58057"/>
                </a:cubicBezTo>
                <a:cubicBezTo>
                  <a:pt x="9189073" y="9924"/>
                  <a:pt x="9187543" y="29814"/>
                  <a:pt x="9187543" y="0"/>
                </a:cubicBezTo>
              </a:path>
            </a:pathLst>
          </a:custGeom>
          <a:ln w="317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319C4AD4-CB1A-477E-98C6-4CB6648D4664}"/>
              </a:ext>
            </a:extLst>
          </p:cNvPr>
          <p:cNvSpPr/>
          <p:nvPr/>
        </p:nvSpPr>
        <p:spPr>
          <a:xfrm>
            <a:off x="1090609" y="3144383"/>
            <a:ext cx="924612" cy="116297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2C917F88-37BA-4062-8B93-A313C1E26CCA}"/>
              </a:ext>
            </a:extLst>
          </p:cNvPr>
          <p:cNvSpPr/>
          <p:nvPr/>
        </p:nvSpPr>
        <p:spPr>
          <a:xfrm>
            <a:off x="2016225" y="3144382"/>
            <a:ext cx="924612" cy="164520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61B1914E-99BA-48D9-B958-1431B8F7037A}"/>
              </a:ext>
            </a:extLst>
          </p:cNvPr>
          <p:cNvSpPr/>
          <p:nvPr/>
        </p:nvSpPr>
        <p:spPr>
          <a:xfrm>
            <a:off x="2940837" y="3144381"/>
            <a:ext cx="924612" cy="214907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957703A4-1ED0-44EE-B7D0-B3C918CCF9BE}"/>
              </a:ext>
            </a:extLst>
          </p:cNvPr>
          <p:cNvSpPr/>
          <p:nvPr/>
        </p:nvSpPr>
        <p:spPr>
          <a:xfrm>
            <a:off x="3865068" y="3144381"/>
            <a:ext cx="924612" cy="256669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606FAFC4-6339-4AEF-BAA9-A8B3F9E25C44}"/>
              </a:ext>
            </a:extLst>
          </p:cNvPr>
          <p:cNvSpPr/>
          <p:nvPr/>
        </p:nvSpPr>
        <p:spPr>
          <a:xfrm>
            <a:off x="4789299" y="3144381"/>
            <a:ext cx="924612" cy="187089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90F1D231-0430-4760-998A-1FE020A24E57}"/>
              </a:ext>
            </a:extLst>
          </p:cNvPr>
          <p:cNvSpPr/>
          <p:nvPr/>
        </p:nvSpPr>
        <p:spPr>
          <a:xfrm>
            <a:off x="5713149" y="3144382"/>
            <a:ext cx="898227" cy="143621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F8608F2D-1D02-403A-8BC5-3D429EB7CEFE}"/>
              </a:ext>
            </a:extLst>
          </p:cNvPr>
          <p:cNvSpPr/>
          <p:nvPr/>
        </p:nvSpPr>
        <p:spPr>
          <a:xfrm>
            <a:off x="6612138" y="3144381"/>
            <a:ext cx="924612" cy="102449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38BDDBC5-A6ED-4AE5-A137-D594356983ED}"/>
              </a:ext>
            </a:extLst>
          </p:cNvPr>
          <p:cNvSpPr/>
          <p:nvPr/>
        </p:nvSpPr>
        <p:spPr>
          <a:xfrm>
            <a:off x="7535988" y="3144382"/>
            <a:ext cx="924612" cy="84677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AF387FE0-367C-45B5-8E40-D1F417B830DF}"/>
              </a:ext>
            </a:extLst>
          </p:cNvPr>
          <p:cNvSpPr/>
          <p:nvPr/>
        </p:nvSpPr>
        <p:spPr>
          <a:xfrm>
            <a:off x="8460600" y="3144381"/>
            <a:ext cx="924612" cy="71023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31" name="Conector de Seta Reta 30">
            <a:extLst>
              <a:ext uri="{FF2B5EF4-FFF2-40B4-BE49-F238E27FC236}">
                <a16:creationId xmlns:a16="http://schemas.microsoft.com/office/drawing/2014/main" id="{1D1EDE5F-F9E9-456F-BC66-A2E927E693E4}"/>
              </a:ext>
            </a:extLst>
          </p:cNvPr>
          <p:cNvCxnSpPr>
            <a:cxnSpLocks/>
          </p:cNvCxnSpPr>
          <p:nvPr/>
        </p:nvCxnSpPr>
        <p:spPr>
          <a:xfrm flipV="1">
            <a:off x="1436744" y="3144381"/>
            <a:ext cx="0" cy="1162980"/>
          </a:xfrm>
          <a:prstGeom prst="straightConnector1">
            <a:avLst/>
          </a:prstGeom>
          <a:ln w="2540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2" name="CaixaDeTexto 31">
                <a:extLst>
                  <a:ext uri="{FF2B5EF4-FFF2-40B4-BE49-F238E27FC236}">
                    <a16:creationId xmlns:a16="http://schemas.microsoft.com/office/drawing/2014/main" id="{D2CC29F7-ECE6-487D-9BD1-C64C96A0B436}"/>
                  </a:ext>
                </a:extLst>
              </p:cNvPr>
              <p:cNvSpPr txBox="1"/>
              <p:nvPr/>
            </p:nvSpPr>
            <p:spPr>
              <a:xfrm>
                <a:off x="1320395" y="3527051"/>
                <a:ext cx="6834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pt-BR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>
          <p:sp>
            <p:nvSpPr>
              <p:cNvPr id="32" name="CaixaDeTexto 31">
                <a:extLst>
                  <a:ext uri="{FF2B5EF4-FFF2-40B4-BE49-F238E27FC236}">
                    <a16:creationId xmlns:a16="http://schemas.microsoft.com/office/drawing/2014/main" id="{D2CC29F7-ECE6-487D-9BD1-C64C96A0B4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0395" y="3527051"/>
                <a:ext cx="683400" cy="369332"/>
              </a:xfrm>
              <a:prstGeom prst="rect">
                <a:avLst/>
              </a:prstGeom>
              <a:blipFill>
                <a:blip r:embed="rId3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Conector de Seta Reta 33">
            <a:extLst>
              <a:ext uri="{FF2B5EF4-FFF2-40B4-BE49-F238E27FC236}">
                <a16:creationId xmlns:a16="http://schemas.microsoft.com/office/drawing/2014/main" id="{02F86A83-3DBD-463E-9512-F8810181CFCF}"/>
              </a:ext>
            </a:extLst>
          </p:cNvPr>
          <p:cNvCxnSpPr>
            <a:cxnSpLocks/>
          </p:cNvCxnSpPr>
          <p:nvPr/>
        </p:nvCxnSpPr>
        <p:spPr>
          <a:xfrm flipV="1">
            <a:off x="2389386" y="3130461"/>
            <a:ext cx="5112" cy="1659124"/>
          </a:xfrm>
          <a:prstGeom prst="straightConnector1">
            <a:avLst/>
          </a:prstGeom>
          <a:ln w="2540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6" name="CaixaDeTexto 35">
                <a:extLst>
                  <a:ext uri="{FF2B5EF4-FFF2-40B4-BE49-F238E27FC236}">
                    <a16:creationId xmlns:a16="http://schemas.microsoft.com/office/drawing/2014/main" id="{B7D73E6D-F3C6-4CB7-B8AE-FA72C5F5A6EB}"/>
                  </a:ext>
                </a:extLst>
              </p:cNvPr>
              <p:cNvSpPr txBox="1"/>
              <p:nvPr/>
            </p:nvSpPr>
            <p:spPr>
              <a:xfrm>
                <a:off x="2325968" y="3799542"/>
                <a:ext cx="6834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pt-BR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>
          <p:sp>
            <p:nvSpPr>
              <p:cNvPr id="36" name="CaixaDeTexto 35">
                <a:extLst>
                  <a:ext uri="{FF2B5EF4-FFF2-40B4-BE49-F238E27FC236}">
                    <a16:creationId xmlns:a16="http://schemas.microsoft.com/office/drawing/2014/main" id="{B7D73E6D-F3C6-4CB7-B8AE-FA72C5F5A6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5968" y="3799542"/>
                <a:ext cx="683400" cy="369332"/>
              </a:xfrm>
              <a:prstGeom prst="rect">
                <a:avLst/>
              </a:prstGeom>
              <a:blipFill>
                <a:blip r:embed="rId4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Conector de Seta Reta 36">
            <a:extLst>
              <a:ext uri="{FF2B5EF4-FFF2-40B4-BE49-F238E27FC236}">
                <a16:creationId xmlns:a16="http://schemas.microsoft.com/office/drawing/2014/main" id="{A0C7E5DD-2C37-4511-B31C-B22DF012CBE6}"/>
              </a:ext>
            </a:extLst>
          </p:cNvPr>
          <p:cNvCxnSpPr>
            <a:cxnSpLocks/>
          </p:cNvCxnSpPr>
          <p:nvPr/>
        </p:nvCxnSpPr>
        <p:spPr>
          <a:xfrm flipV="1">
            <a:off x="3280642" y="3130460"/>
            <a:ext cx="0" cy="2162993"/>
          </a:xfrm>
          <a:prstGeom prst="straightConnector1">
            <a:avLst/>
          </a:prstGeom>
          <a:ln w="2540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0" name="CaixaDeTexto 39">
                <a:extLst>
                  <a:ext uri="{FF2B5EF4-FFF2-40B4-BE49-F238E27FC236}">
                    <a16:creationId xmlns:a16="http://schemas.microsoft.com/office/drawing/2014/main" id="{BAF17564-5EB2-4590-9D1C-520285C76883}"/>
                  </a:ext>
                </a:extLst>
              </p:cNvPr>
              <p:cNvSpPr txBox="1"/>
              <p:nvPr/>
            </p:nvSpPr>
            <p:spPr>
              <a:xfrm>
                <a:off x="3214007" y="4007022"/>
                <a:ext cx="6834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pt-BR" sz="1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>
          <p:sp>
            <p:nvSpPr>
              <p:cNvPr id="40" name="CaixaDeTexto 39">
                <a:extLst>
                  <a:ext uri="{FF2B5EF4-FFF2-40B4-BE49-F238E27FC236}">
                    <a16:creationId xmlns:a16="http://schemas.microsoft.com/office/drawing/2014/main" id="{BAF17564-5EB2-4590-9D1C-520285C768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4007" y="4007022"/>
                <a:ext cx="683400" cy="369332"/>
              </a:xfrm>
              <a:prstGeom prst="rect">
                <a:avLst/>
              </a:prstGeom>
              <a:blipFill>
                <a:blip r:embed="rId5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Conector de Seta Reta 40">
            <a:extLst>
              <a:ext uri="{FF2B5EF4-FFF2-40B4-BE49-F238E27FC236}">
                <a16:creationId xmlns:a16="http://schemas.microsoft.com/office/drawing/2014/main" id="{4388C8D4-7350-4B06-8ECA-5486FDE3D395}"/>
              </a:ext>
            </a:extLst>
          </p:cNvPr>
          <p:cNvCxnSpPr>
            <a:cxnSpLocks/>
          </p:cNvCxnSpPr>
          <p:nvPr/>
        </p:nvCxnSpPr>
        <p:spPr>
          <a:xfrm flipV="1">
            <a:off x="4229816" y="3130460"/>
            <a:ext cx="0" cy="2566448"/>
          </a:xfrm>
          <a:prstGeom prst="straightConnector1">
            <a:avLst/>
          </a:prstGeom>
          <a:ln w="2540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4" name="CaixaDeTexto 43">
                <a:extLst>
                  <a:ext uri="{FF2B5EF4-FFF2-40B4-BE49-F238E27FC236}">
                    <a16:creationId xmlns:a16="http://schemas.microsoft.com/office/drawing/2014/main" id="{ACFBA887-313F-4827-8F4D-26815FD66E00}"/>
                  </a:ext>
                </a:extLst>
              </p:cNvPr>
              <p:cNvSpPr txBox="1"/>
              <p:nvPr/>
            </p:nvSpPr>
            <p:spPr>
              <a:xfrm>
                <a:off x="4150322" y="4580593"/>
                <a:ext cx="6834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pt-BR" sz="18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>
          <p:sp>
            <p:nvSpPr>
              <p:cNvPr id="44" name="CaixaDeTexto 43">
                <a:extLst>
                  <a:ext uri="{FF2B5EF4-FFF2-40B4-BE49-F238E27FC236}">
                    <a16:creationId xmlns:a16="http://schemas.microsoft.com/office/drawing/2014/main" id="{ACFBA887-313F-4827-8F4D-26815FD66E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0322" y="4580593"/>
                <a:ext cx="683400" cy="369332"/>
              </a:xfrm>
              <a:prstGeom prst="rect">
                <a:avLst/>
              </a:prstGeom>
              <a:blipFill>
                <a:blip r:embed="rId6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Conector de Seta Reta 45">
            <a:extLst>
              <a:ext uri="{FF2B5EF4-FFF2-40B4-BE49-F238E27FC236}">
                <a16:creationId xmlns:a16="http://schemas.microsoft.com/office/drawing/2014/main" id="{C4DC359D-3DEA-44DF-BE3C-85604355529E}"/>
              </a:ext>
            </a:extLst>
          </p:cNvPr>
          <p:cNvCxnSpPr>
            <a:cxnSpLocks/>
          </p:cNvCxnSpPr>
          <p:nvPr/>
        </p:nvCxnSpPr>
        <p:spPr>
          <a:xfrm flipH="1" flipV="1">
            <a:off x="5133056" y="3131862"/>
            <a:ext cx="708" cy="1868842"/>
          </a:xfrm>
          <a:prstGeom prst="straightConnector1">
            <a:avLst/>
          </a:prstGeom>
          <a:ln w="2540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8" name="CaixaDeTexto 47">
                <a:extLst>
                  <a:ext uri="{FF2B5EF4-FFF2-40B4-BE49-F238E27FC236}">
                    <a16:creationId xmlns:a16="http://schemas.microsoft.com/office/drawing/2014/main" id="{B5F3450F-B06E-42F9-A3BC-0D769A08AAA3}"/>
                  </a:ext>
                </a:extLst>
              </p:cNvPr>
              <p:cNvSpPr txBox="1"/>
              <p:nvPr/>
            </p:nvSpPr>
            <p:spPr>
              <a:xfrm>
                <a:off x="5081757" y="3806495"/>
                <a:ext cx="6834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pt-BR" sz="18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>
          <p:sp>
            <p:nvSpPr>
              <p:cNvPr id="48" name="CaixaDeTexto 47">
                <a:extLst>
                  <a:ext uri="{FF2B5EF4-FFF2-40B4-BE49-F238E27FC236}">
                    <a16:creationId xmlns:a16="http://schemas.microsoft.com/office/drawing/2014/main" id="{B5F3450F-B06E-42F9-A3BC-0D769A08AA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1757" y="3806495"/>
                <a:ext cx="683400" cy="369332"/>
              </a:xfrm>
              <a:prstGeom prst="rect">
                <a:avLst/>
              </a:prstGeom>
              <a:blipFill>
                <a:blip r:embed="rId7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Conector de Seta Reta 48">
            <a:extLst>
              <a:ext uri="{FF2B5EF4-FFF2-40B4-BE49-F238E27FC236}">
                <a16:creationId xmlns:a16="http://schemas.microsoft.com/office/drawing/2014/main" id="{9A08A4E0-3B79-427D-961A-D8FD590DAB00}"/>
              </a:ext>
            </a:extLst>
          </p:cNvPr>
          <p:cNvCxnSpPr>
            <a:cxnSpLocks/>
          </p:cNvCxnSpPr>
          <p:nvPr/>
        </p:nvCxnSpPr>
        <p:spPr>
          <a:xfrm flipH="1" flipV="1">
            <a:off x="5981662" y="3131862"/>
            <a:ext cx="958" cy="1448731"/>
          </a:xfrm>
          <a:prstGeom prst="straightConnector1">
            <a:avLst/>
          </a:prstGeom>
          <a:ln w="2540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1" name="CaixaDeTexto 50">
                <a:extLst>
                  <a:ext uri="{FF2B5EF4-FFF2-40B4-BE49-F238E27FC236}">
                    <a16:creationId xmlns:a16="http://schemas.microsoft.com/office/drawing/2014/main" id="{9BA561BB-0D01-465B-B707-7E146D698717}"/>
                  </a:ext>
                </a:extLst>
              </p:cNvPr>
              <p:cNvSpPr txBox="1"/>
              <p:nvPr/>
            </p:nvSpPr>
            <p:spPr>
              <a:xfrm>
                <a:off x="5896043" y="3527051"/>
                <a:ext cx="6834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pt-BR" sz="18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>
          <p:sp>
            <p:nvSpPr>
              <p:cNvPr id="51" name="CaixaDeTexto 50">
                <a:extLst>
                  <a:ext uri="{FF2B5EF4-FFF2-40B4-BE49-F238E27FC236}">
                    <a16:creationId xmlns:a16="http://schemas.microsoft.com/office/drawing/2014/main" id="{9BA561BB-0D01-465B-B707-7E146D6987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6043" y="3527051"/>
                <a:ext cx="683400" cy="369332"/>
              </a:xfrm>
              <a:prstGeom prst="rect">
                <a:avLst/>
              </a:prstGeom>
              <a:blipFill>
                <a:blip r:embed="rId8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Conector de Seta Reta 51">
            <a:extLst>
              <a:ext uri="{FF2B5EF4-FFF2-40B4-BE49-F238E27FC236}">
                <a16:creationId xmlns:a16="http://schemas.microsoft.com/office/drawing/2014/main" id="{B8FFDDD7-B781-49A7-8809-FCE3EFAD27B4}"/>
              </a:ext>
            </a:extLst>
          </p:cNvPr>
          <p:cNvCxnSpPr>
            <a:cxnSpLocks/>
          </p:cNvCxnSpPr>
          <p:nvPr/>
        </p:nvCxnSpPr>
        <p:spPr>
          <a:xfrm flipV="1">
            <a:off x="6905316" y="3130248"/>
            <a:ext cx="0" cy="1038626"/>
          </a:xfrm>
          <a:prstGeom prst="straightConnector1">
            <a:avLst/>
          </a:prstGeom>
          <a:ln w="2540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5" name="CaixaDeTexto 54">
                <a:extLst>
                  <a:ext uri="{FF2B5EF4-FFF2-40B4-BE49-F238E27FC236}">
                    <a16:creationId xmlns:a16="http://schemas.microsoft.com/office/drawing/2014/main" id="{BD31C620-ABE2-45D3-B047-FE19D600C330}"/>
                  </a:ext>
                </a:extLst>
              </p:cNvPr>
              <p:cNvSpPr txBox="1"/>
              <p:nvPr/>
            </p:nvSpPr>
            <p:spPr>
              <a:xfrm>
                <a:off x="6825563" y="3396997"/>
                <a:ext cx="6834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pt-BR" sz="1800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>
          <p:sp>
            <p:nvSpPr>
              <p:cNvPr id="55" name="CaixaDeTexto 54">
                <a:extLst>
                  <a:ext uri="{FF2B5EF4-FFF2-40B4-BE49-F238E27FC236}">
                    <a16:creationId xmlns:a16="http://schemas.microsoft.com/office/drawing/2014/main" id="{BD31C620-ABE2-45D3-B047-FE19D600C3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5563" y="3396997"/>
                <a:ext cx="683400" cy="369332"/>
              </a:xfrm>
              <a:prstGeom prst="rect">
                <a:avLst/>
              </a:prstGeom>
              <a:blipFill>
                <a:blip r:embed="rId9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7" name="Conector de Seta Reta 56">
            <a:extLst>
              <a:ext uri="{FF2B5EF4-FFF2-40B4-BE49-F238E27FC236}">
                <a16:creationId xmlns:a16="http://schemas.microsoft.com/office/drawing/2014/main" id="{438E28F6-1D36-4DC7-AFA7-DA480197F36C}"/>
              </a:ext>
            </a:extLst>
          </p:cNvPr>
          <p:cNvCxnSpPr>
            <a:cxnSpLocks/>
          </p:cNvCxnSpPr>
          <p:nvPr/>
        </p:nvCxnSpPr>
        <p:spPr>
          <a:xfrm flipV="1">
            <a:off x="7796856" y="3153062"/>
            <a:ext cx="0" cy="831146"/>
          </a:xfrm>
          <a:prstGeom prst="straightConnector1">
            <a:avLst/>
          </a:prstGeom>
          <a:ln w="2540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9" name="CaixaDeTexto 58">
                <a:extLst>
                  <a:ext uri="{FF2B5EF4-FFF2-40B4-BE49-F238E27FC236}">
                    <a16:creationId xmlns:a16="http://schemas.microsoft.com/office/drawing/2014/main" id="{0152C677-BB9F-4165-A557-ED5014BDB657}"/>
                  </a:ext>
                </a:extLst>
              </p:cNvPr>
              <p:cNvSpPr txBox="1"/>
              <p:nvPr/>
            </p:nvSpPr>
            <p:spPr>
              <a:xfrm>
                <a:off x="7719603" y="3327323"/>
                <a:ext cx="6834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pt-BR" sz="1800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>
          <p:sp>
            <p:nvSpPr>
              <p:cNvPr id="59" name="CaixaDeTexto 58">
                <a:extLst>
                  <a:ext uri="{FF2B5EF4-FFF2-40B4-BE49-F238E27FC236}">
                    <a16:creationId xmlns:a16="http://schemas.microsoft.com/office/drawing/2014/main" id="{0152C677-BB9F-4165-A557-ED5014BDB6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9603" y="3327323"/>
                <a:ext cx="683400" cy="369332"/>
              </a:xfrm>
              <a:prstGeom prst="rect">
                <a:avLst/>
              </a:prstGeom>
              <a:blipFill>
                <a:blip r:embed="rId10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0" name="Conector de Seta Reta 59">
            <a:extLst>
              <a:ext uri="{FF2B5EF4-FFF2-40B4-BE49-F238E27FC236}">
                <a16:creationId xmlns:a16="http://schemas.microsoft.com/office/drawing/2014/main" id="{A192029D-B2BC-4588-8749-A795115F71DC}"/>
              </a:ext>
            </a:extLst>
          </p:cNvPr>
          <p:cNvCxnSpPr>
            <a:cxnSpLocks/>
          </p:cNvCxnSpPr>
          <p:nvPr/>
        </p:nvCxnSpPr>
        <p:spPr>
          <a:xfrm flipV="1">
            <a:off x="8696016" y="3137422"/>
            <a:ext cx="0" cy="725066"/>
          </a:xfrm>
          <a:prstGeom prst="straightConnector1">
            <a:avLst/>
          </a:prstGeom>
          <a:ln w="2540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2" name="CaixaDeTexto 61">
                <a:extLst>
                  <a:ext uri="{FF2B5EF4-FFF2-40B4-BE49-F238E27FC236}">
                    <a16:creationId xmlns:a16="http://schemas.microsoft.com/office/drawing/2014/main" id="{9A0C7B03-5E95-4E14-AE63-32912BCB432C}"/>
                  </a:ext>
                </a:extLst>
              </p:cNvPr>
              <p:cNvSpPr txBox="1"/>
              <p:nvPr/>
            </p:nvSpPr>
            <p:spPr>
              <a:xfrm>
                <a:off x="8663109" y="3280229"/>
                <a:ext cx="6834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pt-BR" sz="1800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>
          <p:sp>
            <p:nvSpPr>
              <p:cNvPr id="62" name="CaixaDeTexto 61">
                <a:extLst>
                  <a:ext uri="{FF2B5EF4-FFF2-40B4-BE49-F238E27FC236}">
                    <a16:creationId xmlns:a16="http://schemas.microsoft.com/office/drawing/2014/main" id="{9A0C7B03-5E95-4E14-AE63-32912BCB43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3109" y="3280229"/>
                <a:ext cx="683400" cy="369332"/>
              </a:xfrm>
              <a:prstGeom prst="rect">
                <a:avLst/>
              </a:prstGeom>
              <a:blipFill>
                <a:blip r:embed="rId11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7" name="CaixaDeTexto 46">
                <a:extLst>
                  <a:ext uri="{FF2B5EF4-FFF2-40B4-BE49-F238E27FC236}">
                    <a16:creationId xmlns:a16="http://schemas.microsoft.com/office/drawing/2014/main" id="{ECCA12C9-6D85-48F1-8141-BA3C41779BF8}"/>
                  </a:ext>
                </a:extLst>
              </p:cNvPr>
              <p:cNvSpPr txBox="1"/>
              <p:nvPr/>
            </p:nvSpPr>
            <p:spPr>
              <a:xfrm>
                <a:off x="4814622" y="5207076"/>
                <a:ext cx="2436686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2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𝐠</m:t>
                      </m:r>
                      <m:r>
                        <a:rPr lang="pt-BR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pt-BR" sz="32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𝐩</m:t>
                      </m:r>
                      <m:r>
                        <a:rPr lang="pt-BR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pt-BR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pt-BR" sz="32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f</m:t>
                      </m:r>
                      <m:r>
                        <a:rPr lang="pt-BR" sz="32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pt-BR" sz="32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𝐩</m:t>
                      </m:r>
                      <m:r>
                        <a:rPr lang="pt-BR" sz="32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3200" b="1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>
          <p:sp>
            <p:nvSpPr>
              <p:cNvPr id="47" name="CaixaDeTexto 46">
                <a:extLst>
                  <a:ext uri="{FF2B5EF4-FFF2-40B4-BE49-F238E27FC236}">
                    <a16:creationId xmlns:a16="http://schemas.microsoft.com/office/drawing/2014/main" id="{ECCA12C9-6D85-48F1-8141-BA3C41779B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4622" y="5207076"/>
                <a:ext cx="2436686" cy="49244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CaixaDeTexto 49">
            <a:extLst>
              <a:ext uri="{FF2B5EF4-FFF2-40B4-BE49-F238E27FC236}">
                <a16:creationId xmlns:a16="http://schemas.microsoft.com/office/drawing/2014/main" id="{89C029DC-7ED3-46A5-8C7E-73D5CCDA7897}"/>
              </a:ext>
            </a:extLst>
          </p:cNvPr>
          <p:cNvSpPr txBox="1"/>
          <p:nvPr/>
        </p:nvSpPr>
        <p:spPr>
          <a:xfrm>
            <a:off x="4709247" y="5841746"/>
            <a:ext cx="52934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O efeito gerado pelo conjunto de prismas (</a:t>
            </a:r>
            <a:r>
              <a:rPr lang="pt-BR" sz="2400" b="1" dirty="0">
                <a:solidFill>
                  <a:srgbClr val="0070C0"/>
                </a:solidFill>
              </a:rPr>
              <a:t>vetor de dados preditos</a:t>
            </a:r>
            <a:r>
              <a:rPr lang="pt-BR" sz="2400" dirty="0"/>
              <a:t>) </a:t>
            </a:r>
          </a:p>
        </p:txBody>
      </p: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522C788A-87C6-4717-B9BA-1D7DB2E96678}"/>
              </a:ext>
            </a:extLst>
          </p:cNvPr>
          <p:cNvSpPr txBox="1"/>
          <p:nvPr/>
        </p:nvSpPr>
        <p:spPr>
          <a:xfrm>
            <a:off x="3341925" y="107242"/>
            <a:ext cx="582595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+mj-lt"/>
              </a:rPr>
              <a:t>Queremos estimar um </a:t>
            </a:r>
            <a:r>
              <a:rPr lang="pt-BR" sz="2400" dirty="0">
                <a:solidFill>
                  <a:srgbClr val="0070C0"/>
                </a:solidFill>
                <a:latin typeface="+mj-lt"/>
              </a:rPr>
              <a:t>conjunto de profundidades</a:t>
            </a:r>
            <a:r>
              <a:rPr lang="pt-BR" sz="2400" dirty="0">
                <a:latin typeface="+mj-lt"/>
              </a:rPr>
              <a:t> que irá minimizar a norma Euclidiana entre os </a:t>
            </a:r>
            <a:r>
              <a:rPr lang="pt-BR" sz="2400" dirty="0">
                <a:solidFill>
                  <a:srgbClr val="0070C0"/>
                </a:solidFill>
                <a:latin typeface="+mj-lt"/>
              </a:rPr>
              <a:t>dados observados</a:t>
            </a:r>
            <a:r>
              <a:rPr lang="pt-BR" sz="2400" dirty="0">
                <a:latin typeface="+mj-lt"/>
              </a:rPr>
              <a:t> e os </a:t>
            </a:r>
            <a:r>
              <a:rPr lang="pt-BR" sz="2400" dirty="0">
                <a:solidFill>
                  <a:srgbClr val="0070C0"/>
                </a:solidFill>
                <a:latin typeface="+mj-lt"/>
              </a:rPr>
              <a:t>dados preditos</a:t>
            </a:r>
            <a:r>
              <a:rPr lang="pt-BR" sz="2400" dirty="0">
                <a:latin typeface="+mj-lt"/>
              </a:rPr>
              <a:t> pela camada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4" name="CaixaDeTexto 53">
                <a:extLst>
                  <a:ext uri="{FF2B5EF4-FFF2-40B4-BE49-F238E27FC236}">
                    <a16:creationId xmlns:a16="http://schemas.microsoft.com/office/drawing/2014/main" id="{C57ABEF4-D89E-4415-916E-E7B762D73AD6}"/>
                  </a:ext>
                </a:extLst>
              </p:cNvPr>
              <p:cNvSpPr txBox="1"/>
              <p:nvPr/>
            </p:nvSpPr>
            <p:spPr>
              <a:xfrm>
                <a:off x="7998294" y="4199190"/>
                <a:ext cx="1801955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sz="32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𝐠</m:t>
                          </m:r>
                        </m:e>
                        <m:sub>
                          <m:r>
                            <a:rPr lang="pt-B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  <m:sup>
                          <m:r>
                            <a:rPr lang="pt-B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p>
                      </m:sSubSup>
                    </m:oMath>
                  </m:oMathPara>
                </a14:m>
                <a:endParaRPr lang="pt-BR" sz="3200" dirty="0"/>
              </a:p>
            </p:txBody>
          </p:sp>
        </mc:Choice>
        <mc:Fallback>
          <p:sp>
            <p:nvSpPr>
              <p:cNvPr id="54" name="CaixaDeTexto 53">
                <a:extLst>
                  <a:ext uri="{FF2B5EF4-FFF2-40B4-BE49-F238E27FC236}">
                    <a16:creationId xmlns:a16="http://schemas.microsoft.com/office/drawing/2014/main" id="{C57ABEF4-D89E-4415-916E-E7B762D73A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8294" y="4199190"/>
                <a:ext cx="1801955" cy="58477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CaixaDeTexto 55">
            <a:extLst>
              <a:ext uri="{FF2B5EF4-FFF2-40B4-BE49-F238E27FC236}">
                <a16:creationId xmlns:a16="http://schemas.microsoft.com/office/drawing/2014/main" id="{3CB55FAC-DB1E-4A0E-9497-790A665163EA}"/>
              </a:ext>
            </a:extLst>
          </p:cNvPr>
          <p:cNvSpPr txBox="1"/>
          <p:nvPr/>
        </p:nvSpPr>
        <p:spPr>
          <a:xfrm>
            <a:off x="7496735" y="4753735"/>
            <a:ext cx="29228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chemeClr val="accent5">
                    <a:lumMod val="75000"/>
                  </a:schemeClr>
                </a:solidFill>
              </a:rPr>
              <a:t>Vetor de dados observados</a:t>
            </a:r>
          </a:p>
        </p:txBody>
      </p:sp>
    </p:spTree>
    <p:extLst>
      <p:ext uri="{BB962C8B-B14F-4D97-AF65-F5344CB8AC3E}">
        <p14:creationId xmlns:p14="http://schemas.microsoft.com/office/powerpoint/2010/main" val="355040810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de Seta Reta 2">
            <a:extLst>
              <a:ext uri="{FF2B5EF4-FFF2-40B4-BE49-F238E27FC236}">
                <a16:creationId xmlns:a16="http://schemas.microsoft.com/office/drawing/2014/main" id="{21924E65-29CD-4BB8-B2CD-AE4C546B1FD1}"/>
              </a:ext>
            </a:extLst>
          </p:cNvPr>
          <p:cNvCxnSpPr>
            <a:cxnSpLocks/>
          </p:cNvCxnSpPr>
          <p:nvPr/>
        </p:nvCxnSpPr>
        <p:spPr>
          <a:xfrm>
            <a:off x="838200" y="3144383"/>
            <a:ext cx="0" cy="3251361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7EC64C03-32B6-470A-ADFF-BAF6710DDD0C}"/>
              </a:ext>
            </a:extLst>
          </p:cNvPr>
          <p:cNvCxnSpPr>
            <a:cxnSpLocks/>
          </p:cNvCxnSpPr>
          <p:nvPr/>
        </p:nvCxnSpPr>
        <p:spPr>
          <a:xfrm flipV="1">
            <a:off x="838200" y="3130460"/>
            <a:ext cx="9557826" cy="13924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>
            <a:extLst>
              <a:ext uri="{FF2B5EF4-FFF2-40B4-BE49-F238E27FC236}">
                <a16:creationId xmlns:a16="http://schemas.microsoft.com/office/drawing/2014/main" id="{A713BD34-23E5-4423-93A0-22A32C362597}"/>
              </a:ext>
            </a:extLst>
          </p:cNvPr>
          <p:cNvSpPr txBox="1"/>
          <p:nvPr/>
        </p:nvSpPr>
        <p:spPr>
          <a:xfrm>
            <a:off x="10199498" y="2970058"/>
            <a:ext cx="3930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/>
              <a:t>x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226BF9FB-BBC3-49D1-92F3-4ED00A0A03CE}"/>
              </a:ext>
            </a:extLst>
          </p:cNvPr>
          <p:cNvSpPr txBox="1"/>
          <p:nvPr/>
        </p:nvSpPr>
        <p:spPr>
          <a:xfrm>
            <a:off x="470792" y="6072579"/>
            <a:ext cx="3674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/>
              <a:t>z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723D543C-6491-4A8C-A5E4-2ACD38E7A072}"/>
              </a:ext>
            </a:extLst>
          </p:cNvPr>
          <p:cNvSpPr txBox="1"/>
          <p:nvPr/>
        </p:nvSpPr>
        <p:spPr>
          <a:xfrm>
            <a:off x="121950" y="86956"/>
            <a:ext cx="3167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Bacia sedimentar 2D</a:t>
            </a: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D22C0784-6C86-47B4-82C6-C3170008E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5CF5-DD80-4FB2-8D05-C9155122F025}" type="slidenum">
              <a:rPr lang="pt-BR" smtClean="0"/>
              <a:t>81</a:t>
            </a:fld>
            <a:endParaRPr lang="pt-B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5" name="Retângulo 34">
                <a:extLst>
                  <a:ext uri="{FF2B5EF4-FFF2-40B4-BE49-F238E27FC236}">
                    <a16:creationId xmlns:a16="http://schemas.microsoft.com/office/drawing/2014/main" id="{3BEDF37B-B456-4418-B300-7DF968287EFF}"/>
                  </a:ext>
                </a:extLst>
              </p:cNvPr>
              <p:cNvSpPr/>
              <p:nvPr/>
            </p:nvSpPr>
            <p:spPr>
              <a:xfrm>
                <a:off x="585791" y="692017"/>
                <a:ext cx="50481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pt-BR" sz="2000" dirty="0"/>
              </a:p>
            </p:txBody>
          </p:sp>
        </mc:Choice>
        <mc:Fallback>
          <p:sp>
            <p:nvSpPr>
              <p:cNvPr id="35" name="Retângulo 34">
                <a:extLst>
                  <a:ext uri="{FF2B5EF4-FFF2-40B4-BE49-F238E27FC236}">
                    <a16:creationId xmlns:a16="http://schemas.microsoft.com/office/drawing/2014/main" id="{3BEDF37B-B456-4418-B300-7DF968287E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791" y="692017"/>
                <a:ext cx="504818" cy="400110"/>
              </a:xfrm>
              <a:prstGeom prst="rect">
                <a:avLst/>
              </a:prstGeom>
              <a:blipFill>
                <a:blip r:embed="rId2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Conector de Seta Reta 27">
            <a:extLst>
              <a:ext uri="{FF2B5EF4-FFF2-40B4-BE49-F238E27FC236}">
                <a16:creationId xmlns:a16="http://schemas.microsoft.com/office/drawing/2014/main" id="{162D5536-C93A-4C5D-B434-2C193F712700}"/>
              </a:ext>
            </a:extLst>
          </p:cNvPr>
          <p:cNvCxnSpPr>
            <a:cxnSpLocks/>
          </p:cNvCxnSpPr>
          <p:nvPr/>
        </p:nvCxnSpPr>
        <p:spPr>
          <a:xfrm>
            <a:off x="838200" y="1086328"/>
            <a:ext cx="0" cy="1730345"/>
          </a:xfrm>
          <a:prstGeom prst="straightConnector1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de Seta Reta 29">
            <a:extLst>
              <a:ext uri="{FF2B5EF4-FFF2-40B4-BE49-F238E27FC236}">
                <a16:creationId xmlns:a16="http://schemas.microsoft.com/office/drawing/2014/main" id="{42E66DAC-FCD6-4A9F-B133-BA8BD97250CF}"/>
              </a:ext>
            </a:extLst>
          </p:cNvPr>
          <p:cNvCxnSpPr>
            <a:cxnSpLocks/>
          </p:cNvCxnSpPr>
          <p:nvPr/>
        </p:nvCxnSpPr>
        <p:spPr>
          <a:xfrm flipH="1">
            <a:off x="829916" y="2816654"/>
            <a:ext cx="9369572" cy="6216"/>
          </a:xfrm>
          <a:prstGeom prst="straightConnector1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tângulo 26">
            <a:extLst>
              <a:ext uri="{FF2B5EF4-FFF2-40B4-BE49-F238E27FC236}">
                <a16:creationId xmlns:a16="http://schemas.microsoft.com/office/drawing/2014/main" id="{D276E1E9-B231-4502-946E-AF72187E3F82}"/>
              </a:ext>
            </a:extLst>
          </p:cNvPr>
          <p:cNvSpPr/>
          <p:nvPr/>
        </p:nvSpPr>
        <p:spPr>
          <a:xfrm>
            <a:off x="337473" y="1531312"/>
            <a:ext cx="492443" cy="642163"/>
          </a:xfrm>
          <a:prstGeom prst="rect">
            <a:avLst/>
          </a:prstGeom>
        </p:spPr>
        <p:txBody>
          <a:bodyPr vert="vert270" wrap="none">
            <a:spAutoFit/>
          </a:bodyPr>
          <a:lstStyle/>
          <a:p>
            <a:r>
              <a:rPr lang="pt-BR" sz="2000" dirty="0" err="1"/>
              <a:t>mGal</a:t>
            </a:r>
            <a:endParaRPr lang="pt-BR" sz="2000" dirty="0"/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6130D7BA-0E3C-45AD-A45A-C7483E79A153}"/>
              </a:ext>
            </a:extLst>
          </p:cNvPr>
          <p:cNvSpPr/>
          <p:nvPr/>
        </p:nvSpPr>
        <p:spPr>
          <a:xfrm>
            <a:off x="5330292" y="2749624"/>
            <a:ext cx="924612" cy="400110"/>
          </a:xfrm>
          <a:prstGeom prst="rect">
            <a:avLst/>
          </a:prstGeom>
        </p:spPr>
        <p:txBody>
          <a:bodyPr vert="horz" wrap="none">
            <a:spAutoFit/>
          </a:bodyPr>
          <a:lstStyle/>
          <a:p>
            <a:r>
              <a:rPr lang="pt-BR" sz="2000" dirty="0"/>
              <a:t>metros</a:t>
            </a:r>
          </a:p>
        </p:txBody>
      </p:sp>
      <p:sp>
        <p:nvSpPr>
          <p:cNvPr id="5" name="Forma Livre: Forma 4">
            <a:extLst>
              <a:ext uri="{FF2B5EF4-FFF2-40B4-BE49-F238E27FC236}">
                <a16:creationId xmlns:a16="http://schemas.microsoft.com/office/drawing/2014/main" id="{9A4EE9AB-E683-4F9F-A786-8DAA362F0339}"/>
              </a:ext>
            </a:extLst>
          </p:cNvPr>
          <p:cNvSpPr/>
          <p:nvPr/>
        </p:nvSpPr>
        <p:spPr>
          <a:xfrm>
            <a:off x="856343" y="1349829"/>
            <a:ext cx="9187582" cy="1378857"/>
          </a:xfrm>
          <a:custGeom>
            <a:avLst/>
            <a:gdLst>
              <a:gd name="connsiteX0" fmla="*/ 0 w 9187582"/>
              <a:gd name="connsiteY0" fmla="*/ 116114 h 1378857"/>
              <a:gd name="connsiteX1" fmla="*/ 72571 w 9187582"/>
              <a:gd name="connsiteY1" fmla="*/ 174171 h 1378857"/>
              <a:gd name="connsiteX2" fmla="*/ 159657 w 9187582"/>
              <a:gd name="connsiteY2" fmla="*/ 261257 h 1378857"/>
              <a:gd name="connsiteX3" fmla="*/ 232228 w 9187582"/>
              <a:gd name="connsiteY3" fmla="*/ 362857 h 1378857"/>
              <a:gd name="connsiteX4" fmla="*/ 246743 w 9187582"/>
              <a:gd name="connsiteY4" fmla="*/ 435428 h 1378857"/>
              <a:gd name="connsiteX5" fmla="*/ 261257 w 9187582"/>
              <a:gd name="connsiteY5" fmla="*/ 478971 h 1378857"/>
              <a:gd name="connsiteX6" fmla="*/ 333828 w 9187582"/>
              <a:gd name="connsiteY6" fmla="*/ 595085 h 1378857"/>
              <a:gd name="connsiteX7" fmla="*/ 362857 w 9187582"/>
              <a:gd name="connsiteY7" fmla="*/ 682171 h 1378857"/>
              <a:gd name="connsiteX8" fmla="*/ 508000 w 9187582"/>
              <a:gd name="connsiteY8" fmla="*/ 769257 h 1378857"/>
              <a:gd name="connsiteX9" fmla="*/ 537028 w 9187582"/>
              <a:gd name="connsiteY9" fmla="*/ 812800 h 1378857"/>
              <a:gd name="connsiteX10" fmla="*/ 624114 w 9187582"/>
              <a:gd name="connsiteY10" fmla="*/ 885371 h 1378857"/>
              <a:gd name="connsiteX11" fmla="*/ 696686 w 9187582"/>
              <a:gd name="connsiteY11" fmla="*/ 957942 h 1378857"/>
              <a:gd name="connsiteX12" fmla="*/ 798286 w 9187582"/>
              <a:gd name="connsiteY12" fmla="*/ 1059542 h 1378857"/>
              <a:gd name="connsiteX13" fmla="*/ 1161143 w 9187582"/>
              <a:gd name="connsiteY13" fmla="*/ 1103085 h 1378857"/>
              <a:gd name="connsiteX14" fmla="*/ 1262743 w 9187582"/>
              <a:gd name="connsiteY14" fmla="*/ 1161142 h 1378857"/>
              <a:gd name="connsiteX15" fmla="*/ 1349828 w 9187582"/>
              <a:gd name="connsiteY15" fmla="*/ 1219200 h 1378857"/>
              <a:gd name="connsiteX16" fmla="*/ 1422400 w 9187582"/>
              <a:gd name="connsiteY16" fmla="*/ 1233714 h 1378857"/>
              <a:gd name="connsiteX17" fmla="*/ 1553028 w 9187582"/>
              <a:gd name="connsiteY17" fmla="*/ 1262742 h 1378857"/>
              <a:gd name="connsiteX18" fmla="*/ 1727200 w 9187582"/>
              <a:gd name="connsiteY18" fmla="*/ 1277257 h 1378857"/>
              <a:gd name="connsiteX19" fmla="*/ 1828800 w 9187582"/>
              <a:gd name="connsiteY19" fmla="*/ 1335314 h 1378857"/>
              <a:gd name="connsiteX20" fmla="*/ 1886857 w 9187582"/>
              <a:gd name="connsiteY20" fmla="*/ 1364342 h 1378857"/>
              <a:gd name="connsiteX21" fmla="*/ 2119086 w 9187582"/>
              <a:gd name="connsiteY21" fmla="*/ 1320800 h 1378857"/>
              <a:gd name="connsiteX22" fmla="*/ 2670628 w 9187582"/>
              <a:gd name="connsiteY22" fmla="*/ 1262742 h 1378857"/>
              <a:gd name="connsiteX23" fmla="*/ 2801257 w 9187582"/>
              <a:gd name="connsiteY23" fmla="*/ 1175657 h 1378857"/>
              <a:gd name="connsiteX24" fmla="*/ 2859314 w 9187582"/>
              <a:gd name="connsiteY24" fmla="*/ 1132114 h 1378857"/>
              <a:gd name="connsiteX25" fmla="*/ 2902857 w 9187582"/>
              <a:gd name="connsiteY25" fmla="*/ 1117600 h 1378857"/>
              <a:gd name="connsiteX26" fmla="*/ 2960914 w 9187582"/>
              <a:gd name="connsiteY26" fmla="*/ 1088571 h 1378857"/>
              <a:gd name="connsiteX27" fmla="*/ 3004457 w 9187582"/>
              <a:gd name="connsiteY27" fmla="*/ 1074057 h 1378857"/>
              <a:gd name="connsiteX28" fmla="*/ 3062514 w 9187582"/>
              <a:gd name="connsiteY28" fmla="*/ 1045028 h 1378857"/>
              <a:gd name="connsiteX29" fmla="*/ 3164114 w 9187582"/>
              <a:gd name="connsiteY29" fmla="*/ 1001485 h 1378857"/>
              <a:gd name="connsiteX30" fmla="*/ 3193143 w 9187582"/>
              <a:gd name="connsiteY30" fmla="*/ 943428 h 1378857"/>
              <a:gd name="connsiteX31" fmla="*/ 3265714 w 9187582"/>
              <a:gd name="connsiteY31" fmla="*/ 928914 h 1378857"/>
              <a:gd name="connsiteX32" fmla="*/ 3309257 w 9187582"/>
              <a:gd name="connsiteY32" fmla="*/ 914400 h 1378857"/>
              <a:gd name="connsiteX33" fmla="*/ 3425371 w 9187582"/>
              <a:gd name="connsiteY33" fmla="*/ 928914 h 1378857"/>
              <a:gd name="connsiteX34" fmla="*/ 3483428 w 9187582"/>
              <a:gd name="connsiteY34" fmla="*/ 957942 h 1378857"/>
              <a:gd name="connsiteX35" fmla="*/ 3556000 w 9187582"/>
              <a:gd name="connsiteY35" fmla="*/ 986971 h 1378857"/>
              <a:gd name="connsiteX36" fmla="*/ 3657600 w 9187582"/>
              <a:gd name="connsiteY36" fmla="*/ 1016000 h 1378857"/>
              <a:gd name="connsiteX37" fmla="*/ 3846286 w 9187582"/>
              <a:gd name="connsiteY37" fmla="*/ 1074057 h 1378857"/>
              <a:gd name="connsiteX38" fmla="*/ 3904343 w 9187582"/>
              <a:gd name="connsiteY38" fmla="*/ 1117600 h 1378857"/>
              <a:gd name="connsiteX39" fmla="*/ 4005943 w 9187582"/>
              <a:gd name="connsiteY39" fmla="*/ 1132114 h 1378857"/>
              <a:gd name="connsiteX40" fmla="*/ 4499428 w 9187582"/>
              <a:gd name="connsiteY40" fmla="*/ 1161142 h 1378857"/>
              <a:gd name="connsiteX41" fmla="*/ 4673600 w 9187582"/>
              <a:gd name="connsiteY41" fmla="*/ 1335314 h 1378857"/>
              <a:gd name="connsiteX42" fmla="*/ 4818743 w 9187582"/>
              <a:gd name="connsiteY42" fmla="*/ 1378857 h 1378857"/>
              <a:gd name="connsiteX43" fmla="*/ 5355771 w 9187582"/>
              <a:gd name="connsiteY43" fmla="*/ 1349828 h 1378857"/>
              <a:gd name="connsiteX44" fmla="*/ 5442857 w 9187582"/>
              <a:gd name="connsiteY44" fmla="*/ 1335314 h 1378857"/>
              <a:gd name="connsiteX45" fmla="*/ 5544457 w 9187582"/>
              <a:gd name="connsiteY45" fmla="*/ 1277257 h 1378857"/>
              <a:gd name="connsiteX46" fmla="*/ 6168571 w 9187582"/>
              <a:gd name="connsiteY46" fmla="*/ 1248228 h 1378857"/>
              <a:gd name="connsiteX47" fmla="*/ 6241143 w 9187582"/>
              <a:gd name="connsiteY47" fmla="*/ 1204685 h 1378857"/>
              <a:gd name="connsiteX48" fmla="*/ 6371771 w 9187582"/>
              <a:gd name="connsiteY48" fmla="*/ 1175657 h 1378857"/>
              <a:gd name="connsiteX49" fmla="*/ 6473371 w 9187582"/>
              <a:gd name="connsiteY49" fmla="*/ 1161142 h 1378857"/>
              <a:gd name="connsiteX50" fmla="*/ 6705600 w 9187582"/>
              <a:gd name="connsiteY50" fmla="*/ 1161142 h 1378857"/>
              <a:gd name="connsiteX51" fmla="*/ 7199086 w 9187582"/>
              <a:gd name="connsiteY51" fmla="*/ 1132114 h 1378857"/>
              <a:gd name="connsiteX52" fmla="*/ 7286171 w 9187582"/>
              <a:gd name="connsiteY52" fmla="*/ 1030514 h 1378857"/>
              <a:gd name="connsiteX53" fmla="*/ 7344228 w 9187582"/>
              <a:gd name="connsiteY53" fmla="*/ 943428 h 1378857"/>
              <a:gd name="connsiteX54" fmla="*/ 7707086 w 9187582"/>
              <a:gd name="connsiteY54" fmla="*/ 899885 h 1378857"/>
              <a:gd name="connsiteX55" fmla="*/ 7982857 w 9187582"/>
              <a:gd name="connsiteY55" fmla="*/ 725714 h 1378857"/>
              <a:gd name="connsiteX56" fmla="*/ 8026400 w 9187582"/>
              <a:gd name="connsiteY56" fmla="*/ 696685 h 1378857"/>
              <a:gd name="connsiteX57" fmla="*/ 8128000 w 9187582"/>
              <a:gd name="connsiteY57" fmla="*/ 667657 h 1378857"/>
              <a:gd name="connsiteX58" fmla="*/ 8302171 w 9187582"/>
              <a:gd name="connsiteY58" fmla="*/ 595085 h 1378857"/>
              <a:gd name="connsiteX59" fmla="*/ 8374743 w 9187582"/>
              <a:gd name="connsiteY59" fmla="*/ 551542 h 1378857"/>
              <a:gd name="connsiteX60" fmla="*/ 8476343 w 9187582"/>
              <a:gd name="connsiteY60" fmla="*/ 493485 h 1378857"/>
              <a:gd name="connsiteX61" fmla="*/ 8548914 w 9187582"/>
              <a:gd name="connsiteY61" fmla="*/ 435428 h 1378857"/>
              <a:gd name="connsiteX62" fmla="*/ 8781143 w 9187582"/>
              <a:gd name="connsiteY62" fmla="*/ 420914 h 1378857"/>
              <a:gd name="connsiteX63" fmla="*/ 8853714 w 9187582"/>
              <a:gd name="connsiteY63" fmla="*/ 406400 h 1378857"/>
              <a:gd name="connsiteX64" fmla="*/ 8897257 w 9187582"/>
              <a:gd name="connsiteY64" fmla="*/ 333828 h 1378857"/>
              <a:gd name="connsiteX65" fmla="*/ 8969828 w 9187582"/>
              <a:gd name="connsiteY65" fmla="*/ 246742 h 1378857"/>
              <a:gd name="connsiteX66" fmla="*/ 9027886 w 9187582"/>
              <a:gd name="connsiteY66" fmla="*/ 159657 h 1378857"/>
              <a:gd name="connsiteX67" fmla="*/ 9173028 w 9187582"/>
              <a:gd name="connsiteY67" fmla="*/ 58057 h 1378857"/>
              <a:gd name="connsiteX68" fmla="*/ 9187543 w 9187582"/>
              <a:gd name="connsiteY68" fmla="*/ 0 h 1378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9187582" h="1378857">
                <a:moveTo>
                  <a:pt x="0" y="116114"/>
                </a:moveTo>
                <a:cubicBezTo>
                  <a:pt x="24190" y="135466"/>
                  <a:pt x="49649" y="153332"/>
                  <a:pt x="72571" y="174171"/>
                </a:cubicBezTo>
                <a:cubicBezTo>
                  <a:pt x="102948" y="201786"/>
                  <a:pt x="159657" y="261257"/>
                  <a:pt x="159657" y="261257"/>
                </a:cubicBezTo>
                <a:cubicBezTo>
                  <a:pt x="208491" y="407763"/>
                  <a:pt x="117441" y="156242"/>
                  <a:pt x="232228" y="362857"/>
                </a:cubicBezTo>
                <a:cubicBezTo>
                  <a:pt x="244209" y="384422"/>
                  <a:pt x="240760" y="411495"/>
                  <a:pt x="246743" y="435428"/>
                </a:cubicBezTo>
                <a:cubicBezTo>
                  <a:pt x="250454" y="450271"/>
                  <a:pt x="254415" y="465287"/>
                  <a:pt x="261257" y="478971"/>
                </a:cubicBezTo>
                <a:cubicBezTo>
                  <a:pt x="331035" y="618527"/>
                  <a:pt x="240719" y="390245"/>
                  <a:pt x="333828" y="595085"/>
                </a:cubicBezTo>
                <a:cubicBezTo>
                  <a:pt x="346490" y="622941"/>
                  <a:pt x="343742" y="658277"/>
                  <a:pt x="362857" y="682171"/>
                </a:cubicBezTo>
                <a:cubicBezTo>
                  <a:pt x="386209" y="711361"/>
                  <a:pt x="469429" y="749971"/>
                  <a:pt x="508000" y="769257"/>
                </a:cubicBezTo>
                <a:cubicBezTo>
                  <a:pt x="517676" y="783771"/>
                  <a:pt x="525861" y="799399"/>
                  <a:pt x="537028" y="812800"/>
                </a:cubicBezTo>
                <a:cubicBezTo>
                  <a:pt x="571949" y="854705"/>
                  <a:pt x="581302" y="856830"/>
                  <a:pt x="624114" y="885371"/>
                </a:cubicBezTo>
                <a:cubicBezTo>
                  <a:pt x="701530" y="1001494"/>
                  <a:pt x="599918" y="861173"/>
                  <a:pt x="696686" y="957942"/>
                </a:cubicBezTo>
                <a:cubicBezTo>
                  <a:pt x="733635" y="994891"/>
                  <a:pt x="741982" y="1041947"/>
                  <a:pt x="798286" y="1059542"/>
                </a:cubicBezTo>
                <a:cubicBezTo>
                  <a:pt x="888346" y="1087685"/>
                  <a:pt x="1070607" y="1096121"/>
                  <a:pt x="1161143" y="1103085"/>
                </a:cubicBezTo>
                <a:cubicBezTo>
                  <a:pt x="1351601" y="1245929"/>
                  <a:pt x="1120254" y="1081980"/>
                  <a:pt x="1262743" y="1161142"/>
                </a:cubicBezTo>
                <a:cubicBezTo>
                  <a:pt x="1293240" y="1178085"/>
                  <a:pt x="1315618" y="1212358"/>
                  <a:pt x="1349828" y="1219200"/>
                </a:cubicBezTo>
                <a:cubicBezTo>
                  <a:pt x="1374019" y="1224038"/>
                  <a:pt x="1398318" y="1228363"/>
                  <a:pt x="1422400" y="1233714"/>
                </a:cubicBezTo>
                <a:cubicBezTo>
                  <a:pt x="1467502" y="1243736"/>
                  <a:pt x="1506515" y="1257270"/>
                  <a:pt x="1553028" y="1262742"/>
                </a:cubicBezTo>
                <a:cubicBezTo>
                  <a:pt x="1610888" y="1269549"/>
                  <a:pt x="1669143" y="1272419"/>
                  <a:pt x="1727200" y="1277257"/>
                </a:cubicBezTo>
                <a:cubicBezTo>
                  <a:pt x="1902642" y="1364976"/>
                  <a:pt x="1685194" y="1253254"/>
                  <a:pt x="1828800" y="1335314"/>
                </a:cubicBezTo>
                <a:cubicBezTo>
                  <a:pt x="1847586" y="1346049"/>
                  <a:pt x="1867505" y="1354666"/>
                  <a:pt x="1886857" y="1364342"/>
                </a:cubicBezTo>
                <a:cubicBezTo>
                  <a:pt x="1964267" y="1349828"/>
                  <a:pt x="2041272" y="1332958"/>
                  <a:pt x="2119086" y="1320800"/>
                </a:cubicBezTo>
                <a:cubicBezTo>
                  <a:pt x="2295590" y="1293221"/>
                  <a:pt x="2495257" y="1278685"/>
                  <a:pt x="2670628" y="1262742"/>
                </a:cubicBezTo>
                <a:cubicBezTo>
                  <a:pt x="2815292" y="1154248"/>
                  <a:pt x="2633264" y="1287653"/>
                  <a:pt x="2801257" y="1175657"/>
                </a:cubicBezTo>
                <a:cubicBezTo>
                  <a:pt x="2821385" y="1162238"/>
                  <a:pt x="2838311" y="1144116"/>
                  <a:pt x="2859314" y="1132114"/>
                </a:cubicBezTo>
                <a:cubicBezTo>
                  <a:pt x="2872598" y="1124523"/>
                  <a:pt x="2888795" y="1123627"/>
                  <a:pt x="2902857" y="1117600"/>
                </a:cubicBezTo>
                <a:cubicBezTo>
                  <a:pt x="2922744" y="1109077"/>
                  <a:pt x="2941027" y="1097094"/>
                  <a:pt x="2960914" y="1088571"/>
                </a:cubicBezTo>
                <a:cubicBezTo>
                  <a:pt x="2974976" y="1082544"/>
                  <a:pt x="2990395" y="1080084"/>
                  <a:pt x="3004457" y="1074057"/>
                </a:cubicBezTo>
                <a:cubicBezTo>
                  <a:pt x="3024344" y="1065534"/>
                  <a:pt x="3042817" y="1053981"/>
                  <a:pt x="3062514" y="1045028"/>
                </a:cubicBezTo>
                <a:cubicBezTo>
                  <a:pt x="3096057" y="1029781"/>
                  <a:pt x="3130247" y="1015999"/>
                  <a:pt x="3164114" y="1001485"/>
                </a:cubicBezTo>
                <a:cubicBezTo>
                  <a:pt x="3173790" y="982133"/>
                  <a:pt x="3175537" y="956004"/>
                  <a:pt x="3193143" y="943428"/>
                </a:cubicBezTo>
                <a:cubicBezTo>
                  <a:pt x="3213217" y="929089"/>
                  <a:pt x="3241781" y="934897"/>
                  <a:pt x="3265714" y="928914"/>
                </a:cubicBezTo>
                <a:cubicBezTo>
                  <a:pt x="3280557" y="925203"/>
                  <a:pt x="3294743" y="919238"/>
                  <a:pt x="3309257" y="914400"/>
                </a:cubicBezTo>
                <a:cubicBezTo>
                  <a:pt x="3347962" y="919238"/>
                  <a:pt x="3387530" y="919454"/>
                  <a:pt x="3425371" y="928914"/>
                </a:cubicBezTo>
                <a:cubicBezTo>
                  <a:pt x="3446362" y="934162"/>
                  <a:pt x="3463656" y="949155"/>
                  <a:pt x="3483428" y="957942"/>
                </a:cubicBezTo>
                <a:cubicBezTo>
                  <a:pt x="3507237" y="968524"/>
                  <a:pt x="3531283" y="978732"/>
                  <a:pt x="3556000" y="986971"/>
                </a:cubicBezTo>
                <a:cubicBezTo>
                  <a:pt x="3589414" y="998109"/>
                  <a:pt x="3623567" y="1006925"/>
                  <a:pt x="3657600" y="1016000"/>
                </a:cubicBezTo>
                <a:cubicBezTo>
                  <a:pt x="3716770" y="1031779"/>
                  <a:pt x="3790366" y="1042990"/>
                  <a:pt x="3846286" y="1074057"/>
                </a:cubicBezTo>
                <a:cubicBezTo>
                  <a:pt x="3867432" y="1085805"/>
                  <a:pt x="3881609" y="1109333"/>
                  <a:pt x="3904343" y="1117600"/>
                </a:cubicBezTo>
                <a:cubicBezTo>
                  <a:pt x="3936494" y="1129291"/>
                  <a:pt x="3971824" y="1129618"/>
                  <a:pt x="4005943" y="1132114"/>
                </a:cubicBezTo>
                <a:cubicBezTo>
                  <a:pt x="4170283" y="1144139"/>
                  <a:pt x="4334933" y="1151466"/>
                  <a:pt x="4499428" y="1161142"/>
                </a:cubicBezTo>
                <a:cubicBezTo>
                  <a:pt x="4727905" y="1298227"/>
                  <a:pt x="4342321" y="1055002"/>
                  <a:pt x="4673600" y="1335314"/>
                </a:cubicBezTo>
                <a:cubicBezTo>
                  <a:pt x="4688415" y="1347850"/>
                  <a:pt x="4790453" y="1371784"/>
                  <a:pt x="4818743" y="1378857"/>
                </a:cubicBezTo>
                <a:lnTo>
                  <a:pt x="5355771" y="1349828"/>
                </a:lnTo>
                <a:cubicBezTo>
                  <a:pt x="5385129" y="1347780"/>
                  <a:pt x="5415389" y="1345878"/>
                  <a:pt x="5442857" y="1335314"/>
                </a:cubicBezTo>
                <a:cubicBezTo>
                  <a:pt x="5479263" y="1321312"/>
                  <a:pt x="5505729" y="1281904"/>
                  <a:pt x="5544457" y="1277257"/>
                </a:cubicBezTo>
                <a:cubicBezTo>
                  <a:pt x="5751236" y="1252443"/>
                  <a:pt x="5960533" y="1257904"/>
                  <a:pt x="6168571" y="1248228"/>
                </a:cubicBezTo>
                <a:cubicBezTo>
                  <a:pt x="6192762" y="1233714"/>
                  <a:pt x="6215910" y="1217301"/>
                  <a:pt x="6241143" y="1204685"/>
                </a:cubicBezTo>
                <a:cubicBezTo>
                  <a:pt x="6276229" y="1187142"/>
                  <a:pt x="6339564" y="1180612"/>
                  <a:pt x="6371771" y="1175657"/>
                </a:cubicBezTo>
                <a:cubicBezTo>
                  <a:pt x="6405584" y="1170455"/>
                  <a:pt x="6439504" y="1165980"/>
                  <a:pt x="6473371" y="1161142"/>
                </a:cubicBezTo>
                <a:cubicBezTo>
                  <a:pt x="6592323" y="1121492"/>
                  <a:pt x="6437482" y="1166847"/>
                  <a:pt x="6705600" y="1161142"/>
                </a:cubicBezTo>
                <a:cubicBezTo>
                  <a:pt x="6870342" y="1157637"/>
                  <a:pt x="7034591" y="1141790"/>
                  <a:pt x="7199086" y="1132114"/>
                </a:cubicBezTo>
                <a:cubicBezTo>
                  <a:pt x="7249199" y="1082000"/>
                  <a:pt x="7242727" y="1092577"/>
                  <a:pt x="7286171" y="1030514"/>
                </a:cubicBezTo>
                <a:cubicBezTo>
                  <a:pt x="7306178" y="1001933"/>
                  <a:pt x="7310908" y="953769"/>
                  <a:pt x="7344228" y="943428"/>
                </a:cubicBezTo>
                <a:cubicBezTo>
                  <a:pt x="7460574" y="907320"/>
                  <a:pt x="7586133" y="914399"/>
                  <a:pt x="7707086" y="899885"/>
                </a:cubicBezTo>
                <a:cubicBezTo>
                  <a:pt x="7968264" y="709938"/>
                  <a:pt x="7764139" y="845015"/>
                  <a:pt x="7982857" y="725714"/>
                </a:cubicBezTo>
                <a:cubicBezTo>
                  <a:pt x="7998171" y="717361"/>
                  <a:pt x="8010798" y="704486"/>
                  <a:pt x="8026400" y="696685"/>
                </a:cubicBezTo>
                <a:cubicBezTo>
                  <a:pt x="8061488" y="679141"/>
                  <a:pt x="8090799" y="681608"/>
                  <a:pt x="8128000" y="667657"/>
                </a:cubicBezTo>
                <a:cubicBezTo>
                  <a:pt x="8186891" y="645573"/>
                  <a:pt x="8248239" y="627444"/>
                  <a:pt x="8302171" y="595085"/>
                </a:cubicBezTo>
                <a:cubicBezTo>
                  <a:pt x="8326362" y="580571"/>
                  <a:pt x="8350082" y="565242"/>
                  <a:pt x="8374743" y="551542"/>
                </a:cubicBezTo>
                <a:cubicBezTo>
                  <a:pt x="8436736" y="517102"/>
                  <a:pt x="8424204" y="532590"/>
                  <a:pt x="8476343" y="493485"/>
                </a:cubicBezTo>
                <a:cubicBezTo>
                  <a:pt x="8501126" y="474898"/>
                  <a:pt x="8518778" y="442603"/>
                  <a:pt x="8548914" y="435428"/>
                </a:cubicBezTo>
                <a:cubicBezTo>
                  <a:pt x="8624366" y="417463"/>
                  <a:pt x="8703733" y="425752"/>
                  <a:pt x="8781143" y="420914"/>
                </a:cubicBezTo>
                <a:cubicBezTo>
                  <a:pt x="8805333" y="416076"/>
                  <a:pt x="8833979" y="421202"/>
                  <a:pt x="8853714" y="406400"/>
                </a:cubicBezTo>
                <a:cubicBezTo>
                  <a:pt x="8876283" y="389473"/>
                  <a:pt x="8882305" y="357751"/>
                  <a:pt x="8897257" y="333828"/>
                </a:cubicBezTo>
                <a:cubicBezTo>
                  <a:pt x="8967976" y="220678"/>
                  <a:pt x="8878293" y="364429"/>
                  <a:pt x="8969828" y="246742"/>
                </a:cubicBezTo>
                <a:cubicBezTo>
                  <a:pt x="8991247" y="219203"/>
                  <a:pt x="8999976" y="180590"/>
                  <a:pt x="9027886" y="159657"/>
                </a:cubicBezTo>
                <a:cubicBezTo>
                  <a:pt x="9113853" y="95181"/>
                  <a:pt x="9065815" y="129533"/>
                  <a:pt x="9173028" y="58057"/>
                </a:cubicBezTo>
                <a:cubicBezTo>
                  <a:pt x="9189073" y="9924"/>
                  <a:pt x="9187543" y="29814"/>
                  <a:pt x="9187543" y="0"/>
                </a:cubicBezTo>
              </a:path>
            </a:pathLst>
          </a:custGeom>
          <a:ln w="317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319C4AD4-CB1A-477E-98C6-4CB6648D4664}"/>
              </a:ext>
            </a:extLst>
          </p:cNvPr>
          <p:cNvSpPr/>
          <p:nvPr/>
        </p:nvSpPr>
        <p:spPr>
          <a:xfrm>
            <a:off x="1090609" y="3144383"/>
            <a:ext cx="924612" cy="116297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2C917F88-37BA-4062-8B93-A313C1E26CCA}"/>
              </a:ext>
            </a:extLst>
          </p:cNvPr>
          <p:cNvSpPr/>
          <p:nvPr/>
        </p:nvSpPr>
        <p:spPr>
          <a:xfrm>
            <a:off x="2016225" y="3144382"/>
            <a:ext cx="924612" cy="164520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61B1914E-99BA-48D9-B958-1431B8F7037A}"/>
              </a:ext>
            </a:extLst>
          </p:cNvPr>
          <p:cNvSpPr/>
          <p:nvPr/>
        </p:nvSpPr>
        <p:spPr>
          <a:xfrm>
            <a:off x="2940837" y="3144381"/>
            <a:ext cx="924612" cy="214907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957703A4-1ED0-44EE-B7D0-B3C918CCF9BE}"/>
              </a:ext>
            </a:extLst>
          </p:cNvPr>
          <p:cNvSpPr/>
          <p:nvPr/>
        </p:nvSpPr>
        <p:spPr>
          <a:xfrm>
            <a:off x="3865068" y="3144381"/>
            <a:ext cx="924612" cy="256669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606FAFC4-6339-4AEF-BAA9-A8B3F9E25C44}"/>
              </a:ext>
            </a:extLst>
          </p:cNvPr>
          <p:cNvSpPr/>
          <p:nvPr/>
        </p:nvSpPr>
        <p:spPr>
          <a:xfrm>
            <a:off x="4789299" y="3144381"/>
            <a:ext cx="924612" cy="187089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90F1D231-0430-4760-998A-1FE020A24E57}"/>
              </a:ext>
            </a:extLst>
          </p:cNvPr>
          <p:cNvSpPr/>
          <p:nvPr/>
        </p:nvSpPr>
        <p:spPr>
          <a:xfrm>
            <a:off x="5713149" y="3144382"/>
            <a:ext cx="898227" cy="143621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F8608F2D-1D02-403A-8BC5-3D429EB7CEFE}"/>
              </a:ext>
            </a:extLst>
          </p:cNvPr>
          <p:cNvSpPr/>
          <p:nvPr/>
        </p:nvSpPr>
        <p:spPr>
          <a:xfrm>
            <a:off x="6612138" y="3144381"/>
            <a:ext cx="924612" cy="102449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38BDDBC5-A6ED-4AE5-A137-D594356983ED}"/>
              </a:ext>
            </a:extLst>
          </p:cNvPr>
          <p:cNvSpPr/>
          <p:nvPr/>
        </p:nvSpPr>
        <p:spPr>
          <a:xfrm>
            <a:off x="7535988" y="3144382"/>
            <a:ext cx="924612" cy="84677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AF387FE0-367C-45B5-8E40-D1F417B830DF}"/>
              </a:ext>
            </a:extLst>
          </p:cNvPr>
          <p:cNvSpPr/>
          <p:nvPr/>
        </p:nvSpPr>
        <p:spPr>
          <a:xfrm>
            <a:off x="8460600" y="3144381"/>
            <a:ext cx="924612" cy="71023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31" name="Conector de Seta Reta 30">
            <a:extLst>
              <a:ext uri="{FF2B5EF4-FFF2-40B4-BE49-F238E27FC236}">
                <a16:creationId xmlns:a16="http://schemas.microsoft.com/office/drawing/2014/main" id="{1D1EDE5F-F9E9-456F-BC66-A2E927E693E4}"/>
              </a:ext>
            </a:extLst>
          </p:cNvPr>
          <p:cNvCxnSpPr>
            <a:cxnSpLocks/>
          </p:cNvCxnSpPr>
          <p:nvPr/>
        </p:nvCxnSpPr>
        <p:spPr>
          <a:xfrm flipV="1">
            <a:off x="1436744" y="3144381"/>
            <a:ext cx="0" cy="1162980"/>
          </a:xfrm>
          <a:prstGeom prst="straightConnector1">
            <a:avLst/>
          </a:prstGeom>
          <a:ln w="2540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2" name="CaixaDeTexto 31">
                <a:extLst>
                  <a:ext uri="{FF2B5EF4-FFF2-40B4-BE49-F238E27FC236}">
                    <a16:creationId xmlns:a16="http://schemas.microsoft.com/office/drawing/2014/main" id="{D2CC29F7-ECE6-487D-9BD1-C64C96A0B436}"/>
                  </a:ext>
                </a:extLst>
              </p:cNvPr>
              <p:cNvSpPr txBox="1"/>
              <p:nvPr/>
            </p:nvSpPr>
            <p:spPr>
              <a:xfrm>
                <a:off x="1320395" y="3527051"/>
                <a:ext cx="6834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pt-BR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>
          <p:sp>
            <p:nvSpPr>
              <p:cNvPr id="32" name="CaixaDeTexto 31">
                <a:extLst>
                  <a:ext uri="{FF2B5EF4-FFF2-40B4-BE49-F238E27FC236}">
                    <a16:creationId xmlns:a16="http://schemas.microsoft.com/office/drawing/2014/main" id="{D2CC29F7-ECE6-487D-9BD1-C64C96A0B4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0395" y="3527051"/>
                <a:ext cx="683400" cy="369332"/>
              </a:xfrm>
              <a:prstGeom prst="rect">
                <a:avLst/>
              </a:prstGeom>
              <a:blipFill>
                <a:blip r:embed="rId3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Conector de Seta Reta 33">
            <a:extLst>
              <a:ext uri="{FF2B5EF4-FFF2-40B4-BE49-F238E27FC236}">
                <a16:creationId xmlns:a16="http://schemas.microsoft.com/office/drawing/2014/main" id="{02F86A83-3DBD-463E-9512-F8810181CFCF}"/>
              </a:ext>
            </a:extLst>
          </p:cNvPr>
          <p:cNvCxnSpPr>
            <a:cxnSpLocks/>
          </p:cNvCxnSpPr>
          <p:nvPr/>
        </p:nvCxnSpPr>
        <p:spPr>
          <a:xfrm flipV="1">
            <a:off x="2389386" y="3130461"/>
            <a:ext cx="5112" cy="1659124"/>
          </a:xfrm>
          <a:prstGeom prst="straightConnector1">
            <a:avLst/>
          </a:prstGeom>
          <a:ln w="2540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6" name="CaixaDeTexto 35">
                <a:extLst>
                  <a:ext uri="{FF2B5EF4-FFF2-40B4-BE49-F238E27FC236}">
                    <a16:creationId xmlns:a16="http://schemas.microsoft.com/office/drawing/2014/main" id="{B7D73E6D-F3C6-4CB7-B8AE-FA72C5F5A6EB}"/>
                  </a:ext>
                </a:extLst>
              </p:cNvPr>
              <p:cNvSpPr txBox="1"/>
              <p:nvPr/>
            </p:nvSpPr>
            <p:spPr>
              <a:xfrm>
                <a:off x="2325968" y="3799542"/>
                <a:ext cx="6834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pt-BR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>
          <p:sp>
            <p:nvSpPr>
              <p:cNvPr id="36" name="CaixaDeTexto 35">
                <a:extLst>
                  <a:ext uri="{FF2B5EF4-FFF2-40B4-BE49-F238E27FC236}">
                    <a16:creationId xmlns:a16="http://schemas.microsoft.com/office/drawing/2014/main" id="{B7D73E6D-F3C6-4CB7-B8AE-FA72C5F5A6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5968" y="3799542"/>
                <a:ext cx="683400" cy="369332"/>
              </a:xfrm>
              <a:prstGeom prst="rect">
                <a:avLst/>
              </a:prstGeom>
              <a:blipFill>
                <a:blip r:embed="rId4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Conector de Seta Reta 36">
            <a:extLst>
              <a:ext uri="{FF2B5EF4-FFF2-40B4-BE49-F238E27FC236}">
                <a16:creationId xmlns:a16="http://schemas.microsoft.com/office/drawing/2014/main" id="{A0C7E5DD-2C37-4511-B31C-B22DF012CBE6}"/>
              </a:ext>
            </a:extLst>
          </p:cNvPr>
          <p:cNvCxnSpPr>
            <a:cxnSpLocks/>
          </p:cNvCxnSpPr>
          <p:nvPr/>
        </p:nvCxnSpPr>
        <p:spPr>
          <a:xfrm flipV="1">
            <a:off x="3280642" y="3130460"/>
            <a:ext cx="0" cy="2162993"/>
          </a:xfrm>
          <a:prstGeom prst="straightConnector1">
            <a:avLst/>
          </a:prstGeom>
          <a:ln w="2540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0" name="CaixaDeTexto 39">
                <a:extLst>
                  <a:ext uri="{FF2B5EF4-FFF2-40B4-BE49-F238E27FC236}">
                    <a16:creationId xmlns:a16="http://schemas.microsoft.com/office/drawing/2014/main" id="{BAF17564-5EB2-4590-9D1C-520285C76883}"/>
                  </a:ext>
                </a:extLst>
              </p:cNvPr>
              <p:cNvSpPr txBox="1"/>
              <p:nvPr/>
            </p:nvSpPr>
            <p:spPr>
              <a:xfrm>
                <a:off x="3214007" y="4007022"/>
                <a:ext cx="6834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pt-BR" sz="1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>
          <p:sp>
            <p:nvSpPr>
              <p:cNvPr id="40" name="CaixaDeTexto 39">
                <a:extLst>
                  <a:ext uri="{FF2B5EF4-FFF2-40B4-BE49-F238E27FC236}">
                    <a16:creationId xmlns:a16="http://schemas.microsoft.com/office/drawing/2014/main" id="{BAF17564-5EB2-4590-9D1C-520285C768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4007" y="4007022"/>
                <a:ext cx="683400" cy="369332"/>
              </a:xfrm>
              <a:prstGeom prst="rect">
                <a:avLst/>
              </a:prstGeom>
              <a:blipFill>
                <a:blip r:embed="rId5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Conector de Seta Reta 40">
            <a:extLst>
              <a:ext uri="{FF2B5EF4-FFF2-40B4-BE49-F238E27FC236}">
                <a16:creationId xmlns:a16="http://schemas.microsoft.com/office/drawing/2014/main" id="{4388C8D4-7350-4B06-8ECA-5486FDE3D395}"/>
              </a:ext>
            </a:extLst>
          </p:cNvPr>
          <p:cNvCxnSpPr>
            <a:cxnSpLocks/>
          </p:cNvCxnSpPr>
          <p:nvPr/>
        </p:nvCxnSpPr>
        <p:spPr>
          <a:xfrm flipV="1">
            <a:off x="4229816" y="3130460"/>
            <a:ext cx="0" cy="2566448"/>
          </a:xfrm>
          <a:prstGeom prst="straightConnector1">
            <a:avLst/>
          </a:prstGeom>
          <a:ln w="2540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4" name="CaixaDeTexto 43">
                <a:extLst>
                  <a:ext uri="{FF2B5EF4-FFF2-40B4-BE49-F238E27FC236}">
                    <a16:creationId xmlns:a16="http://schemas.microsoft.com/office/drawing/2014/main" id="{ACFBA887-313F-4827-8F4D-26815FD66E00}"/>
                  </a:ext>
                </a:extLst>
              </p:cNvPr>
              <p:cNvSpPr txBox="1"/>
              <p:nvPr/>
            </p:nvSpPr>
            <p:spPr>
              <a:xfrm>
                <a:off x="4150322" y="4580593"/>
                <a:ext cx="6834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pt-BR" sz="18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>
          <p:sp>
            <p:nvSpPr>
              <p:cNvPr id="44" name="CaixaDeTexto 43">
                <a:extLst>
                  <a:ext uri="{FF2B5EF4-FFF2-40B4-BE49-F238E27FC236}">
                    <a16:creationId xmlns:a16="http://schemas.microsoft.com/office/drawing/2014/main" id="{ACFBA887-313F-4827-8F4D-26815FD66E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0322" y="4580593"/>
                <a:ext cx="683400" cy="369332"/>
              </a:xfrm>
              <a:prstGeom prst="rect">
                <a:avLst/>
              </a:prstGeom>
              <a:blipFill>
                <a:blip r:embed="rId6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Conector de Seta Reta 45">
            <a:extLst>
              <a:ext uri="{FF2B5EF4-FFF2-40B4-BE49-F238E27FC236}">
                <a16:creationId xmlns:a16="http://schemas.microsoft.com/office/drawing/2014/main" id="{C4DC359D-3DEA-44DF-BE3C-85604355529E}"/>
              </a:ext>
            </a:extLst>
          </p:cNvPr>
          <p:cNvCxnSpPr>
            <a:cxnSpLocks/>
          </p:cNvCxnSpPr>
          <p:nvPr/>
        </p:nvCxnSpPr>
        <p:spPr>
          <a:xfrm flipH="1" flipV="1">
            <a:off x="5133056" y="3131862"/>
            <a:ext cx="708" cy="1868842"/>
          </a:xfrm>
          <a:prstGeom prst="straightConnector1">
            <a:avLst/>
          </a:prstGeom>
          <a:ln w="2540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8" name="CaixaDeTexto 47">
                <a:extLst>
                  <a:ext uri="{FF2B5EF4-FFF2-40B4-BE49-F238E27FC236}">
                    <a16:creationId xmlns:a16="http://schemas.microsoft.com/office/drawing/2014/main" id="{B5F3450F-B06E-42F9-A3BC-0D769A08AAA3}"/>
                  </a:ext>
                </a:extLst>
              </p:cNvPr>
              <p:cNvSpPr txBox="1"/>
              <p:nvPr/>
            </p:nvSpPr>
            <p:spPr>
              <a:xfrm>
                <a:off x="5081757" y="3806495"/>
                <a:ext cx="6834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pt-BR" sz="18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>
          <p:sp>
            <p:nvSpPr>
              <p:cNvPr id="48" name="CaixaDeTexto 47">
                <a:extLst>
                  <a:ext uri="{FF2B5EF4-FFF2-40B4-BE49-F238E27FC236}">
                    <a16:creationId xmlns:a16="http://schemas.microsoft.com/office/drawing/2014/main" id="{B5F3450F-B06E-42F9-A3BC-0D769A08AA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1757" y="3806495"/>
                <a:ext cx="683400" cy="369332"/>
              </a:xfrm>
              <a:prstGeom prst="rect">
                <a:avLst/>
              </a:prstGeom>
              <a:blipFill>
                <a:blip r:embed="rId7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Conector de Seta Reta 48">
            <a:extLst>
              <a:ext uri="{FF2B5EF4-FFF2-40B4-BE49-F238E27FC236}">
                <a16:creationId xmlns:a16="http://schemas.microsoft.com/office/drawing/2014/main" id="{9A08A4E0-3B79-427D-961A-D8FD590DAB00}"/>
              </a:ext>
            </a:extLst>
          </p:cNvPr>
          <p:cNvCxnSpPr>
            <a:cxnSpLocks/>
          </p:cNvCxnSpPr>
          <p:nvPr/>
        </p:nvCxnSpPr>
        <p:spPr>
          <a:xfrm flipH="1" flipV="1">
            <a:off x="5981662" y="3131862"/>
            <a:ext cx="958" cy="1448731"/>
          </a:xfrm>
          <a:prstGeom prst="straightConnector1">
            <a:avLst/>
          </a:prstGeom>
          <a:ln w="2540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1" name="CaixaDeTexto 50">
                <a:extLst>
                  <a:ext uri="{FF2B5EF4-FFF2-40B4-BE49-F238E27FC236}">
                    <a16:creationId xmlns:a16="http://schemas.microsoft.com/office/drawing/2014/main" id="{9BA561BB-0D01-465B-B707-7E146D698717}"/>
                  </a:ext>
                </a:extLst>
              </p:cNvPr>
              <p:cNvSpPr txBox="1"/>
              <p:nvPr/>
            </p:nvSpPr>
            <p:spPr>
              <a:xfrm>
                <a:off x="5896043" y="3527051"/>
                <a:ext cx="6834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pt-BR" sz="18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>
          <p:sp>
            <p:nvSpPr>
              <p:cNvPr id="51" name="CaixaDeTexto 50">
                <a:extLst>
                  <a:ext uri="{FF2B5EF4-FFF2-40B4-BE49-F238E27FC236}">
                    <a16:creationId xmlns:a16="http://schemas.microsoft.com/office/drawing/2014/main" id="{9BA561BB-0D01-465B-B707-7E146D6987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6043" y="3527051"/>
                <a:ext cx="683400" cy="369332"/>
              </a:xfrm>
              <a:prstGeom prst="rect">
                <a:avLst/>
              </a:prstGeom>
              <a:blipFill>
                <a:blip r:embed="rId8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Conector de Seta Reta 51">
            <a:extLst>
              <a:ext uri="{FF2B5EF4-FFF2-40B4-BE49-F238E27FC236}">
                <a16:creationId xmlns:a16="http://schemas.microsoft.com/office/drawing/2014/main" id="{B8FFDDD7-B781-49A7-8809-FCE3EFAD27B4}"/>
              </a:ext>
            </a:extLst>
          </p:cNvPr>
          <p:cNvCxnSpPr>
            <a:cxnSpLocks/>
          </p:cNvCxnSpPr>
          <p:nvPr/>
        </p:nvCxnSpPr>
        <p:spPr>
          <a:xfrm flipV="1">
            <a:off x="6905316" y="3130248"/>
            <a:ext cx="0" cy="1038626"/>
          </a:xfrm>
          <a:prstGeom prst="straightConnector1">
            <a:avLst/>
          </a:prstGeom>
          <a:ln w="2540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5" name="CaixaDeTexto 54">
                <a:extLst>
                  <a:ext uri="{FF2B5EF4-FFF2-40B4-BE49-F238E27FC236}">
                    <a16:creationId xmlns:a16="http://schemas.microsoft.com/office/drawing/2014/main" id="{BD31C620-ABE2-45D3-B047-FE19D600C330}"/>
                  </a:ext>
                </a:extLst>
              </p:cNvPr>
              <p:cNvSpPr txBox="1"/>
              <p:nvPr/>
            </p:nvSpPr>
            <p:spPr>
              <a:xfrm>
                <a:off x="6825563" y="3396997"/>
                <a:ext cx="6834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pt-BR" sz="1800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>
          <p:sp>
            <p:nvSpPr>
              <p:cNvPr id="55" name="CaixaDeTexto 54">
                <a:extLst>
                  <a:ext uri="{FF2B5EF4-FFF2-40B4-BE49-F238E27FC236}">
                    <a16:creationId xmlns:a16="http://schemas.microsoft.com/office/drawing/2014/main" id="{BD31C620-ABE2-45D3-B047-FE19D600C3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5563" y="3396997"/>
                <a:ext cx="683400" cy="369332"/>
              </a:xfrm>
              <a:prstGeom prst="rect">
                <a:avLst/>
              </a:prstGeom>
              <a:blipFill>
                <a:blip r:embed="rId9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7" name="Conector de Seta Reta 56">
            <a:extLst>
              <a:ext uri="{FF2B5EF4-FFF2-40B4-BE49-F238E27FC236}">
                <a16:creationId xmlns:a16="http://schemas.microsoft.com/office/drawing/2014/main" id="{438E28F6-1D36-4DC7-AFA7-DA480197F36C}"/>
              </a:ext>
            </a:extLst>
          </p:cNvPr>
          <p:cNvCxnSpPr>
            <a:cxnSpLocks/>
          </p:cNvCxnSpPr>
          <p:nvPr/>
        </p:nvCxnSpPr>
        <p:spPr>
          <a:xfrm flipV="1">
            <a:off x="7796856" y="3153062"/>
            <a:ext cx="0" cy="831146"/>
          </a:xfrm>
          <a:prstGeom prst="straightConnector1">
            <a:avLst/>
          </a:prstGeom>
          <a:ln w="2540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9" name="CaixaDeTexto 58">
                <a:extLst>
                  <a:ext uri="{FF2B5EF4-FFF2-40B4-BE49-F238E27FC236}">
                    <a16:creationId xmlns:a16="http://schemas.microsoft.com/office/drawing/2014/main" id="{0152C677-BB9F-4165-A557-ED5014BDB657}"/>
                  </a:ext>
                </a:extLst>
              </p:cNvPr>
              <p:cNvSpPr txBox="1"/>
              <p:nvPr/>
            </p:nvSpPr>
            <p:spPr>
              <a:xfrm>
                <a:off x="7719603" y="3327323"/>
                <a:ext cx="6834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pt-BR" sz="1800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>
          <p:sp>
            <p:nvSpPr>
              <p:cNvPr id="59" name="CaixaDeTexto 58">
                <a:extLst>
                  <a:ext uri="{FF2B5EF4-FFF2-40B4-BE49-F238E27FC236}">
                    <a16:creationId xmlns:a16="http://schemas.microsoft.com/office/drawing/2014/main" id="{0152C677-BB9F-4165-A557-ED5014BDB6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9603" y="3327323"/>
                <a:ext cx="683400" cy="369332"/>
              </a:xfrm>
              <a:prstGeom prst="rect">
                <a:avLst/>
              </a:prstGeom>
              <a:blipFill>
                <a:blip r:embed="rId10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0" name="Conector de Seta Reta 59">
            <a:extLst>
              <a:ext uri="{FF2B5EF4-FFF2-40B4-BE49-F238E27FC236}">
                <a16:creationId xmlns:a16="http://schemas.microsoft.com/office/drawing/2014/main" id="{A192029D-B2BC-4588-8749-A795115F71DC}"/>
              </a:ext>
            </a:extLst>
          </p:cNvPr>
          <p:cNvCxnSpPr>
            <a:cxnSpLocks/>
          </p:cNvCxnSpPr>
          <p:nvPr/>
        </p:nvCxnSpPr>
        <p:spPr>
          <a:xfrm flipV="1">
            <a:off x="8696016" y="3137422"/>
            <a:ext cx="0" cy="725066"/>
          </a:xfrm>
          <a:prstGeom prst="straightConnector1">
            <a:avLst/>
          </a:prstGeom>
          <a:ln w="2540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2" name="CaixaDeTexto 61">
                <a:extLst>
                  <a:ext uri="{FF2B5EF4-FFF2-40B4-BE49-F238E27FC236}">
                    <a16:creationId xmlns:a16="http://schemas.microsoft.com/office/drawing/2014/main" id="{9A0C7B03-5E95-4E14-AE63-32912BCB432C}"/>
                  </a:ext>
                </a:extLst>
              </p:cNvPr>
              <p:cNvSpPr txBox="1"/>
              <p:nvPr/>
            </p:nvSpPr>
            <p:spPr>
              <a:xfrm>
                <a:off x="8663109" y="3280229"/>
                <a:ext cx="6834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pt-BR" sz="1800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>
          <p:sp>
            <p:nvSpPr>
              <p:cNvPr id="62" name="CaixaDeTexto 61">
                <a:extLst>
                  <a:ext uri="{FF2B5EF4-FFF2-40B4-BE49-F238E27FC236}">
                    <a16:creationId xmlns:a16="http://schemas.microsoft.com/office/drawing/2014/main" id="{9A0C7B03-5E95-4E14-AE63-32912BCB43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3109" y="3280229"/>
                <a:ext cx="683400" cy="369332"/>
              </a:xfrm>
              <a:prstGeom prst="rect">
                <a:avLst/>
              </a:prstGeom>
              <a:blipFill>
                <a:blip r:embed="rId11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7" name="CaixaDeTexto 46">
                <a:extLst>
                  <a:ext uri="{FF2B5EF4-FFF2-40B4-BE49-F238E27FC236}">
                    <a16:creationId xmlns:a16="http://schemas.microsoft.com/office/drawing/2014/main" id="{ECCA12C9-6D85-48F1-8141-BA3C41779BF8}"/>
                  </a:ext>
                </a:extLst>
              </p:cNvPr>
              <p:cNvSpPr txBox="1"/>
              <p:nvPr/>
            </p:nvSpPr>
            <p:spPr>
              <a:xfrm>
                <a:off x="4814622" y="5207076"/>
                <a:ext cx="2436686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2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𝐠</m:t>
                      </m:r>
                      <m:r>
                        <a:rPr lang="pt-BR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pt-BR" sz="32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𝐩</m:t>
                      </m:r>
                      <m:r>
                        <a:rPr lang="pt-BR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pt-BR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pt-BR" sz="32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f</m:t>
                      </m:r>
                      <m:r>
                        <a:rPr lang="pt-BR" sz="32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pt-BR" sz="32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𝐩</m:t>
                      </m:r>
                      <m:r>
                        <a:rPr lang="pt-BR" sz="32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3200" b="1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>
          <p:sp>
            <p:nvSpPr>
              <p:cNvPr id="47" name="CaixaDeTexto 46">
                <a:extLst>
                  <a:ext uri="{FF2B5EF4-FFF2-40B4-BE49-F238E27FC236}">
                    <a16:creationId xmlns:a16="http://schemas.microsoft.com/office/drawing/2014/main" id="{ECCA12C9-6D85-48F1-8141-BA3C41779B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4622" y="5207076"/>
                <a:ext cx="2436686" cy="49244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CaixaDeTexto 49">
            <a:extLst>
              <a:ext uri="{FF2B5EF4-FFF2-40B4-BE49-F238E27FC236}">
                <a16:creationId xmlns:a16="http://schemas.microsoft.com/office/drawing/2014/main" id="{89C029DC-7ED3-46A5-8C7E-73D5CCDA7897}"/>
              </a:ext>
            </a:extLst>
          </p:cNvPr>
          <p:cNvSpPr txBox="1"/>
          <p:nvPr/>
        </p:nvSpPr>
        <p:spPr>
          <a:xfrm>
            <a:off x="4709247" y="5841746"/>
            <a:ext cx="52934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O efeito gerado pelo conjunto de prismas (</a:t>
            </a:r>
            <a:r>
              <a:rPr lang="pt-BR" sz="2400" b="1" dirty="0">
                <a:solidFill>
                  <a:srgbClr val="0070C0"/>
                </a:solidFill>
              </a:rPr>
              <a:t>vetor de dados preditos</a:t>
            </a:r>
            <a:r>
              <a:rPr lang="pt-BR" sz="2400" dirty="0"/>
              <a:t>) </a:t>
            </a:r>
          </a:p>
        </p:txBody>
      </p: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522C788A-87C6-4717-B9BA-1D7DB2E96678}"/>
              </a:ext>
            </a:extLst>
          </p:cNvPr>
          <p:cNvSpPr txBox="1"/>
          <p:nvPr/>
        </p:nvSpPr>
        <p:spPr>
          <a:xfrm>
            <a:off x="3341925" y="107242"/>
            <a:ext cx="582595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+mj-lt"/>
              </a:rPr>
              <a:t>Queremos estimar um </a:t>
            </a:r>
            <a:r>
              <a:rPr lang="pt-BR" sz="2400" dirty="0">
                <a:solidFill>
                  <a:srgbClr val="0070C0"/>
                </a:solidFill>
                <a:latin typeface="+mj-lt"/>
              </a:rPr>
              <a:t>conjunto de profundidades</a:t>
            </a:r>
            <a:r>
              <a:rPr lang="pt-BR" sz="2400" dirty="0">
                <a:latin typeface="+mj-lt"/>
              </a:rPr>
              <a:t> que irá minimizar a norma Euclidiana entre os </a:t>
            </a:r>
            <a:r>
              <a:rPr lang="pt-BR" sz="2400" dirty="0">
                <a:solidFill>
                  <a:srgbClr val="0070C0"/>
                </a:solidFill>
                <a:latin typeface="+mj-lt"/>
              </a:rPr>
              <a:t>dados observados</a:t>
            </a:r>
            <a:r>
              <a:rPr lang="pt-BR" sz="2400" dirty="0">
                <a:latin typeface="+mj-lt"/>
              </a:rPr>
              <a:t> e os </a:t>
            </a:r>
            <a:r>
              <a:rPr lang="pt-BR" sz="2400" dirty="0">
                <a:solidFill>
                  <a:srgbClr val="0070C0"/>
                </a:solidFill>
                <a:latin typeface="+mj-lt"/>
              </a:rPr>
              <a:t>dados preditos</a:t>
            </a:r>
            <a:r>
              <a:rPr lang="pt-BR" sz="2400" dirty="0">
                <a:latin typeface="+mj-lt"/>
              </a:rPr>
              <a:t> pela camada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4" name="CaixaDeTexto 53">
                <a:extLst>
                  <a:ext uri="{FF2B5EF4-FFF2-40B4-BE49-F238E27FC236}">
                    <a16:creationId xmlns:a16="http://schemas.microsoft.com/office/drawing/2014/main" id="{C57ABEF4-D89E-4415-916E-E7B762D73AD6}"/>
                  </a:ext>
                </a:extLst>
              </p:cNvPr>
              <p:cNvSpPr txBox="1"/>
              <p:nvPr/>
            </p:nvSpPr>
            <p:spPr>
              <a:xfrm>
                <a:off x="7998294" y="4199190"/>
                <a:ext cx="1801955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sz="32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𝐠</m:t>
                          </m:r>
                        </m:e>
                        <m:sub>
                          <m:r>
                            <a:rPr lang="pt-B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  <m:sup>
                          <m:r>
                            <a:rPr lang="pt-B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p>
                      </m:sSubSup>
                    </m:oMath>
                  </m:oMathPara>
                </a14:m>
                <a:endParaRPr lang="pt-BR" sz="3200" dirty="0"/>
              </a:p>
            </p:txBody>
          </p:sp>
        </mc:Choice>
        <mc:Fallback>
          <p:sp>
            <p:nvSpPr>
              <p:cNvPr id="54" name="CaixaDeTexto 53">
                <a:extLst>
                  <a:ext uri="{FF2B5EF4-FFF2-40B4-BE49-F238E27FC236}">
                    <a16:creationId xmlns:a16="http://schemas.microsoft.com/office/drawing/2014/main" id="{C57ABEF4-D89E-4415-916E-E7B762D73A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8294" y="4199190"/>
                <a:ext cx="1801955" cy="58477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CaixaDeTexto 55">
            <a:extLst>
              <a:ext uri="{FF2B5EF4-FFF2-40B4-BE49-F238E27FC236}">
                <a16:creationId xmlns:a16="http://schemas.microsoft.com/office/drawing/2014/main" id="{3CB55FAC-DB1E-4A0E-9497-790A665163EA}"/>
              </a:ext>
            </a:extLst>
          </p:cNvPr>
          <p:cNvSpPr txBox="1"/>
          <p:nvPr/>
        </p:nvSpPr>
        <p:spPr>
          <a:xfrm>
            <a:off x="7496735" y="4753735"/>
            <a:ext cx="29228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chemeClr val="accent5">
                    <a:lumMod val="75000"/>
                  </a:schemeClr>
                </a:solidFill>
              </a:rPr>
              <a:t>Vetor de dados observados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1" name="CaixaDeTexto 60">
                <a:extLst>
                  <a:ext uri="{FF2B5EF4-FFF2-40B4-BE49-F238E27FC236}">
                    <a16:creationId xmlns:a16="http://schemas.microsoft.com/office/drawing/2014/main" id="{C8038213-2657-43C7-BB7C-1ED1F5087AF8}"/>
                  </a:ext>
                </a:extLst>
              </p:cNvPr>
              <p:cNvSpPr txBox="1"/>
              <p:nvPr/>
            </p:nvSpPr>
            <p:spPr>
              <a:xfrm>
                <a:off x="1532812" y="2009188"/>
                <a:ext cx="8449388" cy="686213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accent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4400" i="1" smtClean="0">
                        <a:latin typeface="Cambria Math" panose="02040503050406030204" pitchFamily="18" charset="0"/>
                      </a:rPr>
                      <m:t>ψ</m:t>
                    </m:r>
                    <m:d>
                      <m:dPr>
                        <m:ctrlPr>
                          <a:rPr lang="pt-BR" sz="44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sz="4400" b="1" i="0" smtClean="0">
                            <a:latin typeface="Cambria Math" panose="02040503050406030204" pitchFamily="18" charset="0"/>
                          </a:rPr>
                          <m:t>𝐩</m:t>
                        </m:r>
                      </m:e>
                    </m:d>
                    <m:r>
                      <a:rPr lang="pt-BR" sz="4400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pt-BR" sz="4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pt-BR" sz="4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pt-BR" sz="44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pt-BR" sz="4400" b="1">
                                    <a:latin typeface="Cambria Math" panose="02040503050406030204" pitchFamily="18" charset="0"/>
                                  </a:rPr>
                                  <m:t>𝐠</m:t>
                                </m:r>
                              </m:e>
                              <m:sub>
                                <m:r>
                                  <a:rPr lang="pt-BR" sz="4400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sub>
                              <m:sup>
                                <m:r>
                                  <a:rPr lang="pt-BR" sz="4400" i="1">
                                    <a:latin typeface="Cambria Math" panose="02040503050406030204" pitchFamily="18" charset="0"/>
                                  </a:rPr>
                                  <m:t>𝑜</m:t>
                                </m:r>
                              </m:sup>
                            </m:sSubSup>
                            <m:r>
                              <a:rPr lang="pt-BR" sz="44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pt-BR" sz="4400" b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𝐠</m:t>
                            </m:r>
                            <m:r>
                              <a:rPr lang="pt-BR" sz="4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pt-BR" sz="4400" b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𝐩</m:t>
                            </m:r>
                            <m:r>
                              <a:rPr lang="pt-BR" sz="4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e>
                      <m:sub>
                        <m:r>
                          <a:rPr lang="pt-BR" sz="4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pt-BR" sz="4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pt-BR" sz="4400" dirty="0"/>
                  <a:t>+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4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μ</m:t>
                    </m:r>
                    <m:sSubSup>
                      <m:sSubSupPr>
                        <m:ctrlPr>
                          <a:rPr lang="pt-BR" sz="44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pt-BR" sz="4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sz="4400" b="1" i="0" smtClean="0">
                                <a:latin typeface="Cambria Math" panose="02040503050406030204" pitchFamily="18" charset="0"/>
                              </a:rPr>
                              <m:t>𝐑𝐩</m:t>
                            </m:r>
                          </m:e>
                        </m:d>
                      </m:e>
                      <m:sub>
                        <m:r>
                          <a:rPr lang="pt-BR" sz="4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pt-BR" sz="4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pt-BR" sz="4400" dirty="0"/>
              </a:p>
            </p:txBody>
          </p:sp>
        </mc:Choice>
        <mc:Fallback>
          <p:sp>
            <p:nvSpPr>
              <p:cNvPr id="61" name="CaixaDeTexto 60">
                <a:extLst>
                  <a:ext uri="{FF2B5EF4-FFF2-40B4-BE49-F238E27FC236}">
                    <a16:creationId xmlns:a16="http://schemas.microsoft.com/office/drawing/2014/main" id="{C8038213-2657-43C7-BB7C-1ED1F5087A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2812" y="2009188"/>
                <a:ext cx="8449388" cy="686213"/>
              </a:xfrm>
              <a:prstGeom prst="rect">
                <a:avLst/>
              </a:prstGeom>
              <a:blipFill>
                <a:blip r:embed="rId14"/>
                <a:stretch>
                  <a:fillRect t="-19492" b="-44068"/>
                </a:stretch>
              </a:blipFill>
              <a:ln w="381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9997882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de Seta Reta 2">
            <a:extLst>
              <a:ext uri="{FF2B5EF4-FFF2-40B4-BE49-F238E27FC236}">
                <a16:creationId xmlns:a16="http://schemas.microsoft.com/office/drawing/2014/main" id="{21924E65-29CD-4BB8-B2CD-AE4C546B1FD1}"/>
              </a:ext>
            </a:extLst>
          </p:cNvPr>
          <p:cNvCxnSpPr>
            <a:cxnSpLocks/>
          </p:cNvCxnSpPr>
          <p:nvPr/>
        </p:nvCxnSpPr>
        <p:spPr>
          <a:xfrm>
            <a:off x="838200" y="3144383"/>
            <a:ext cx="0" cy="3251361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7EC64C03-32B6-470A-ADFF-BAF6710DDD0C}"/>
              </a:ext>
            </a:extLst>
          </p:cNvPr>
          <p:cNvCxnSpPr>
            <a:cxnSpLocks/>
          </p:cNvCxnSpPr>
          <p:nvPr/>
        </p:nvCxnSpPr>
        <p:spPr>
          <a:xfrm flipV="1">
            <a:off x="838200" y="3130460"/>
            <a:ext cx="9557826" cy="13924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>
            <a:extLst>
              <a:ext uri="{FF2B5EF4-FFF2-40B4-BE49-F238E27FC236}">
                <a16:creationId xmlns:a16="http://schemas.microsoft.com/office/drawing/2014/main" id="{A713BD34-23E5-4423-93A0-22A32C362597}"/>
              </a:ext>
            </a:extLst>
          </p:cNvPr>
          <p:cNvSpPr txBox="1"/>
          <p:nvPr/>
        </p:nvSpPr>
        <p:spPr>
          <a:xfrm>
            <a:off x="10199498" y="2970058"/>
            <a:ext cx="3930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/>
              <a:t>x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226BF9FB-BBC3-49D1-92F3-4ED00A0A03CE}"/>
              </a:ext>
            </a:extLst>
          </p:cNvPr>
          <p:cNvSpPr txBox="1"/>
          <p:nvPr/>
        </p:nvSpPr>
        <p:spPr>
          <a:xfrm>
            <a:off x="470792" y="6072579"/>
            <a:ext cx="3674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/>
              <a:t>z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723D543C-6491-4A8C-A5E4-2ACD38E7A072}"/>
              </a:ext>
            </a:extLst>
          </p:cNvPr>
          <p:cNvSpPr txBox="1"/>
          <p:nvPr/>
        </p:nvSpPr>
        <p:spPr>
          <a:xfrm>
            <a:off x="121950" y="86956"/>
            <a:ext cx="3167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Bacia sedimentar 2D</a:t>
            </a: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D22C0784-6C86-47B4-82C6-C3170008E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5CF5-DD80-4FB2-8D05-C9155122F025}" type="slidenum">
              <a:rPr lang="pt-BR" smtClean="0"/>
              <a:t>82</a:t>
            </a:fld>
            <a:endParaRPr lang="pt-B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5" name="Retângulo 34">
                <a:extLst>
                  <a:ext uri="{FF2B5EF4-FFF2-40B4-BE49-F238E27FC236}">
                    <a16:creationId xmlns:a16="http://schemas.microsoft.com/office/drawing/2014/main" id="{3BEDF37B-B456-4418-B300-7DF968287EFF}"/>
                  </a:ext>
                </a:extLst>
              </p:cNvPr>
              <p:cNvSpPr/>
              <p:nvPr/>
            </p:nvSpPr>
            <p:spPr>
              <a:xfrm>
                <a:off x="585791" y="692017"/>
                <a:ext cx="50481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pt-BR" sz="2000" dirty="0"/>
              </a:p>
            </p:txBody>
          </p:sp>
        </mc:Choice>
        <mc:Fallback>
          <p:sp>
            <p:nvSpPr>
              <p:cNvPr id="35" name="Retângulo 34">
                <a:extLst>
                  <a:ext uri="{FF2B5EF4-FFF2-40B4-BE49-F238E27FC236}">
                    <a16:creationId xmlns:a16="http://schemas.microsoft.com/office/drawing/2014/main" id="{3BEDF37B-B456-4418-B300-7DF968287E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791" y="692017"/>
                <a:ext cx="504818" cy="400110"/>
              </a:xfrm>
              <a:prstGeom prst="rect">
                <a:avLst/>
              </a:prstGeom>
              <a:blipFill>
                <a:blip r:embed="rId2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Conector de Seta Reta 27">
            <a:extLst>
              <a:ext uri="{FF2B5EF4-FFF2-40B4-BE49-F238E27FC236}">
                <a16:creationId xmlns:a16="http://schemas.microsoft.com/office/drawing/2014/main" id="{162D5536-C93A-4C5D-B434-2C193F712700}"/>
              </a:ext>
            </a:extLst>
          </p:cNvPr>
          <p:cNvCxnSpPr>
            <a:cxnSpLocks/>
          </p:cNvCxnSpPr>
          <p:nvPr/>
        </p:nvCxnSpPr>
        <p:spPr>
          <a:xfrm>
            <a:off x="838200" y="1086328"/>
            <a:ext cx="0" cy="1730345"/>
          </a:xfrm>
          <a:prstGeom prst="straightConnector1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de Seta Reta 29">
            <a:extLst>
              <a:ext uri="{FF2B5EF4-FFF2-40B4-BE49-F238E27FC236}">
                <a16:creationId xmlns:a16="http://schemas.microsoft.com/office/drawing/2014/main" id="{42E66DAC-FCD6-4A9F-B133-BA8BD97250CF}"/>
              </a:ext>
            </a:extLst>
          </p:cNvPr>
          <p:cNvCxnSpPr>
            <a:cxnSpLocks/>
          </p:cNvCxnSpPr>
          <p:nvPr/>
        </p:nvCxnSpPr>
        <p:spPr>
          <a:xfrm flipH="1">
            <a:off x="829916" y="2816654"/>
            <a:ext cx="9369572" cy="6216"/>
          </a:xfrm>
          <a:prstGeom prst="straightConnector1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tângulo 26">
            <a:extLst>
              <a:ext uri="{FF2B5EF4-FFF2-40B4-BE49-F238E27FC236}">
                <a16:creationId xmlns:a16="http://schemas.microsoft.com/office/drawing/2014/main" id="{D276E1E9-B231-4502-946E-AF72187E3F82}"/>
              </a:ext>
            </a:extLst>
          </p:cNvPr>
          <p:cNvSpPr/>
          <p:nvPr/>
        </p:nvSpPr>
        <p:spPr>
          <a:xfrm>
            <a:off x="337473" y="1531312"/>
            <a:ext cx="492443" cy="642163"/>
          </a:xfrm>
          <a:prstGeom prst="rect">
            <a:avLst/>
          </a:prstGeom>
        </p:spPr>
        <p:txBody>
          <a:bodyPr vert="vert270" wrap="none">
            <a:spAutoFit/>
          </a:bodyPr>
          <a:lstStyle/>
          <a:p>
            <a:r>
              <a:rPr lang="pt-BR" sz="2000" dirty="0" err="1"/>
              <a:t>mGal</a:t>
            </a:r>
            <a:endParaRPr lang="pt-BR" sz="2000" dirty="0"/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6130D7BA-0E3C-45AD-A45A-C7483E79A153}"/>
              </a:ext>
            </a:extLst>
          </p:cNvPr>
          <p:cNvSpPr/>
          <p:nvPr/>
        </p:nvSpPr>
        <p:spPr>
          <a:xfrm>
            <a:off x="5330292" y="2749624"/>
            <a:ext cx="924612" cy="400110"/>
          </a:xfrm>
          <a:prstGeom prst="rect">
            <a:avLst/>
          </a:prstGeom>
        </p:spPr>
        <p:txBody>
          <a:bodyPr vert="horz" wrap="none">
            <a:spAutoFit/>
          </a:bodyPr>
          <a:lstStyle/>
          <a:p>
            <a:r>
              <a:rPr lang="pt-BR" sz="2000" dirty="0"/>
              <a:t>metros</a:t>
            </a:r>
          </a:p>
        </p:txBody>
      </p:sp>
      <p:sp>
        <p:nvSpPr>
          <p:cNvPr id="5" name="Forma Livre: Forma 4">
            <a:extLst>
              <a:ext uri="{FF2B5EF4-FFF2-40B4-BE49-F238E27FC236}">
                <a16:creationId xmlns:a16="http://schemas.microsoft.com/office/drawing/2014/main" id="{9A4EE9AB-E683-4F9F-A786-8DAA362F0339}"/>
              </a:ext>
            </a:extLst>
          </p:cNvPr>
          <p:cNvSpPr/>
          <p:nvPr/>
        </p:nvSpPr>
        <p:spPr>
          <a:xfrm>
            <a:off x="856343" y="1349829"/>
            <a:ext cx="9187582" cy="1378857"/>
          </a:xfrm>
          <a:custGeom>
            <a:avLst/>
            <a:gdLst>
              <a:gd name="connsiteX0" fmla="*/ 0 w 9187582"/>
              <a:gd name="connsiteY0" fmla="*/ 116114 h 1378857"/>
              <a:gd name="connsiteX1" fmla="*/ 72571 w 9187582"/>
              <a:gd name="connsiteY1" fmla="*/ 174171 h 1378857"/>
              <a:gd name="connsiteX2" fmla="*/ 159657 w 9187582"/>
              <a:gd name="connsiteY2" fmla="*/ 261257 h 1378857"/>
              <a:gd name="connsiteX3" fmla="*/ 232228 w 9187582"/>
              <a:gd name="connsiteY3" fmla="*/ 362857 h 1378857"/>
              <a:gd name="connsiteX4" fmla="*/ 246743 w 9187582"/>
              <a:gd name="connsiteY4" fmla="*/ 435428 h 1378857"/>
              <a:gd name="connsiteX5" fmla="*/ 261257 w 9187582"/>
              <a:gd name="connsiteY5" fmla="*/ 478971 h 1378857"/>
              <a:gd name="connsiteX6" fmla="*/ 333828 w 9187582"/>
              <a:gd name="connsiteY6" fmla="*/ 595085 h 1378857"/>
              <a:gd name="connsiteX7" fmla="*/ 362857 w 9187582"/>
              <a:gd name="connsiteY7" fmla="*/ 682171 h 1378857"/>
              <a:gd name="connsiteX8" fmla="*/ 508000 w 9187582"/>
              <a:gd name="connsiteY8" fmla="*/ 769257 h 1378857"/>
              <a:gd name="connsiteX9" fmla="*/ 537028 w 9187582"/>
              <a:gd name="connsiteY9" fmla="*/ 812800 h 1378857"/>
              <a:gd name="connsiteX10" fmla="*/ 624114 w 9187582"/>
              <a:gd name="connsiteY10" fmla="*/ 885371 h 1378857"/>
              <a:gd name="connsiteX11" fmla="*/ 696686 w 9187582"/>
              <a:gd name="connsiteY11" fmla="*/ 957942 h 1378857"/>
              <a:gd name="connsiteX12" fmla="*/ 798286 w 9187582"/>
              <a:gd name="connsiteY12" fmla="*/ 1059542 h 1378857"/>
              <a:gd name="connsiteX13" fmla="*/ 1161143 w 9187582"/>
              <a:gd name="connsiteY13" fmla="*/ 1103085 h 1378857"/>
              <a:gd name="connsiteX14" fmla="*/ 1262743 w 9187582"/>
              <a:gd name="connsiteY14" fmla="*/ 1161142 h 1378857"/>
              <a:gd name="connsiteX15" fmla="*/ 1349828 w 9187582"/>
              <a:gd name="connsiteY15" fmla="*/ 1219200 h 1378857"/>
              <a:gd name="connsiteX16" fmla="*/ 1422400 w 9187582"/>
              <a:gd name="connsiteY16" fmla="*/ 1233714 h 1378857"/>
              <a:gd name="connsiteX17" fmla="*/ 1553028 w 9187582"/>
              <a:gd name="connsiteY17" fmla="*/ 1262742 h 1378857"/>
              <a:gd name="connsiteX18" fmla="*/ 1727200 w 9187582"/>
              <a:gd name="connsiteY18" fmla="*/ 1277257 h 1378857"/>
              <a:gd name="connsiteX19" fmla="*/ 1828800 w 9187582"/>
              <a:gd name="connsiteY19" fmla="*/ 1335314 h 1378857"/>
              <a:gd name="connsiteX20" fmla="*/ 1886857 w 9187582"/>
              <a:gd name="connsiteY20" fmla="*/ 1364342 h 1378857"/>
              <a:gd name="connsiteX21" fmla="*/ 2119086 w 9187582"/>
              <a:gd name="connsiteY21" fmla="*/ 1320800 h 1378857"/>
              <a:gd name="connsiteX22" fmla="*/ 2670628 w 9187582"/>
              <a:gd name="connsiteY22" fmla="*/ 1262742 h 1378857"/>
              <a:gd name="connsiteX23" fmla="*/ 2801257 w 9187582"/>
              <a:gd name="connsiteY23" fmla="*/ 1175657 h 1378857"/>
              <a:gd name="connsiteX24" fmla="*/ 2859314 w 9187582"/>
              <a:gd name="connsiteY24" fmla="*/ 1132114 h 1378857"/>
              <a:gd name="connsiteX25" fmla="*/ 2902857 w 9187582"/>
              <a:gd name="connsiteY25" fmla="*/ 1117600 h 1378857"/>
              <a:gd name="connsiteX26" fmla="*/ 2960914 w 9187582"/>
              <a:gd name="connsiteY26" fmla="*/ 1088571 h 1378857"/>
              <a:gd name="connsiteX27" fmla="*/ 3004457 w 9187582"/>
              <a:gd name="connsiteY27" fmla="*/ 1074057 h 1378857"/>
              <a:gd name="connsiteX28" fmla="*/ 3062514 w 9187582"/>
              <a:gd name="connsiteY28" fmla="*/ 1045028 h 1378857"/>
              <a:gd name="connsiteX29" fmla="*/ 3164114 w 9187582"/>
              <a:gd name="connsiteY29" fmla="*/ 1001485 h 1378857"/>
              <a:gd name="connsiteX30" fmla="*/ 3193143 w 9187582"/>
              <a:gd name="connsiteY30" fmla="*/ 943428 h 1378857"/>
              <a:gd name="connsiteX31" fmla="*/ 3265714 w 9187582"/>
              <a:gd name="connsiteY31" fmla="*/ 928914 h 1378857"/>
              <a:gd name="connsiteX32" fmla="*/ 3309257 w 9187582"/>
              <a:gd name="connsiteY32" fmla="*/ 914400 h 1378857"/>
              <a:gd name="connsiteX33" fmla="*/ 3425371 w 9187582"/>
              <a:gd name="connsiteY33" fmla="*/ 928914 h 1378857"/>
              <a:gd name="connsiteX34" fmla="*/ 3483428 w 9187582"/>
              <a:gd name="connsiteY34" fmla="*/ 957942 h 1378857"/>
              <a:gd name="connsiteX35" fmla="*/ 3556000 w 9187582"/>
              <a:gd name="connsiteY35" fmla="*/ 986971 h 1378857"/>
              <a:gd name="connsiteX36" fmla="*/ 3657600 w 9187582"/>
              <a:gd name="connsiteY36" fmla="*/ 1016000 h 1378857"/>
              <a:gd name="connsiteX37" fmla="*/ 3846286 w 9187582"/>
              <a:gd name="connsiteY37" fmla="*/ 1074057 h 1378857"/>
              <a:gd name="connsiteX38" fmla="*/ 3904343 w 9187582"/>
              <a:gd name="connsiteY38" fmla="*/ 1117600 h 1378857"/>
              <a:gd name="connsiteX39" fmla="*/ 4005943 w 9187582"/>
              <a:gd name="connsiteY39" fmla="*/ 1132114 h 1378857"/>
              <a:gd name="connsiteX40" fmla="*/ 4499428 w 9187582"/>
              <a:gd name="connsiteY40" fmla="*/ 1161142 h 1378857"/>
              <a:gd name="connsiteX41" fmla="*/ 4673600 w 9187582"/>
              <a:gd name="connsiteY41" fmla="*/ 1335314 h 1378857"/>
              <a:gd name="connsiteX42" fmla="*/ 4818743 w 9187582"/>
              <a:gd name="connsiteY42" fmla="*/ 1378857 h 1378857"/>
              <a:gd name="connsiteX43" fmla="*/ 5355771 w 9187582"/>
              <a:gd name="connsiteY43" fmla="*/ 1349828 h 1378857"/>
              <a:gd name="connsiteX44" fmla="*/ 5442857 w 9187582"/>
              <a:gd name="connsiteY44" fmla="*/ 1335314 h 1378857"/>
              <a:gd name="connsiteX45" fmla="*/ 5544457 w 9187582"/>
              <a:gd name="connsiteY45" fmla="*/ 1277257 h 1378857"/>
              <a:gd name="connsiteX46" fmla="*/ 6168571 w 9187582"/>
              <a:gd name="connsiteY46" fmla="*/ 1248228 h 1378857"/>
              <a:gd name="connsiteX47" fmla="*/ 6241143 w 9187582"/>
              <a:gd name="connsiteY47" fmla="*/ 1204685 h 1378857"/>
              <a:gd name="connsiteX48" fmla="*/ 6371771 w 9187582"/>
              <a:gd name="connsiteY48" fmla="*/ 1175657 h 1378857"/>
              <a:gd name="connsiteX49" fmla="*/ 6473371 w 9187582"/>
              <a:gd name="connsiteY49" fmla="*/ 1161142 h 1378857"/>
              <a:gd name="connsiteX50" fmla="*/ 6705600 w 9187582"/>
              <a:gd name="connsiteY50" fmla="*/ 1161142 h 1378857"/>
              <a:gd name="connsiteX51" fmla="*/ 7199086 w 9187582"/>
              <a:gd name="connsiteY51" fmla="*/ 1132114 h 1378857"/>
              <a:gd name="connsiteX52" fmla="*/ 7286171 w 9187582"/>
              <a:gd name="connsiteY52" fmla="*/ 1030514 h 1378857"/>
              <a:gd name="connsiteX53" fmla="*/ 7344228 w 9187582"/>
              <a:gd name="connsiteY53" fmla="*/ 943428 h 1378857"/>
              <a:gd name="connsiteX54" fmla="*/ 7707086 w 9187582"/>
              <a:gd name="connsiteY54" fmla="*/ 899885 h 1378857"/>
              <a:gd name="connsiteX55" fmla="*/ 7982857 w 9187582"/>
              <a:gd name="connsiteY55" fmla="*/ 725714 h 1378857"/>
              <a:gd name="connsiteX56" fmla="*/ 8026400 w 9187582"/>
              <a:gd name="connsiteY56" fmla="*/ 696685 h 1378857"/>
              <a:gd name="connsiteX57" fmla="*/ 8128000 w 9187582"/>
              <a:gd name="connsiteY57" fmla="*/ 667657 h 1378857"/>
              <a:gd name="connsiteX58" fmla="*/ 8302171 w 9187582"/>
              <a:gd name="connsiteY58" fmla="*/ 595085 h 1378857"/>
              <a:gd name="connsiteX59" fmla="*/ 8374743 w 9187582"/>
              <a:gd name="connsiteY59" fmla="*/ 551542 h 1378857"/>
              <a:gd name="connsiteX60" fmla="*/ 8476343 w 9187582"/>
              <a:gd name="connsiteY60" fmla="*/ 493485 h 1378857"/>
              <a:gd name="connsiteX61" fmla="*/ 8548914 w 9187582"/>
              <a:gd name="connsiteY61" fmla="*/ 435428 h 1378857"/>
              <a:gd name="connsiteX62" fmla="*/ 8781143 w 9187582"/>
              <a:gd name="connsiteY62" fmla="*/ 420914 h 1378857"/>
              <a:gd name="connsiteX63" fmla="*/ 8853714 w 9187582"/>
              <a:gd name="connsiteY63" fmla="*/ 406400 h 1378857"/>
              <a:gd name="connsiteX64" fmla="*/ 8897257 w 9187582"/>
              <a:gd name="connsiteY64" fmla="*/ 333828 h 1378857"/>
              <a:gd name="connsiteX65" fmla="*/ 8969828 w 9187582"/>
              <a:gd name="connsiteY65" fmla="*/ 246742 h 1378857"/>
              <a:gd name="connsiteX66" fmla="*/ 9027886 w 9187582"/>
              <a:gd name="connsiteY66" fmla="*/ 159657 h 1378857"/>
              <a:gd name="connsiteX67" fmla="*/ 9173028 w 9187582"/>
              <a:gd name="connsiteY67" fmla="*/ 58057 h 1378857"/>
              <a:gd name="connsiteX68" fmla="*/ 9187543 w 9187582"/>
              <a:gd name="connsiteY68" fmla="*/ 0 h 1378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9187582" h="1378857">
                <a:moveTo>
                  <a:pt x="0" y="116114"/>
                </a:moveTo>
                <a:cubicBezTo>
                  <a:pt x="24190" y="135466"/>
                  <a:pt x="49649" y="153332"/>
                  <a:pt x="72571" y="174171"/>
                </a:cubicBezTo>
                <a:cubicBezTo>
                  <a:pt x="102948" y="201786"/>
                  <a:pt x="159657" y="261257"/>
                  <a:pt x="159657" y="261257"/>
                </a:cubicBezTo>
                <a:cubicBezTo>
                  <a:pt x="208491" y="407763"/>
                  <a:pt x="117441" y="156242"/>
                  <a:pt x="232228" y="362857"/>
                </a:cubicBezTo>
                <a:cubicBezTo>
                  <a:pt x="244209" y="384422"/>
                  <a:pt x="240760" y="411495"/>
                  <a:pt x="246743" y="435428"/>
                </a:cubicBezTo>
                <a:cubicBezTo>
                  <a:pt x="250454" y="450271"/>
                  <a:pt x="254415" y="465287"/>
                  <a:pt x="261257" y="478971"/>
                </a:cubicBezTo>
                <a:cubicBezTo>
                  <a:pt x="331035" y="618527"/>
                  <a:pt x="240719" y="390245"/>
                  <a:pt x="333828" y="595085"/>
                </a:cubicBezTo>
                <a:cubicBezTo>
                  <a:pt x="346490" y="622941"/>
                  <a:pt x="343742" y="658277"/>
                  <a:pt x="362857" y="682171"/>
                </a:cubicBezTo>
                <a:cubicBezTo>
                  <a:pt x="386209" y="711361"/>
                  <a:pt x="469429" y="749971"/>
                  <a:pt x="508000" y="769257"/>
                </a:cubicBezTo>
                <a:cubicBezTo>
                  <a:pt x="517676" y="783771"/>
                  <a:pt x="525861" y="799399"/>
                  <a:pt x="537028" y="812800"/>
                </a:cubicBezTo>
                <a:cubicBezTo>
                  <a:pt x="571949" y="854705"/>
                  <a:pt x="581302" y="856830"/>
                  <a:pt x="624114" y="885371"/>
                </a:cubicBezTo>
                <a:cubicBezTo>
                  <a:pt x="701530" y="1001494"/>
                  <a:pt x="599918" y="861173"/>
                  <a:pt x="696686" y="957942"/>
                </a:cubicBezTo>
                <a:cubicBezTo>
                  <a:pt x="733635" y="994891"/>
                  <a:pt x="741982" y="1041947"/>
                  <a:pt x="798286" y="1059542"/>
                </a:cubicBezTo>
                <a:cubicBezTo>
                  <a:pt x="888346" y="1087685"/>
                  <a:pt x="1070607" y="1096121"/>
                  <a:pt x="1161143" y="1103085"/>
                </a:cubicBezTo>
                <a:cubicBezTo>
                  <a:pt x="1351601" y="1245929"/>
                  <a:pt x="1120254" y="1081980"/>
                  <a:pt x="1262743" y="1161142"/>
                </a:cubicBezTo>
                <a:cubicBezTo>
                  <a:pt x="1293240" y="1178085"/>
                  <a:pt x="1315618" y="1212358"/>
                  <a:pt x="1349828" y="1219200"/>
                </a:cubicBezTo>
                <a:cubicBezTo>
                  <a:pt x="1374019" y="1224038"/>
                  <a:pt x="1398318" y="1228363"/>
                  <a:pt x="1422400" y="1233714"/>
                </a:cubicBezTo>
                <a:cubicBezTo>
                  <a:pt x="1467502" y="1243736"/>
                  <a:pt x="1506515" y="1257270"/>
                  <a:pt x="1553028" y="1262742"/>
                </a:cubicBezTo>
                <a:cubicBezTo>
                  <a:pt x="1610888" y="1269549"/>
                  <a:pt x="1669143" y="1272419"/>
                  <a:pt x="1727200" y="1277257"/>
                </a:cubicBezTo>
                <a:cubicBezTo>
                  <a:pt x="1902642" y="1364976"/>
                  <a:pt x="1685194" y="1253254"/>
                  <a:pt x="1828800" y="1335314"/>
                </a:cubicBezTo>
                <a:cubicBezTo>
                  <a:pt x="1847586" y="1346049"/>
                  <a:pt x="1867505" y="1354666"/>
                  <a:pt x="1886857" y="1364342"/>
                </a:cubicBezTo>
                <a:cubicBezTo>
                  <a:pt x="1964267" y="1349828"/>
                  <a:pt x="2041272" y="1332958"/>
                  <a:pt x="2119086" y="1320800"/>
                </a:cubicBezTo>
                <a:cubicBezTo>
                  <a:pt x="2295590" y="1293221"/>
                  <a:pt x="2495257" y="1278685"/>
                  <a:pt x="2670628" y="1262742"/>
                </a:cubicBezTo>
                <a:cubicBezTo>
                  <a:pt x="2815292" y="1154248"/>
                  <a:pt x="2633264" y="1287653"/>
                  <a:pt x="2801257" y="1175657"/>
                </a:cubicBezTo>
                <a:cubicBezTo>
                  <a:pt x="2821385" y="1162238"/>
                  <a:pt x="2838311" y="1144116"/>
                  <a:pt x="2859314" y="1132114"/>
                </a:cubicBezTo>
                <a:cubicBezTo>
                  <a:pt x="2872598" y="1124523"/>
                  <a:pt x="2888795" y="1123627"/>
                  <a:pt x="2902857" y="1117600"/>
                </a:cubicBezTo>
                <a:cubicBezTo>
                  <a:pt x="2922744" y="1109077"/>
                  <a:pt x="2941027" y="1097094"/>
                  <a:pt x="2960914" y="1088571"/>
                </a:cubicBezTo>
                <a:cubicBezTo>
                  <a:pt x="2974976" y="1082544"/>
                  <a:pt x="2990395" y="1080084"/>
                  <a:pt x="3004457" y="1074057"/>
                </a:cubicBezTo>
                <a:cubicBezTo>
                  <a:pt x="3024344" y="1065534"/>
                  <a:pt x="3042817" y="1053981"/>
                  <a:pt x="3062514" y="1045028"/>
                </a:cubicBezTo>
                <a:cubicBezTo>
                  <a:pt x="3096057" y="1029781"/>
                  <a:pt x="3130247" y="1015999"/>
                  <a:pt x="3164114" y="1001485"/>
                </a:cubicBezTo>
                <a:cubicBezTo>
                  <a:pt x="3173790" y="982133"/>
                  <a:pt x="3175537" y="956004"/>
                  <a:pt x="3193143" y="943428"/>
                </a:cubicBezTo>
                <a:cubicBezTo>
                  <a:pt x="3213217" y="929089"/>
                  <a:pt x="3241781" y="934897"/>
                  <a:pt x="3265714" y="928914"/>
                </a:cubicBezTo>
                <a:cubicBezTo>
                  <a:pt x="3280557" y="925203"/>
                  <a:pt x="3294743" y="919238"/>
                  <a:pt x="3309257" y="914400"/>
                </a:cubicBezTo>
                <a:cubicBezTo>
                  <a:pt x="3347962" y="919238"/>
                  <a:pt x="3387530" y="919454"/>
                  <a:pt x="3425371" y="928914"/>
                </a:cubicBezTo>
                <a:cubicBezTo>
                  <a:pt x="3446362" y="934162"/>
                  <a:pt x="3463656" y="949155"/>
                  <a:pt x="3483428" y="957942"/>
                </a:cubicBezTo>
                <a:cubicBezTo>
                  <a:pt x="3507237" y="968524"/>
                  <a:pt x="3531283" y="978732"/>
                  <a:pt x="3556000" y="986971"/>
                </a:cubicBezTo>
                <a:cubicBezTo>
                  <a:pt x="3589414" y="998109"/>
                  <a:pt x="3623567" y="1006925"/>
                  <a:pt x="3657600" y="1016000"/>
                </a:cubicBezTo>
                <a:cubicBezTo>
                  <a:pt x="3716770" y="1031779"/>
                  <a:pt x="3790366" y="1042990"/>
                  <a:pt x="3846286" y="1074057"/>
                </a:cubicBezTo>
                <a:cubicBezTo>
                  <a:pt x="3867432" y="1085805"/>
                  <a:pt x="3881609" y="1109333"/>
                  <a:pt x="3904343" y="1117600"/>
                </a:cubicBezTo>
                <a:cubicBezTo>
                  <a:pt x="3936494" y="1129291"/>
                  <a:pt x="3971824" y="1129618"/>
                  <a:pt x="4005943" y="1132114"/>
                </a:cubicBezTo>
                <a:cubicBezTo>
                  <a:pt x="4170283" y="1144139"/>
                  <a:pt x="4334933" y="1151466"/>
                  <a:pt x="4499428" y="1161142"/>
                </a:cubicBezTo>
                <a:cubicBezTo>
                  <a:pt x="4727905" y="1298227"/>
                  <a:pt x="4342321" y="1055002"/>
                  <a:pt x="4673600" y="1335314"/>
                </a:cubicBezTo>
                <a:cubicBezTo>
                  <a:pt x="4688415" y="1347850"/>
                  <a:pt x="4790453" y="1371784"/>
                  <a:pt x="4818743" y="1378857"/>
                </a:cubicBezTo>
                <a:lnTo>
                  <a:pt x="5355771" y="1349828"/>
                </a:lnTo>
                <a:cubicBezTo>
                  <a:pt x="5385129" y="1347780"/>
                  <a:pt x="5415389" y="1345878"/>
                  <a:pt x="5442857" y="1335314"/>
                </a:cubicBezTo>
                <a:cubicBezTo>
                  <a:pt x="5479263" y="1321312"/>
                  <a:pt x="5505729" y="1281904"/>
                  <a:pt x="5544457" y="1277257"/>
                </a:cubicBezTo>
                <a:cubicBezTo>
                  <a:pt x="5751236" y="1252443"/>
                  <a:pt x="5960533" y="1257904"/>
                  <a:pt x="6168571" y="1248228"/>
                </a:cubicBezTo>
                <a:cubicBezTo>
                  <a:pt x="6192762" y="1233714"/>
                  <a:pt x="6215910" y="1217301"/>
                  <a:pt x="6241143" y="1204685"/>
                </a:cubicBezTo>
                <a:cubicBezTo>
                  <a:pt x="6276229" y="1187142"/>
                  <a:pt x="6339564" y="1180612"/>
                  <a:pt x="6371771" y="1175657"/>
                </a:cubicBezTo>
                <a:cubicBezTo>
                  <a:pt x="6405584" y="1170455"/>
                  <a:pt x="6439504" y="1165980"/>
                  <a:pt x="6473371" y="1161142"/>
                </a:cubicBezTo>
                <a:cubicBezTo>
                  <a:pt x="6592323" y="1121492"/>
                  <a:pt x="6437482" y="1166847"/>
                  <a:pt x="6705600" y="1161142"/>
                </a:cubicBezTo>
                <a:cubicBezTo>
                  <a:pt x="6870342" y="1157637"/>
                  <a:pt x="7034591" y="1141790"/>
                  <a:pt x="7199086" y="1132114"/>
                </a:cubicBezTo>
                <a:cubicBezTo>
                  <a:pt x="7249199" y="1082000"/>
                  <a:pt x="7242727" y="1092577"/>
                  <a:pt x="7286171" y="1030514"/>
                </a:cubicBezTo>
                <a:cubicBezTo>
                  <a:pt x="7306178" y="1001933"/>
                  <a:pt x="7310908" y="953769"/>
                  <a:pt x="7344228" y="943428"/>
                </a:cubicBezTo>
                <a:cubicBezTo>
                  <a:pt x="7460574" y="907320"/>
                  <a:pt x="7586133" y="914399"/>
                  <a:pt x="7707086" y="899885"/>
                </a:cubicBezTo>
                <a:cubicBezTo>
                  <a:pt x="7968264" y="709938"/>
                  <a:pt x="7764139" y="845015"/>
                  <a:pt x="7982857" y="725714"/>
                </a:cubicBezTo>
                <a:cubicBezTo>
                  <a:pt x="7998171" y="717361"/>
                  <a:pt x="8010798" y="704486"/>
                  <a:pt x="8026400" y="696685"/>
                </a:cubicBezTo>
                <a:cubicBezTo>
                  <a:pt x="8061488" y="679141"/>
                  <a:pt x="8090799" y="681608"/>
                  <a:pt x="8128000" y="667657"/>
                </a:cubicBezTo>
                <a:cubicBezTo>
                  <a:pt x="8186891" y="645573"/>
                  <a:pt x="8248239" y="627444"/>
                  <a:pt x="8302171" y="595085"/>
                </a:cubicBezTo>
                <a:cubicBezTo>
                  <a:pt x="8326362" y="580571"/>
                  <a:pt x="8350082" y="565242"/>
                  <a:pt x="8374743" y="551542"/>
                </a:cubicBezTo>
                <a:cubicBezTo>
                  <a:pt x="8436736" y="517102"/>
                  <a:pt x="8424204" y="532590"/>
                  <a:pt x="8476343" y="493485"/>
                </a:cubicBezTo>
                <a:cubicBezTo>
                  <a:pt x="8501126" y="474898"/>
                  <a:pt x="8518778" y="442603"/>
                  <a:pt x="8548914" y="435428"/>
                </a:cubicBezTo>
                <a:cubicBezTo>
                  <a:pt x="8624366" y="417463"/>
                  <a:pt x="8703733" y="425752"/>
                  <a:pt x="8781143" y="420914"/>
                </a:cubicBezTo>
                <a:cubicBezTo>
                  <a:pt x="8805333" y="416076"/>
                  <a:pt x="8833979" y="421202"/>
                  <a:pt x="8853714" y="406400"/>
                </a:cubicBezTo>
                <a:cubicBezTo>
                  <a:pt x="8876283" y="389473"/>
                  <a:pt x="8882305" y="357751"/>
                  <a:pt x="8897257" y="333828"/>
                </a:cubicBezTo>
                <a:cubicBezTo>
                  <a:pt x="8967976" y="220678"/>
                  <a:pt x="8878293" y="364429"/>
                  <a:pt x="8969828" y="246742"/>
                </a:cubicBezTo>
                <a:cubicBezTo>
                  <a:pt x="8991247" y="219203"/>
                  <a:pt x="8999976" y="180590"/>
                  <a:pt x="9027886" y="159657"/>
                </a:cubicBezTo>
                <a:cubicBezTo>
                  <a:pt x="9113853" y="95181"/>
                  <a:pt x="9065815" y="129533"/>
                  <a:pt x="9173028" y="58057"/>
                </a:cubicBezTo>
                <a:cubicBezTo>
                  <a:pt x="9189073" y="9924"/>
                  <a:pt x="9187543" y="29814"/>
                  <a:pt x="9187543" y="0"/>
                </a:cubicBezTo>
              </a:path>
            </a:pathLst>
          </a:custGeom>
          <a:ln w="317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319C4AD4-CB1A-477E-98C6-4CB6648D4664}"/>
              </a:ext>
            </a:extLst>
          </p:cNvPr>
          <p:cNvSpPr/>
          <p:nvPr/>
        </p:nvSpPr>
        <p:spPr>
          <a:xfrm>
            <a:off x="1090609" y="3144383"/>
            <a:ext cx="924612" cy="116297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2C917F88-37BA-4062-8B93-A313C1E26CCA}"/>
              </a:ext>
            </a:extLst>
          </p:cNvPr>
          <p:cNvSpPr/>
          <p:nvPr/>
        </p:nvSpPr>
        <p:spPr>
          <a:xfrm>
            <a:off x="2016225" y="3144382"/>
            <a:ext cx="924612" cy="164520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61B1914E-99BA-48D9-B958-1431B8F7037A}"/>
              </a:ext>
            </a:extLst>
          </p:cNvPr>
          <p:cNvSpPr/>
          <p:nvPr/>
        </p:nvSpPr>
        <p:spPr>
          <a:xfrm>
            <a:off x="2940837" y="3144381"/>
            <a:ext cx="924612" cy="214907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957703A4-1ED0-44EE-B7D0-B3C918CCF9BE}"/>
              </a:ext>
            </a:extLst>
          </p:cNvPr>
          <p:cNvSpPr/>
          <p:nvPr/>
        </p:nvSpPr>
        <p:spPr>
          <a:xfrm>
            <a:off x="3865068" y="3144381"/>
            <a:ext cx="924612" cy="256669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606FAFC4-6339-4AEF-BAA9-A8B3F9E25C44}"/>
              </a:ext>
            </a:extLst>
          </p:cNvPr>
          <p:cNvSpPr/>
          <p:nvPr/>
        </p:nvSpPr>
        <p:spPr>
          <a:xfrm>
            <a:off x="4789299" y="3144381"/>
            <a:ext cx="924612" cy="187089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90F1D231-0430-4760-998A-1FE020A24E57}"/>
              </a:ext>
            </a:extLst>
          </p:cNvPr>
          <p:cNvSpPr/>
          <p:nvPr/>
        </p:nvSpPr>
        <p:spPr>
          <a:xfrm>
            <a:off x="5713149" y="3144382"/>
            <a:ext cx="898227" cy="143621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F8608F2D-1D02-403A-8BC5-3D429EB7CEFE}"/>
              </a:ext>
            </a:extLst>
          </p:cNvPr>
          <p:cNvSpPr/>
          <p:nvPr/>
        </p:nvSpPr>
        <p:spPr>
          <a:xfrm>
            <a:off x="6612138" y="3144381"/>
            <a:ext cx="924612" cy="102449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38BDDBC5-A6ED-4AE5-A137-D594356983ED}"/>
              </a:ext>
            </a:extLst>
          </p:cNvPr>
          <p:cNvSpPr/>
          <p:nvPr/>
        </p:nvSpPr>
        <p:spPr>
          <a:xfrm>
            <a:off x="7535988" y="3144382"/>
            <a:ext cx="924612" cy="84677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AF387FE0-367C-45B5-8E40-D1F417B830DF}"/>
              </a:ext>
            </a:extLst>
          </p:cNvPr>
          <p:cNvSpPr/>
          <p:nvPr/>
        </p:nvSpPr>
        <p:spPr>
          <a:xfrm>
            <a:off x="8460600" y="3144381"/>
            <a:ext cx="924612" cy="71023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31" name="Conector de Seta Reta 30">
            <a:extLst>
              <a:ext uri="{FF2B5EF4-FFF2-40B4-BE49-F238E27FC236}">
                <a16:creationId xmlns:a16="http://schemas.microsoft.com/office/drawing/2014/main" id="{1D1EDE5F-F9E9-456F-BC66-A2E927E693E4}"/>
              </a:ext>
            </a:extLst>
          </p:cNvPr>
          <p:cNvCxnSpPr>
            <a:cxnSpLocks/>
          </p:cNvCxnSpPr>
          <p:nvPr/>
        </p:nvCxnSpPr>
        <p:spPr>
          <a:xfrm flipV="1">
            <a:off x="1436744" y="3144381"/>
            <a:ext cx="0" cy="1162980"/>
          </a:xfrm>
          <a:prstGeom prst="straightConnector1">
            <a:avLst/>
          </a:prstGeom>
          <a:ln w="2540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2" name="CaixaDeTexto 31">
                <a:extLst>
                  <a:ext uri="{FF2B5EF4-FFF2-40B4-BE49-F238E27FC236}">
                    <a16:creationId xmlns:a16="http://schemas.microsoft.com/office/drawing/2014/main" id="{D2CC29F7-ECE6-487D-9BD1-C64C96A0B436}"/>
                  </a:ext>
                </a:extLst>
              </p:cNvPr>
              <p:cNvSpPr txBox="1"/>
              <p:nvPr/>
            </p:nvSpPr>
            <p:spPr>
              <a:xfrm>
                <a:off x="1320395" y="3527051"/>
                <a:ext cx="6834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pt-BR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>
          <p:sp>
            <p:nvSpPr>
              <p:cNvPr id="32" name="CaixaDeTexto 31">
                <a:extLst>
                  <a:ext uri="{FF2B5EF4-FFF2-40B4-BE49-F238E27FC236}">
                    <a16:creationId xmlns:a16="http://schemas.microsoft.com/office/drawing/2014/main" id="{D2CC29F7-ECE6-487D-9BD1-C64C96A0B4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0395" y="3527051"/>
                <a:ext cx="683400" cy="369332"/>
              </a:xfrm>
              <a:prstGeom prst="rect">
                <a:avLst/>
              </a:prstGeom>
              <a:blipFill>
                <a:blip r:embed="rId3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Conector de Seta Reta 33">
            <a:extLst>
              <a:ext uri="{FF2B5EF4-FFF2-40B4-BE49-F238E27FC236}">
                <a16:creationId xmlns:a16="http://schemas.microsoft.com/office/drawing/2014/main" id="{02F86A83-3DBD-463E-9512-F8810181CFCF}"/>
              </a:ext>
            </a:extLst>
          </p:cNvPr>
          <p:cNvCxnSpPr>
            <a:cxnSpLocks/>
          </p:cNvCxnSpPr>
          <p:nvPr/>
        </p:nvCxnSpPr>
        <p:spPr>
          <a:xfrm flipV="1">
            <a:off x="2389386" y="3130461"/>
            <a:ext cx="5112" cy="1659124"/>
          </a:xfrm>
          <a:prstGeom prst="straightConnector1">
            <a:avLst/>
          </a:prstGeom>
          <a:ln w="2540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6" name="CaixaDeTexto 35">
                <a:extLst>
                  <a:ext uri="{FF2B5EF4-FFF2-40B4-BE49-F238E27FC236}">
                    <a16:creationId xmlns:a16="http://schemas.microsoft.com/office/drawing/2014/main" id="{B7D73E6D-F3C6-4CB7-B8AE-FA72C5F5A6EB}"/>
                  </a:ext>
                </a:extLst>
              </p:cNvPr>
              <p:cNvSpPr txBox="1"/>
              <p:nvPr/>
            </p:nvSpPr>
            <p:spPr>
              <a:xfrm>
                <a:off x="2325968" y="3799542"/>
                <a:ext cx="6834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pt-BR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>
          <p:sp>
            <p:nvSpPr>
              <p:cNvPr id="36" name="CaixaDeTexto 35">
                <a:extLst>
                  <a:ext uri="{FF2B5EF4-FFF2-40B4-BE49-F238E27FC236}">
                    <a16:creationId xmlns:a16="http://schemas.microsoft.com/office/drawing/2014/main" id="{B7D73E6D-F3C6-4CB7-B8AE-FA72C5F5A6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5968" y="3799542"/>
                <a:ext cx="683400" cy="369332"/>
              </a:xfrm>
              <a:prstGeom prst="rect">
                <a:avLst/>
              </a:prstGeom>
              <a:blipFill>
                <a:blip r:embed="rId4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Conector de Seta Reta 36">
            <a:extLst>
              <a:ext uri="{FF2B5EF4-FFF2-40B4-BE49-F238E27FC236}">
                <a16:creationId xmlns:a16="http://schemas.microsoft.com/office/drawing/2014/main" id="{A0C7E5DD-2C37-4511-B31C-B22DF012CBE6}"/>
              </a:ext>
            </a:extLst>
          </p:cNvPr>
          <p:cNvCxnSpPr>
            <a:cxnSpLocks/>
          </p:cNvCxnSpPr>
          <p:nvPr/>
        </p:nvCxnSpPr>
        <p:spPr>
          <a:xfrm flipV="1">
            <a:off x="3280642" y="3130460"/>
            <a:ext cx="0" cy="2162993"/>
          </a:xfrm>
          <a:prstGeom prst="straightConnector1">
            <a:avLst/>
          </a:prstGeom>
          <a:ln w="2540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0" name="CaixaDeTexto 39">
                <a:extLst>
                  <a:ext uri="{FF2B5EF4-FFF2-40B4-BE49-F238E27FC236}">
                    <a16:creationId xmlns:a16="http://schemas.microsoft.com/office/drawing/2014/main" id="{BAF17564-5EB2-4590-9D1C-520285C76883}"/>
                  </a:ext>
                </a:extLst>
              </p:cNvPr>
              <p:cNvSpPr txBox="1"/>
              <p:nvPr/>
            </p:nvSpPr>
            <p:spPr>
              <a:xfrm>
                <a:off x="3214007" y="4007022"/>
                <a:ext cx="6834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pt-BR" sz="1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>
          <p:sp>
            <p:nvSpPr>
              <p:cNvPr id="40" name="CaixaDeTexto 39">
                <a:extLst>
                  <a:ext uri="{FF2B5EF4-FFF2-40B4-BE49-F238E27FC236}">
                    <a16:creationId xmlns:a16="http://schemas.microsoft.com/office/drawing/2014/main" id="{BAF17564-5EB2-4590-9D1C-520285C768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4007" y="4007022"/>
                <a:ext cx="683400" cy="369332"/>
              </a:xfrm>
              <a:prstGeom prst="rect">
                <a:avLst/>
              </a:prstGeom>
              <a:blipFill>
                <a:blip r:embed="rId5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Conector de Seta Reta 40">
            <a:extLst>
              <a:ext uri="{FF2B5EF4-FFF2-40B4-BE49-F238E27FC236}">
                <a16:creationId xmlns:a16="http://schemas.microsoft.com/office/drawing/2014/main" id="{4388C8D4-7350-4B06-8ECA-5486FDE3D395}"/>
              </a:ext>
            </a:extLst>
          </p:cNvPr>
          <p:cNvCxnSpPr>
            <a:cxnSpLocks/>
          </p:cNvCxnSpPr>
          <p:nvPr/>
        </p:nvCxnSpPr>
        <p:spPr>
          <a:xfrm flipV="1">
            <a:off x="4229816" y="3130460"/>
            <a:ext cx="0" cy="2566448"/>
          </a:xfrm>
          <a:prstGeom prst="straightConnector1">
            <a:avLst/>
          </a:prstGeom>
          <a:ln w="2540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4" name="CaixaDeTexto 43">
                <a:extLst>
                  <a:ext uri="{FF2B5EF4-FFF2-40B4-BE49-F238E27FC236}">
                    <a16:creationId xmlns:a16="http://schemas.microsoft.com/office/drawing/2014/main" id="{ACFBA887-313F-4827-8F4D-26815FD66E00}"/>
                  </a:ext>
                </a:extLst>
              </p:cNvPr>
              <p:cNvSpPr txBox="1"/>
              <p:nvPr/>
            </p:nvSpPr>
            <p:spPr>
              <a:xfrm>
                <a:off x="4150322" y="4580593"/>
                <a:ext cx="6834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pt-BR" sz="18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>
          <p:sp>
            <p:nvSpPr>
              <p:cNvPr id="44" name="CaixaDeTexto 43">
                <a:extLst>
                  <a:ext uri="{FF2B5EF4-FFF2-40B4-BE49-F238E27FC236}">
                    <a16:creationId xmlns:a16="http://schemas.microsoft.com/office/drawing/2014/main" id="{ACFBA887-313F-4827-8F4D-26815FD66E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0322" y="4580593"/>
                <a:ext cx="683400" cy="369332"/>
              </a:xfrm>
              <a:prstGeom prst="rect">
                <a:avLst/>
              </a:prstGeom>
              <a:blipFill>
                <a:blip r:embed="rId6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Conector de Seta Reta 45">
            <a:extLst>
              <a:ext uri="{FF2B5EF4-FFF2-40B4-BE49-F238E27FC236}">
                <a16:creationId xmlns:a16="http://schemas.microsoft.com/office/drawing/2014/main" id="{C4DC359D-3DEA-44DF-BE3C-85604355529E}"/>
              </a:ext>
            </a:extLst>
          </p:cNvPr>
          <p:cNvCxnSpPr>
            <a:cxnSpLocks/>
          </p:cNvCxnSpPr>
          <p:nvPr/>
        </p:nvCxnSpPr>
        <p:spPr>
          <a:xfrm flipH="1" flipV="1">
            <a:off x="5133056" y="3131862"/>
            <a:ext cx="708" cy="1868842"/>
          </a:xfrm>
          <a:prstGeom prst="straightConnector1">
            <a:avLst/>
          </a:prstGeom>
          <a:ln w="2540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8" name="CaixaDeTexto 47">
                <a:extLst>
                  <a:ext uri="{FF2B5EF4-FFF2-40B4-BE49-F238E27FC236}">
                    <a16:creationId xmlns:a16="http://schemas.microsoft.com/office/drawing/2014/main" id="{B5F3450F-B06E-42F9-A3BC-0D769A08AAA3}"/>
                  </a:ext>
                </a:extLst>
              </p:cNvPr>
              <p:cNvSpPr txBox="1"/>
              <p:nvPr/>
            </p:nvSpPr>
            <p:spPr>
              <a:xfrm>
                <a:off x="5081757" y="3806495"/>
                <a:ext cx="6834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pt-BR" sz="18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>
          <p:sp>
            <p:nvSpPr>
              <p:cNvPr id="48" name="CaixaDeTexto 47">
                <a:extLst>
                  <a:ext uri="{FF2B5EF4-FFF2-40B4-BE49-F238E27FC236}">
                    <a16:creationId xmlns:a16="http://schemas.microsoft.com/office/drawing/2014/main" id="{B5F3450F-B06E-42F9-A3BC-0D769A08AA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1757" y="3806495"/>
                <a:ext cx="683400" cy="369332"/>
              </a:xfrm>
              <a:prstGeom prst="rect">
                <a:avLst/>
              </a:prstGeom>
              <a:blipFill>
                <a:blip r:embed="rId7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Conector de Seta Reta 48">
            <a:extLst>
              <a:ext uri="{FF2B5EF4-FFF2-40B4-BE49-F238E27FC236}">
                <a16:creationId xmlns:a16="http://schemas.microsoft.com/office/drawing/2014/main" id="{9A08A4E0-3B79-427D-961A-D8FD590DAB00}"/>
              </a:ext>
            </a:extLst>
          </p:cNvPr>
          <p:cNvCxnSpPr>
            <a:cxnSpLocks/>
          </p:cNvCxnSpPr>
          <p:nvPr/>
        </p:nvCxnSpPr>
        <p:spPr>
          <a:xfrm flipH="1" flipV="1">
            <a:off x="5981662" y="3131862"/>
            <a:ext cx="958" cy="1448731"/>
          </a:xfrm>
          <a:prstGeom prst="straightConnector1">
            <a:avLst/>
          </a:prstGeom>
          <a:ln w="2540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1" name="CaixaDeTexto 50">
                <a:extLst>
                  <a:ext uri="{FF2B5EF4-FFF2-40B4-BE49-F238E27FC236}">
                    <a16:creationId xmlns:a16="http://schemas.microsoft.com/office/drawing/2014/main" id="{9BA561BB-0D01-465B-B707-7E146D698717}"/>
                  </a:ext>
                </a:extLst>
              </p:cNvPr>
              <p:cNvSpPr txBox="1"/>
              <p:nvPr/>
            </p:nvSpPr>
            <p:spPr>
              <a:xfrm>
                <a:off x="5896043" y="3527051"/>
                <a:ext cx="6834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pt-BR" sz="18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>
          <p:sp>
            <p:nvSpPr>
              <p:cNvPr id="51" name="CaixaDeTexto 50">
                <a:extLst>
                  <a:ext uri="{FF2B5EF4-FFF2-40B4-BE49-F238E27FC236}">
                    <a16:creationId xmlns:a16="http://schemas.microsoft.com/office/drawing/2014/main" id="{9BA561BB-0D01-465B-B707-7E146D6987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6043" y="3527051"/>
                <a:ext cx="683400" cy="369332"/>
              </a:xfrm>
              <a:prstGeom prst="rect">
                <a:avLst/>
              </a:prstGeom>
              <a:blipFill>
                <a:blip r:embed="rId8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Conector de Seta Reta 51">
            <a:extLst>
              <a:ext uri="{FF2B5EF4-FFF2-40B4-BE49-F238E27FC236}">
                <a16:creationId xmlns:a16="http://schemas.microsoft.com/office/drawing/2014/main" id="{B8FFDDD7-B781-49A7-8809-FCE3EFAD27B4}"/>
              </a:ext>
            </a:extLst>
          </p:cNvPr>
          <p:cNvCxnSpPr>
            <a:cxnSpLocks/>
          </p:cNvCxnSpPr>
          <p:nvPr/>
        </p:nvCxnSpPr>
        <p:spPr>
          <a:xfrm flipV="1">
            <a:off x="6905316" y="3130248"/>
            <a:ext cx="0" cy="1038626"/>
          </a:xfrm>
          <a:prstGeom prst="straightConnector1">
            <a:avLst/>
          </a:prstGeom>
          <a:ln w="2540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5" name="CaixaDeTexto 54">
                <a:extLst>
                  <a:ext uri="{FF2B5EF4-FFF2-40B4-BE49-F238E27FC236}">
                    <a16:creationId xmlns:a16="http://schemas.microsoft.com/office/drawing/2014/main" id="{BD31C620-ABE2-45D3-B047-FE19D600C330}"/>
                  </a:ext>
                </a:extLst>
              </p:cNvPr>
              <p:cNvSpPr txBox="1"/>
              <p:nvPr/>
            </p:nvSpPr>
            <p:spPr>
              <a:xfrm>
                <a:off x="6825563" y="3396997"/>
                <a:ext cx="6834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pt-BR" sz="1800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>
          <p:sp>
            <p:nvSpPr>
              <p:cNvPr id="55" name="CaixaDeTexto 54">
                <a:extLst>
                  <a:ext uri="{FF2B5EF4-FFF2-40B4-BE49-F238E27FC236}">
                    <a16:creationId xmlns:a16="http://schemas.microsoft.com/office/drawing/2014/main" id="{BD31C620-ABE2-45D3-B047-FE19D600C3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5563" y="3396997"/>
                <a:ext cx="683400" cy="369332"/>
              </a:xfrm>
              <a:prstGeom prst="rect">
                <a:avLst/>
              </a:prstGeom>
              <a:blipFill>
                <a:blip r:embed="rId9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7" name="Conector de Seta Reta 56">
            <a:extLst>
              <a:ext uri="{FF2B5EF4-FFF2-40B4-BE49-F238E27FC236}">
                <a16:creationId xmlns:a16="http://schemas.microsoft.com/office/drawing/2014/main" id="{438E28F6-1D36-4DC7-AFA7-DA480197F36C}"/>
              </a:ext>
            </a:extLst>
          </p:cNvPr>
          <p:cNvCxnSpPr>
            <a:cxnSpLocks/>
          </p:cNvCxnSpPr>
          <p:nvPr/>
        </p:nvCxnSpPr>
        <p:spPr>
          <a:xfrm flipV="1">
            <a:off x="7796856" y="3153062"/>
            <a:ext cx="0" cy="831146"/>
          </a:xfrm>
          <a:prstGeom prst="straightConnector1">
            <a:avLst/>
          </a:prstGeom>
          <a:ln w="2540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9" name="CaixaDeTexto 58">
                <a:extLst>
                  <a:ext uri="{FF2B5EF4-FFF2-40B4-BE49-F238E27FC236}">
                    <a16:creationId xmlns:a16="http://schemas.microsoft.com/office/drawing/2014/main" id="{0152C677-BB9F-4165-A557-ED5014BDB657}"/>
                  </a:ext>
                </a:extLst>
              </p:cNvPr>
              <p:cNvSpPr txBox="1"/>
              <p:nvPr/>
            </p:nvSpPr>
            <p:spPr>
              <a:xfrm>
                <a:off x="7719603" y="3327323"/>
                <a:ext cx="6834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pt-BR" sz="1800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>
          <p:sp>
            <p:nvSpPr>
              <p:cNvPr id="59" name="CaixaDeTexto 58">
                <a:extLst>
                  <a:ext uri="{FF2B5EF4-FFF2-40B4-BE49-F238E27FC236}">
                    <a16:creationId xmlns:a16="http://schemas.microsoft.com/office/drawing/2014/main" id="{0152C677-BB9F-4165-A557-ED5014BDB6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9603" y="3327323"/>
                <a:ext cx="683400" cy="369332"/>
              </a:xfrm>
              <a:prstGeom prst="rect">
                <a:avLst/>
              </a:prstGeom>
              <a:blipFill>
                <a:blip r:embed="rId10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0" name="Conector de Seta Reta 59">
            <a:extLst>
              <a:ext uri="{FF2B5EF4-FFF2-40B4-BE49-F238E27FC236}">
                <a16:creationId xmlns:a16="http://schemas.microsoft.com/office/drawing/2014/main" id="{A192029D-B2BC-4588-8749-A795115F71DC}"/>
              </a:ext>
            </a:extLst>
          </p:cNvPr>
          <p:cNvCxnSpPr>
            <a:cxnSpLocks/>
          </p:cNvCxnSpPr>
          <p:nvPr/>
        </p:nvCxnSpPr>
        <p:spPr>
          <a:xfrm flipV="1">
            <a:off x="8696016" y="3137422"/>
            <a:ext cx="0" cy="725066"/>
          </a:xfrm>
          <a:prstGeom prst="straightConnector1">
            <a:avLst/>
          </a:prstGeom>
          <a:ln w="2540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2" name="CaixaDeTexto 61">
                <a:extLst>
                  <a:ext uri="{FF2B5EF4-FFF2-40B4-BE49-F238E27FC236}">
                    <a16:creationId xmlns:a16="http://schemas.microsoft.com/office/drawing/2014/main" id="{9A0C7B03-5E95-4E14-AE63-32912BCB432C}"/>
                  </a:ext>
                </a:extLst>
              </p:cNvPr>
              <p:cNvSpPr txBox="1"/>
              <p:nvPr/>
            </p:nvSpPr>
            <p:spPr>
              <a:xfrm>
                <a:off x="8663109" y="3280229"/>
                <a:ext cx="6834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pt-BR" sz="1800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>
          <p:sp>
            <p:nvSpPr>
              <p:cNvPr id="62" name="CaixaDeTexto 61">
                <a:extLst>
                  <a:ext uri="{FF2B5EF4-FFF2-40B4-BE49-F238E27FC236}">
                    <a16:creationId xmlns:a16="http://schemas.microsoft.com/office/drawing/2014/main" id="{9A0C7B03-5E95-4E14-AE63-32912BCB43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3109" y="3280229"/>
                <a:ext cx="683400" cy="369332"/>
              </a:xfrm>
              <a:prstGeom prst="rect">
                <a:avLst/>
              </a:prstGeom>
              <a:blipFill>
                <a:blip r:embed="rId11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7" name="CaixaDeTexto 46">
                <a:extLst>
                  <a:ext uri="{FF2B5EF4-FFF2-40B4-BE49-F238E27FC236}">
                    <a16:creationId xmlns:a16="http://schemas.microsoft.com/office/drawing/2014/main" id="{ECCA12C9-6D85-48F1-8141-BA3C41779BF8}"/>
                  </a:ext>
                </a:extLst>
              </p:cNvPr>
              <p:cNvSpPr txBox="1"/>
              <p:nvPr/>
            </p:nvSpPr>
            <p:spPr>
              <a:xfrm>
                <a:off x="4814622" y="5207076"/>
                <a:ext cx="2436686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2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𝐠</m:t>
                      </m:r>
                      <m:r>
                        <a:rPr lang="pt-BR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pt-BR" sz="32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𝐩</m:t>
                      </m:r>
                      <m:r>
                        <a:rPr lang="pt-BR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pt-BR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pt-BR" sz="32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f</m:t>
                      </m:r>
                      <m:r>
                        <a:rPr lang="pt-BR" sz="32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pt-BR" sz="32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𝐩</m:t>
                      </m:r>
                      <m:r>
                        <a:rPr lang="pt-BR" sz="32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3200" b="1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>
          <p:sp>
            <p:nvSpPr>
              <p:cNvPr id="47" name="CaixaDeTexto 46">
                <a:extLst>
                  <a:ext uri="{FF2B5EF4-FFF2-40B4-BE49-F238E27FC236}">
                    <a16:creationId xmlns:a16="http://schemas.microsoft.com/office/drawing/2014/main" id="{ECCA12C9-6D85-48F1-8141-BA3C41779B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4622" y="5207076"/>
                <a:ext cx="2436686" cy="49244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CaixaDeTexto 49">
            <a:extLst>
              <a:ext uri="{FF2B5EF4-FFF2-40B4-BE49-F238E27FC236}">
                <a16:creationId xmlns:a16="http://schemas.microsoft.com/office/drawing/2014/main" id="{89C029DC-7ED3-46A5-8C7E-73D5CCDA7897}"/>
              </a:ext>
            </a:extLst>
          </p:cNvPr>
          <p:cNvSpPr txBox="1"/>
          <p:nvPr/>
        </p:nvSpPr>
        <p:spPr>
          <a:xfrm>
            <a:off x="4709247" y="5841746"/>
            <a:ext cx="52934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O efeito gerado pelo conjunto de prismas (</a:t>
            </a:r>
            <a:r>
              <a:rPr lang="pt-BR" sz="2400" b="1" dirty="0">
                <a:solidFill>
                  <a:srgbClr val="0070C0"/>
                </a:solidFill>
              </a:rPr>
              <a:t>vetor de dados preditos</a:t>
            </a:r>
            <a:r>
              <a:rPr lang="pt-BR" sz="2400" dirty="0"/>
              <a:t>) </a:t>
            </a:r>
          </a:p>
        </p:txBody>
      </p: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522C788A-87C6-4717-B9BA-1D7DB2E96678}"/>
              </a:ext>
            </a:extLst>
          </p:cNvPr>
          <p:cNvSpPr txBox="1"/>
          <p:nvPr/>
        </p:nvSpPr>
        <p:spPr>
          <a:xfrm>
            <a:off x="3341925" y="107242"/>
            <a:ext cx="582595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+mj-lt"/>
              </a:rPr>
              <a:t>Queremos estimar um </a:t>
            </a:r>
            <a:r>
              <a:rPr lang="pt-BR" sz="2400" dirty="0">
                <a:solidFill>
                  <a:srgbClr val="0070C0"/>
                </a:solidFill>
                <a:latin typeface="+mj-lt"/>
              </a:rPr>
              <a:t>conjunto de profundidades</a:t>
            </a:r>
            <a:r>
              <a:rPr lang="pt-BR" sz="2400" dirty="0">
                <a:latin typeface="+mj-lt"/>
              </a:rPr>
              <a:t> que irá minimizar a norma Euclidiana entre os </a:t>
            </a:r>
            <a:r>
              <a:rPr lang="pt-BR" sz="2400" dirty="0">
                <a:solidFill>
                  <a:srgbClr val="0070C0"/>
                </a:solidFill>
                <a:latin typeface="+mj-lt"/>
              </a:rPr>
              <a:t>dados observados</a:t>
            </a:r>
            <a:r>
              <a:rPr lang="pt-BR" sz="2400" dirty="0">
                <a:latin typeface="+mj-lt"/>
              </a:rPr>
              <a:t> e os </a:t>
            </a:r>
            <a:r>
              <a:rPr lang="pt-BR" sz="2400" dirty="0">
                <a:solidFill>
                  <a:srgbClr val="0070C0"/>
                </a:solidFill>
                <a:latin typeface="+mj-lt"/>
              </a:rPr>
              <a:t>dados preditos</a:t>
            </a:r>
            <a:r>
              <a:rPr lang="pt-BR" sz="2400" dirty="0">
                <a:latin typeface="+mj-lt"/>
              </a:rPr>
              <a:t> pela camada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4" name="CaixaDeTexto 53">
                <a:extLst>
                  <a:ext uri="{FF2B5EF4-FFF2-40B4-BE49-F238E27FC236}">
                    <a16:creationId xmlns:a16="http://schemas.microsoft.com/office/drawing/2014/main" id="{C57ABEF4-D89E-4415-916E-E7B762D73AD6}"/>
                  </a:ext>
                </a:extLst>
              </p:cNvPr>
              <p:cNvSpPr txBox="1"/>
              <p:nvPr/>
            </p:nvSpPr>
            <p:spPr>
              <a:xfrm>
                <a:off x="7998294" y="4199190"/>
                <a:ext cx="1801955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sz="32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𝐠</m:t>
                          </m:r>
                        </m:e>
                        <m:sub>
                          <m:r>
                            <a:rPr lang="pt-B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  <m:sup>
                          <m:r>
                            <a:rPr lang="pt-B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p>
                      </m:sSubSup>
                    </m:oMath>
                  </m:oMathPara>
                </a14:m>
                <a:endParaRPr lang="pt-BR" sz="3200" dirty="0"/>
              </a:p>
            </p:txBody>
          </p:sp>
        </mc:Choice>
        <mc:Fallback>
          <p:sp>
            <p:nvSpPr>
              <p:cNvPr id="54" name="CaixaDeTexto 53">
                <a:extLst>
                  <a:ext uri="{FF2B5EF4-FFF2-40B4-BE49-F238E27FC236}">
                    <a16:creationId xmlns:a16="http://schemas.microsoft.com/office/drawing/2014/main" id="{C57ABEF4-D89E-4415-916E-E7B762D73A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8294" y="4199190"/>
                <a:ext cx="1801955" cy="58477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CaixaDeTexto 55">
            <a:extLst>
              <a:ext uri="{FF2B5EF4-FFF2-40B4-BE49-F238E27FC236}">
                <a16:creationId xmlns:a16="http://schemas.microsoft.com/office/drawing/2014/main" id="{3CB55FAC-DB1E-4A0E-9497-790A665163EA}"/>
              </a:ext>
            </a:extLst>
          </p:cNvPr>
          <p:cNvSpPr txBox="1"/>
          <p:nvPr/>
        </p:nvSpPr>
        <p:spPr>
          <a:xfrm>
            <a:off x="7496735" y="4753735"/>
            <a:ext cx="29228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chemeClr val="accent5">
                    <a:lumMod val="75000"/>
                  </a:schemeClr>
                </a:solidFill>
              </a:rPr>
              <a:t>Vetor de dados observados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1" name="CaixaDeTexto 60">
                <a:extLst>
                  <a:ext uri="{FF2B5EF4-FFF2-40B4-BE49-F238E27FC236}">
                    <a16:creationId xmlns:a16="http://schemas.microsoft.com/office/drawing/2014/main" id="{C8038213-2657-43C7-BB7C-1ED1F5087AF8}"/>
                  </a:ext>
                </a:extLst>
              </p:cNvPr>
              <p:cNvSpPr txBox="1"/>
              <p:nvPr/>
            </p:nvSpPr>
            <p:spPr>
              <a:xfrm>
                <a:off x="1532812" y="2009188"/>
                <a:ext cx="8449388" cy="686213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accent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4400" i="1" smtClean="0">
                        <a:latin typeface="Cambria Math" panose="02040503050406030204" pitchFamily="18" charset="0"/>
                      </a:rPr>
                      <m:t>ψ</m:t>
                    </m:r>
                    <m:d>
                      <m:dPr>
                        <m:ctrlPr>
                          <a:rPr lang="pt-BR" sz="44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sz="4400" b="1" i="0" smtClean="0">
                            <a:latin typeface="Cambria Math" panose="02040503050406030204" pitchFamily="18" charset="0"/>
                          </a:rPr>
                          <m:t>𝐩</m:t>
                        </m:r>
                      </m:e>
                    </m:d>
                    <m:r>
                      <a:rPr lang="pt-BR" sz="4400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pt-BR" sz="4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pt-BR" sz="4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pt-BR" sz="44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pt-BR" sz="4400" b="1">
                                    <a:latin typeface="Cambria Math" panose="02040503050406030204" pitchFamily="18" charset="0"/>
                                  </a:rPr>
                                  <m:t>𝐠</m:t>
                                </m:r>
                              </m:e>
                              <m:sub>
                                <m:r>
                                  <a:rPr lang="pt-BR" sz="4400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sub>
                              <m:sup>
                                <m:r>
                                  <a:rPr lang="pt-BR" sz="4400" i="1">
                                    <a:latin typeface="Cambria Math" panose="02040503050406030204" pitchFamily="18" charset="0"/>
                                  </a:rPr>
                                  <m:t>𝑜</m:t>
                                </m:r>
                              </m:sup>
                            </m:sSubSup>
                            <m:r>
                              <a:rPr lang="pt-BR" sz="44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pt-BR" sz="4400" b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𝐠</m:t>
                            </m:r>
                            <m:r>
                              <a:rPr lang="pt-BR" sz="4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pt-BR" sz="4400" b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𝐩</m:t>
                            </m:r>
                            <m:r>
                              <a:rPr lang="pt-BR" sz="4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e>
                      <m:sub>
                        <m:r>
                          <a:rPr lang="pt-BR" sz="4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pt-BR" sz="4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pt-BR" sz="4400" dirty="0"/>
                  <a:t>+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4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μ</m:t>
                    </m:r>
                    <m:sSubSup>
                      <m:sSubSupPr>
                        <m:ctrlPr>
                          <a:rPr lang="pt-BR" sz="44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pt-BR" sz="4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sz="4400" b="1" i="0" smtClean="0">
                                <a:latin typeface="Cambria Math" panose="02040503050406030204" pitchFamily="18" charset="0"/>
                              </a:rPr>
                              <m:t>𝐑𝐩</m:t>
                            </m:r>
                          </m:e>
                        </m:d>
                      </m:e>
                      <m:sub>
                        <m:r>
                          <a:rPr lang="pt-BR" sz="4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pt-BR" sz="4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pt-BR" sz="4400" dirty="0"/>
              </a:p>
            </p:txBody>
          </p:sp>
        </mc:Choice>
        <mc:Fallback>
          <p:sp>
            <p:nvSpPr>
              <p:cNvPr id="61" name="CaixaDeTexto 60">
                <a:extLst>
                  <a:ext uri="{FF2B5EF4-FFF2-40B4-BE49-F238E27FC236}">
                    <a16:creationId xmlns:a16="http://schemas.microsoft.com/office/drawing/2014/main" id="{C8038213-2657-43C7-BB7C-1ED1F5087A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2812" y="2009188"/>
                <a:ext cx="8449388" cy="686213"/>
              </a:xfrm>
              <a:prstGeom prst="rect">
                <a:avLst/>
              </a:prstGeom>
              <a:blipFill>
                <a:blip r:embed="rId14"/>
                <a:stretch>
                  <a:fillRect t="-19492" b="-44068"/>
                </a:stretch>
              </a:blipFill>
              <a:ln w="381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6" name="CaixaDeTexto 65">
                <a:extLst>
                  <a:ext uri="{FF2B5EF4-FFF2-40B4-BE49-F238E27FC236}">
                    <a16:creationId xmlns:a16="http://schemas.microsoft.com/office/drawing/2014/main" id="{4C2E4082-015D-4278-A74E-646570296BB3}"/>
                  </a:ext>
                </a:extLst>
              </p:cNvPr>
              <p:cNvSpPr txBox="1"/>
              <p:nvPr/>
            </p:nvSpPr>
            <p:spPr>
              <a:xfrm>
                <a:off x="210531" y="3497977"/>
                <a:ext cx="11542262" cy="694806"/>
              </a:xfrm>
              <a:prstGeom prst="rect">
                <a:avLst/>
              </a:prstGeom>
              <a:solidFill>
                <a:schemeClr val="bg1"/>
              </a:solidFill>
              <a:ln w="34925">
                <a:solidFill>
                  <a:srgbClr val="0070C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pt-BR" sz="4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4000" b="1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𝐆</m:t>
                              </m:r>
                            </m:e>
                            <m:sup>
                              <m:r>
                                <a:rPr lang="pt-BR" sz="4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𝑘𝑇</m:t>
                              </m:r>
                            </m:sup>
                          </m:sSup>
                          <m:sSup>
                            <m:sSupPr>
                              <m:ctrlPr>
                                <a:rPr lang="pt-BR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4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𝑮</m:t>
                              </m:r>
                            </m:e>
                            <m:sup>
                              <m:r>
                                <a:rPr lang="pt-BR" sz="4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  <m:r>
                            <a:rPr lang="pt-BR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nor/>
                            </m:rPr>
                            <a:rPr lang="el-GR" sz="4000" dirty="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m:t>μ</m:t>
                          </m:r>
                          <m:sSup>
                            <m:sSupPr>
                              <m:ctrlPr>
                                <a:rPr lang="pt-BR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4000" b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𝐑</m:t>
                              </m:r>
                            </m:e>
                            <m:sup>
                              <m:r>
                                <a:rPr lang="pt-BR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pt-BR" sz="40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𝐑</m:t>
                          </m:r>
                        </m:e>
                      </m:d>
                      <m:r>
                        <a:rPr lang="pt-BR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p>
                        <m:sSupPr>
                          <m:ctrlPr>
                            <a:rPr lang="pt-BR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40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𝐩</m:t>
                          </m:r>
                        </m:e>
                        <m:sup>
                          <m:r>
                            <a:rPr lang="pt-BR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pt-BR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pt-BR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40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𝐆</m:t>
                          </m:r>
                        </m:e>
                        <m:sup>
                          <m:r>
                            <a:rPr lang="pt-BR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𝑘𝑇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pt-BR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pt-BR" sz="4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sz="4000" b="1">
                                  <a:latin typeface="Cambria Math" panose="02040503050406030204" pitchFamily="18" charset="0"/>
                                </a:rPr>
                                <m:t>𝐠</m:t>
                              </m:r>
                            </m:e>
                            <m:sub>
                              <m:r>
                                <a:rPr lang="pt-BR" sz="40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  <m:sup>
                              <m:r>
                                <a:rPr lang="pt-BR" sz="4000" i="1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p>
                          </m:sSubSup>
                          <m:r>
                            <a:rPr lang="pt-BR" sz="4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pt-BR" sz="40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𝐠</m:t>
                          </m:r>
                          <m:r>
                            <a:rPr lang="pt-BR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pt-BR" sz="40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𝐩</m:t>
                          </m:r>
                          <m:r>
                            <a:rPr lang="pt-BR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pt-BR" sz="4000" b="1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pt-BR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l-GR" sz="4000" dirty="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m:t>μ</m:t>
                          </m:r>
                          <m:r>
                            <a:rPr lang="pt-BR" sz="40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𝐑</m:t>
                          </m:r>
                        </m:e>
                        <m:sup>
                          <m:r>
                            <a:rPr lang="pt-BR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pt-BR" sz="40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𝐑</m:t>
                      </m:r>
                      <m:sSup>
                        <m:sSupPr>
                          <m:ctrlPr>
                            <a:rPr lang="pt-BR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40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𝐩</m:t>
                          </m:r>
                        </m:e>
                        <m:sup>
                          <m:r>
                            <a:rPr lang="pt-BR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</m:oMath>
                  </m:oMathPara>
                </a14:m>
                <a:endParaRPr lang="pt-BR" sz="4000" dirty="0"/>
              </a:p>
            </p:txBody>
          </p:sp>
        </mc:Choice>
        <mc:Fallback>
          <p:sp>
            <p:nvSpPr>
              <p:cNvPr id="66" name="CaixaDeTexto 65">
                <a:extLst>
                  <a:ext uri="{FF2B5EF4-FFF2-40B4-BE49-F238E27FC236}">
                    <a16:creationId xmlns:a16="http://schemas.microsoft.com/office/drawing/2014/main" id="{4C2E4082-015D-4278-A74E-646570296B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531" y="3497977"/>
                <a:ext cx="11542262" cy="694806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 w="34925"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1543774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de Seta Reta 2">
            <a:extLst>
              <a:ext uri="{FF2B5EF4-FFF2-40B4-BE49-F238E27FC236}">
                <a16:creationId xmlns:a16="http://schemas.microsoft.com/office/drawing/2014/main" id="{21924E65-29CD-4BB8-B2CD-AE4C546B1FD1}"/>
              </a:ext>
            </a:extLst>
          </p:cNvPr>
          <p:cNvCxnSpPr>
            <a:cxnSpLocks/>
          </p:cNvCxnSpPr>
          <p:nvPr/>
        </p:nvCxnSpPr>
        <p:spPr>
          <a:xfrm>
            <a:off x="838200" y="3144383"/>
            <a:ext cx="0" cy="3251361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7EC64C03-32B6-470A-ADFF-BAF6710DDD0C}"/>
              </a:ext>
            </a:extLst>
          </p:cNvPr>
          <p:cNvCxnSpPr>
            <a:cxnSpLocks/>
          </p:cNvCxnSpPr>
          <p:nvPr/>
        </p:nvCxnSpPr>
        <p:spPr>
          <a:xfrm flipV="1">
            <a:off x="838200" y="3105834"/>
            <a:ext cx="9557825" cy="38549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226BF9FB-BBC3-49D1-92F3-4ED00A0A03CE}"/>
              </a:ext>
            </a:extLst>
          </p:cNvPr>
          <p:cNvSpPr txBox="1"/>
          <p:nvPr/>
        </p:nvSpPr>
        <p:spPr>
          <a:xfrm>
            <a:off x="470792" y="6072579"/>
            <a:ext cx="3674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/>
              <a:t>z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723D543C-6491-4A8C-A5E4-2ACD38E7A072}"/>
              </a:ext>
            </a:extLst>
          </p:cNvPr>
          <p:cNvSpPr txBox="1"/>
          <p:nvPr/>
        </p:nvSpPr>
        <p:spPr>
          <a:xfrm>
            <a:off x="121950" y="86956"/>
            <a:ext cx="3167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Bacia sedimentar 2D</a:t>
            </a: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D22C0784-6C86-47B4-82C6-C3170008E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5CF5-DD80-4FB2-8D05-C9155122F025}" type="slidenum">
              <a:rPr lang="pt-BR" smtClean="0"/>
              <a:t>83</a:t>
            </a:fld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tângulo 34">
                <a:extLst>
                  <a:ext uri="{FF2B5EF4-FFF2-40B4-BE49-F238E27FC236}">
                    <a16:creationId xmlns:a16="http://schemas.microsoft.com/office/drawing/2014/main" id="{3BEDF37B-B456-4418-B300-7DF968287EFF}"/>
                  </a:ext>
                </a:extLst>
              </p:cNvPr>
              <p:cNvSpPr/>
              <p:nvPr/>
            </p:nvSpPr>
            <p:spPr>
              <a:xfrm>
                <a:off x="585791" y="692017"/>
                <a:ext cx="50481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pt-BR" sz="2000" dirty="0"/>
              </a:p>
            </p:txBody>
          </p:sp>
        </mc:Choice>
        <mc:Fallback xmlns="">
          <p:sp>
            <p:nvSpPr>
              <p:cNvPr id="35" name="Retângulo 34">
                <a:extLst>
                  <a:ext uri="{FF2B5EF4-FFF2-40B4-BE49-F238E27FC236}">
                    <a16:creationId xmlns:a16="http://schemas.microsoft.com/office/drawing/2014/main" id="{3BEDF37B-B456-4418-B300-7DF968287E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791" y="692017"/>
                <a:ext cx="504818" cy="400110"/>
              </a:xfrm>
              <a:prstGeom prst="rect">
                <a:avLst/>
              </a:prstGeom>
              <a:blipFill>
                <a:blip r:embed="rId2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Título 1">
            <a:extLst>
              <a:ext uri="{FF2B5EF4-FFF2-40B4-BE49-F238E27FC236}">
                <a16:creationId xmlns:a16="http://schemas.microsoft.com/office/drawing/2014/main" id="{25D62001-3C8D-40C6-951D-3F6DC6058951}"/>
              </a:ext>
            </a:extLst>
          </p:cNvPr>
          <p:cNvSpPr txBox="1">
            <a:spLocks/>
          </p:cNvSpPr>
          <p:nvPr/>
        </p:nvSpPr>
        <p:spPr>
          <a:xfrm>
            <a:off x="8528977" y="4469384"/>
            <a:ext cx="3340999" cy="10387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sz="4400" dirty="0"/>
          </a:p>
        </p:txBody>
      </p:sp>
      <p:cxnSp>
        <p:nvCxnSpPr>
          <p:cNvPr id="28" name="Conector de Seta Reta 27">
            <a:extLst>
              <a:ext uri="{FF2B5EF4-FFF2-40B4-BE49-F238E27FC236}">
                <a16:creationId xmlns:a16="http://schemas.microsoft.com/office/drawing/2014/main" id="{162D5536-C93A-4C5D-B434-2C193F712700}"/>
              </a:ext>
            </a:extLst>
          </p:cNvPr>
          <p:cNvCxnSpPr>
            <a:cxnSpLocks/>
          </p:cNvCxnSpPr>
          <p:nvPr/>
        </p:nvCxnSpPr>
        <p:spPr>
          <a:xfrm>
            <a:off x="838200" y="1086328"/>
            <a:ext cx="0" cy="1730345"/>
          </a:xfrm>
          <a:prstGeom prst="straightConnector1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de Seta Reta 29">
            <a:extLst>
              <a:ext uri="{FF2B5EF4-FFF2-40B4-BE49-F238E27FC236}">
                <a16:creationId xmlns:a16="http://schemas.microsoft.com/office/drawing/2014/main" id="{42E66DAC-FCD6-4A9F-B133-BA8BD97250CF}"/>
              </a:ext>
            </a:extLst>
          </p:cNvPr>
          <p:cNvCxnSpPr>
            <a:cxnSpLocks/>
          </p:cNvCxnSpPr>
          <p:nvPr/>
        </p:nvCxnSpPr>
        <p:spPr>
          <a:xfrm flipH="1">
            <a:off x="829916" y="2816654"/>
            <a:ext cx="9369572" cy="6216"/>
          </a:xfrm>
          <a:prstGeom prst="straightConnector1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tângulo 26">
            <a:extLst>
              <a:ext uri="{FF2B5EF4-FFF2-40B4-BE49-F238E27FC236}">
                <a16:creationId xmlns:a16="http://schemas.microsoft.com/office/drawing/2014/main" id="{D276E1E9-B231-4502-946E-AF72187E3F82}"/>
              </a:ext>
            </a:extLst>
          </p:cNvPr>
          <p:cNvSpPr/>
          <p:nvPr/>
        </p:nvSpPr>
        <p:spPr>
          <a:xfrm>
            <a:off x="337473" y="1531312"/>
            <a:ext cx="492443" cy="642163"/>
          </a:xfrm>
          <a:prstGeom prst="rect">
            <a:avLst/>
          </a:prstGeom>
        </p:spPr>
        <p:txBody>
          <a:bodyPr vert="vert270" wrap="none">
            <a:spAutoFit/>
          </a:bodyPr>
          <a:lstStyle/>
          <a:p>
            <a:r>
              <a:rPr lang="pt-BR" sz="2000" dirty="0" err="1"/>
              <a:t>mGal</a:t>
            </a:r>
            <a:endParaRPr lang="pt-BR" sz="2000" dirty="0"/>
          </a:p>
        </p:txBody>
      </p:sp>
      <p:sp>
        <p:nvSpPr>
          <p:cNvPr id="5" name="Forma Livre: Forma 4">
            <a:extLst>
              <a:ext uri="{FF2B5EF4-FFF2-40B4-BE49-F238E27FC236}">
                <a16:creationId xmlns:a16="http://schemas.microsoft.com/office/drawing/2014/main" id="{9A4EE9AB-E683-4F9F-A786-8DAA362F0339}"/>
              </a:ext>
            </a:extLst>
          </p:cNvPr>
          <p:cNvSpPr/>
          <p:nvPr/>
        </p:nvSpPr>
        <p:spPr>
          <a:xfrm>
            <a:off x="856343" y="1349829"/>
            <a:ext cx="9187582" cy="1378857"/>
          </a:xfrm>
          <a:custGeom>
            <a:avLst/>
            <a:gdLst>
              <a:gd name="connsiteX0" fmla="*/ 0 w 9187582"/>
              <a:gd name="connsiteY0" fmla="*/ 116114 h 1378857"/>
              <a:gd name="connsiteX1" fmla="*/ 72571 w 9187582"/>
              <a:gd name="connsiteY1" fmla="*/ 174171 h 1378857"/>
              <a:gd name="connsiteX2" fmla="*/ 159657 w 9187582"/>
              <a:gd name="connsiteY2" fmla="*/ 261257 h 1378857"/>
              <a:gd name="connsiteX3" fmla="*/ 232228 w 9187582"/>
              <a:gd name="connsiteY3" fmla="*/ 362857 h 1378857"/>
              <a:gd name="connsiteX4" fmla="*/ 246743 w 9187582"/>
              <a:gd name="connsiteY4" fmla="*/ 435428 h 1378857"/>
              <a:gd name="connsiteX5" fmla="*/ 261257 w 9187582"/>
              <a:gd name="connsiteY5" fmla="*/ 478971 h 1378857"/>
              <a:gd name="connsiteX6" fmla="*/ 333828 w 9187582"/>
              <a:gd name="connsiteY6" fmla="*/ 595085 h 1378857"/>
              <a:gd name="connsiteX7" fmla="*/ 362857 w 9187582"/>
              <a:gd name="connsiteY7" fmla="*/ 682171 h 1378857"/>
              <a:gd name="connsiteX8" fmla="*/ 508000 w 9187582"/>
              <a:gd name="connsiteY8" fmla="*/ 769257 h 1378857"/>
              <a:gd name="connsiteX9" fmla="*/ 537028 w 9187582"/>
              <a:gd name="connsiteY9" fmla="*/ 812800 h 1378857"/>
              <a:gd name="connsiteX10" fmla="*/ 624114 w 9187582"/>
              <a:gd name="connsiteY10" fmla="*/ 885371 h 1378857"/>
              <a:gd name="connsiteX11" fmla="*/ 696686 w 9187582"/>
              <a:gd name="connsiteY11" fmla="*/ 957942 h 1378857"/>
              <a:gd name="connsiteX12" fmla="*/ 798286 w 9187582"/>
              <a:gd name="connsiteY12" fmla="*/ 1059542 h 1378857"/>
              <a:gd name="connsiteX13" fmla="*/ 1161143 w 9187582"/>
              <a:gd name="connsiteY13" fmla="*/ 1103085 h 1378857"/>
              <a:gd name="connsiteX14" fmla="*/ 1262743 w 9187582"/>
              <a:gd name="connsiteY14" fmla="*/ 1161142 h 1378857"/>
              <a:gd name="connsiteX15" fmla="*/ 1349828 w 9187582"/>
              <a:gd name="connsiteY15" fmla="*/ 1219200 h 1378857"/>
              <a:gd name="connsiteX16" fmla="*/ 1422400 w 9187582"/>
              <a:gd name="connsiteY16" fmla="*/ 1233714 h 1378857"/>
              <a:gd name="connsiteX17" fmla="*/ 1553028 w 9187582"/>
              <a:gd name="connsiteY17" fmla="*/ 1262742 h 1378857"/>
              <a:gd name="connsiteX18" fmla="*/ 1727200 w 9187582"/>
              <a:gd name="connsiteY18" fmla="*/ 1277257 h 1378857"/>
              <a:gd name="connsiteX19" fmla="*/ 1828800 w 9187582"/>
              <a:gd name="connsiteY19" fmla="*/ 1335314 h 1378857"/>
              <a:gd name="connsiteX20" fmla="*/ 1886857 w 9187582"/>
              <a:gd name="connsiteY20" fmla="*/ 1364342 h 1378857"/>
              <a:gd name="connsiteX21" fmla="*/ 2119086 w 9187582"/>
              <a:gd name="connsiteY21" fmla="*/ 1320800 h 1378857"/>
              <a:gd name="connsiteX22" fmla="*/ 2670628 w 9187582"/>
              <a:gd name="connsiteY22" fmla="*/ 1262742 h 1378857"/>
              <a:gd name="connsiteX23" fmla="*/ 2801257 w 9187582"/>
              <a:gd name="connsiteY23" fmla="*/ 1175657 h 1378857"/>
              <a:gd name="connsiteX24" fmla="*/ 2859314 w 9187582"/>
              <a:gd name="connsiteY24" fmla="*/ 1132114 h 1378857"/>
              <a:gd name="connsiteX25" fmla="*/ 2902857 w 9187582"/>
              <a:gd name="connsiteY25" fmla="*/ 1117600 h 1378857"/>
              <a:gd name="connsiteX26" fmla="*/ 2960914 w 9187582"/>
              <a:gd name="connsiteY26" fmla="*/ 1088571 h 1378857"/>
              <a:gd name="connsiteX27" fmla="*/ 3004457 w 9187582"/>
              <a:gd name="connsiteY27" fmla="*/ 1074057 h 1378857"/>
              <a:gd name="connsiteX28" fmla="*/ 3062514 w 9187582"/>
              <a:gd name="connsiteY28" fmla="*/ 1045028 h 1378857"/>
              <a:gd name="connsiteX29" fmla="*/ 3164114 w 9187582"/>
              <a:gd name="connsiteY29" fmla="*/ 1001485 h 1378857"/>
              <a:gd name="connsiteX30" fmla="*/ 3193143 w 9187582"/>
              <a:gd name="connsiteY30" fmla="*/ 943428 h 1378857"/>
              <a:gd name="connsiteX31" fmla="*/ 3265714 w 9187582"/>
              <a:gd name="connsiteY31" fmla="*/ 928914 h 1378857"/>
              <a:gd name="connsiteX32" fmla="*/ 3309257 w 9187582"/>
              <a:gd name="connsiteY32" fmla="*/ 914400 h 1378857"/>
              <a:gd name="connsiteX33" fmla="*/ 3425371 w 9187582"/>
              <a:gd name="connsiteY33" fmla="*/ 928914 h 1378857"/>
              <a:gd name="connsiteX34" fmla="*/ 3483428 w 9187582"/>
              <a:gd name="connsiteY34" fmla="*/ 957942 h 1378857"/>
              <a:gd name="connsiteX35" fmla="*/ 3556000 w 9187582"/>
              <a:gd name="connsiteY35" fmla="*/ 986971 h 1378857"/>
              <a:gd name="connsiteX36" fmla="*/ 3657600 w 9187582"/>
              <a:gd name="connsiteY36" fmla="*/ 1016000 h 1378857"/>
              <a:gd name="connsiteX37" fmla="*/ 3846286 w 9187582"/>
              <a:gd name="connsiteY37" fmla="*/ 1074057 h 1378857"/>
              <a:gd name="connsiteX38" fmla="*/ 3904343 w 9187582"/>
              <a:gd name="connsiteY38" fmla="*/ 1117600 h 1378857"/>
              <a:gd name="connsiteX39" fmla="*/ 4005943 w 9187582"/>
              <a:gd name="connsiteY39" fmla="*/ 1132114 h 1378857"/>
              <a:gd name="connsiteX40" fmla="*/ 4499428 w 9187582"/>
              <a:gd name="connsiteY40" fmla="*/ 1161142 h 1378857"/>
              <a:gd name="connsiteX41" fmla="*/ 4673600 w 9187582"/>
              <a:gd name="connsiteY41" fmla="*/ 1335314 h 1378857"/>
              <a:gd name="connsiteX42" fmla="*/ 4818743 w 9187582"/>
              <a:gd name="connsiteY42" fmla="*/ 1378857 h 1378857"/>
              <a:gd name="connsiteX43" fmla="*/ 5355771 w 9187582"/>
              <a:gd name="connsiteY43" fmla="*/ 1349828 h 1378857"/>
              <a:gd name="connsiteX44" fmla="*/ 5442857 w 9187582"/>
              <a:gd name="connsiteY44" fmla="*/ 1335314 h 1378857"/>
              <a:gd name="connsiteX45" fmla="*/ 5544457 w 9187582"/>
              <a:gd name="connsiteY45" fmla="*/ 1277257 h 1378857"/>
              <a:gd name="connsiteX46" fmla="*/ 6168571 w 9187582"/>
              <a:gd name="connsiteY46" fmla="*/ 1248228 h 1378857"/>
              <a:gd name="connsiteX47" fmla="*/ 6241143 w 9187582"/>
              <a:gd name="connsiteY47" fmla="*/ 1204685 h 1378857"/>
              <a:gd name="connsiteX48" fmla="*/ 6371771 w 9187582"/>
              <a:gd name="connsiteY48" fmla="*/ 1175657 h 1378857"/>
              <a:gd name="connsiteX49" fmla="*/ 6473371 w 9187582"/>
              <a:gd name="connsiteY49" fmla="*/ 1161142 h 1378857"/>
              <a:gd name="connsiteX50" fmla="*/ 6705600 w 9187582"/>
              <a:gd name="connsiteY50" fmla="*/ 1161142 h 1378857"/>
              <a:gd name="connsiteX51" fmla="*/ 7199086 w 9187582"/>
              <a:gd name="connsiteY51" fmla="*/ 1132114 h 1378857"/>
              <a:gd name="connsiteX52" fmla="*/ 7286171 w 9187582"/>
              <a:gd name="connsiteY52" fmla="*/ 1030514 h 1378857"/>
              <a:gd name="connsiteX53" fmla="*/ 7344228 w 9187582"/>
              <a:gd name="connsiteY53" fmla="*/ 943428 h 1378857"/>
              <a:gd name="connsiteX54" fmla="*/ 7707086 w 9187582"/>
              <a:gd name="connsiteY54" fmla="*/ 899885 h 1378857"/>
              <a:gd name="connsiteX55" fmla="*/ 7982857 w 9187582"/>
              <a:gd name="connsiteY55" fmla="*/ 725714 h 1378857"/>
              <a:gd name="connsiteX56" fmla="*/ 8026400 w 9187582"/>
              <a:gd name="connsiteY56" fmla="*/ 696685 h 1378857"/>
              <a:gd name="connsiteX57" fmla="*/ 8128000 w 9187582"/>
              <a:gd name="connsiteY57" fmla="*/ 667657 h 1378857"/>
              <a:gd name="connsiteX58" fmla="*/ 8302171 w 9187582"/>
              <a:gd name="connsiteY58" fmla="*/ 595085 h 1378857"/>
              <a:gd name="connsiteX59" fmla="*/ 8374743 w 9187582"/>
              <a:gd name="connsiteY59" fmla="*/ 551542 h 1378857"/>
              <a:gd name="connsiteX60" fmla="*/ 8476343 w 9187582"/>
              <a:gd name="connsiteY60" fmla="*/ 493485 h 1378857"/>
              <a:gd name="connsiteX61" fmla="*/ 8548914 w 9187582"/>
              <a:gd name="connsiteY61" fmla="*/ 435428 h 1378857"/>
              <a:gd name="connsiteX62" fmla="*/ 8781143 w 9187582"/>
              <a:gd name="connsiteY62" fmla="*/ 420914 h 1378857"/>
              <a:gd name="connsiteX63" fmla="*/ 8853714 w 9187582"/>
              <a:gd name="connsiteY63" fmla="*/ 406400 h 1378857"/>
              <a:gd name="connsiteX64" fmla="*/ 8897257 w 9187582"/>
              <a:gd name="connsiteY64" fmla="*/ 333828 h 1378857"/>
              <a:gd name="connsiteX65" fmla="*/ 8969828 w 9187582"/>
              <a:gd name="connsiteY65" fmla="*/ 246742 h 1378857"/>
              <a:gd name="connsiteX66" fmla="*/ 9027886 w 9187582"/>
              <a:gd name="connsiteY66" fmla="*/ 159657 h 1378857"/>
              <a:gd name="connsiteX67" fmla="*/ 9173028 w 9187582"/>
              <a:gd name="connsiteY67" fmla="*/ 58057 h 1378857"/>
              <a:gd name="connsiteX68" fmla="*/ 9187543 w 9187582"/>
              <a:gd name="connsiteY68" fmla="*/ 0 h 1378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9187582" h="1378857">
                <a:moveTo>
                  <a:pt x="0" y="116114"/>
                </a:moveTo>
                <a:cubicBezTo>
                  <a:pt x="24190" y="135466"/>
                  <a:pt x="49649" y="153332"/>
                  <a:pt x="72571" y="174171"/>
                </a:cubicBezTo>
                <a:cubicBezTo>
                  <a:pt x="102948" y="201786"/>
                  <a:pt x="159657" y="261257"/>
                  <a:pt x="159657" y="261257"/>
                </a:cubicBezTo>
                <a:cubicBezTo>
                  <a:pt x="208491" y="407763"/>
                  <a:pt x="117441" y="156242"/>
                  <a:pt x="232228" y="362857"/>
                </a:cubicBezTo>
                <a:cubicBezTo>
                  <a:pt x="244209" y="384422"/>
                  <a:pt x="240760" y="411495"/>
                  <a:pt x="246743" y="435428"/>
                </a:cubicBezTo>
                <a:cubicBezTo>
                  <a:pt x="250454" y="450271"/>
                  <a:pt x="254415" y="465287"/>
                  <a:pt x="261257" y="478971"/>
                </a:cubicBezTo>
                <a:cubicBezTo>
                  <a:pt x="331035" y="618527"/>
                  <a:pt x="240719" y="390245"/>
                  <a:pt x="333828" y="595085"/>
                </a:cubicBezTo>
                <a:cubicBezTo>
                  <a:pt x="346490" y="622941"/>
                  <a:pt x="343742" y="658277"/>
                  <a:pt x="362857" y="682171"/>
                </a:cubicBezTo>
                <a:cubicBezTo>
                  <a:pt x="386209" y="711361"/>
                  <a:pt x="469429" y="749971"/>
                  <a:pt x="508000" y="769257"/>
                </a:cubicBezTo>
                <a:cubicBezTo>
                  <a:pt x="517676" y="783771"/>
                  <a:pt x="525861" y="799399"/>
                  <a:pt x="537028" y="812800"/>
                </a:cubicBezTo>
                <a:cubicBezTo>
                  <a:pt x="571949" y="854705"/>
                  <a:pt x="581302" y="856830"/>
                  <a:pt x="624114" y="885371"/>
                </a:cubicBezTo>
                <a:cubicBezTo>
                  <a:pt x="701530" y="1001494"/>
                  <a:pt x="599918" y="861173"/>
                  <a:pt x="696686" y="957942"/>
                </a:cubicBezTo>
                <a:cubicBezTo>
                  <a:pt x="733635" y="994891"/>
                  <a:pt x="741982" y="1041947"/>
                  <a:pt x="798286" y="1059542"/>
                </a:cubicBezTo>
                <a:cubicBezTo>
                  <a:pt x="888346" y="1087685"/>
                  <a:pt x="1070607" y="1096121"/>
                  <a:pt x="1161143" y="1103085"/>
                </a:cubicBezTo>
                <a:cubicBezTo>
                  <a:pt x="1351601" y="1245929"/>
                  <a:pt x="1120254" y="1081980"/>
                  <a:pt x="1262743" y="1161142"/>
                </a:cubicBezTo>
                <a:cubicBezTo>
                  <a:pt x="1293240" y="1178085"/>
                  <a:pt x="1315618" y="1212358"/>
                  <a:pt x="1349828" y="1219200"/>
                </a:cubicBezTo>
                <a:cubicBezTo>
                  <a:pt x="1374019" y="1224038"/>
                  <a:pt x="1398318" y="1228363"/>
                  <a:pt x="1422400" y="1233714"/>
                </a:cubicBezTo>
                <a:cubicBezTo>
                  <a:pt x="1467502" y="1243736"/>
                  <a:pt x="1506515" y="1257270"/>
                  <a:pt x="1553028" y="1262742"/>
                </a:cubicBezTo>
                <a:cubicBezTo>
                  <a:pt x="1610888" y="1269549"/>
                  <a:pt x="1669143" y="1272419"/>
                  <a:pt x="1727200" y="1277257"/>
                </a:cubicBezTo>
                <a:cubicBezTo>
                  <a:pt x="1902642" y="1364976"/>
                  <a:pt x="1685194" y="1253254"/>
                  <a:pt x="1828800" y="1335314"/>
                </a:cubicBezTo>
                <a:cubicBezTo>
                  <a:pt x="1847586" y="1346049"/>
                  <a:pt x="1867505" y="1354666"/>
                  <a:pt x="1886857" y="1364342"/>
                </a:cubicBezTo>
                <a:cubicBezTo>
                  <a:pt x="1964267" y="1349828"/>
                  <a:pt x="2041272" y="1332958"/>
                  <a:pt x="2119086" y="1320800"/>
                </a:cubicBezTo>
                <a:cubicBezTo>
                  <a:pt x="2295590" y="1293221"/>
                  <a:pt x="2495257" y="1278685"/>
                  <a:pt x="2670628" y="1262742"/>
                </a:cubicBezTo>
                <a:cubicBezTo>
                  <a:pt x="2815292" y="1154248"/>
                  <a:pt x="2633264" y="1287653"/>
                  <a:pt x="2801257" y="1175657"/>
                </a:cubicBezTo>
                <a:cubicBezTo>
                  <a:pt x="2821385" y="1162238"/>
                  <a:pt x="2838311" y="1144116"/>
                  <a:pt x="2859314" y="1132114"/>
                </a:cubicBezTo>
                <a:cubicBezTo>
                  <a:pt x="2872598" y="1124523"/>
                  <a:pt x="2888795" y="1123627"/>
                  <a:pt x="2902857" y="1117600"/>
                </a:cubicBezTo>
                <a:cubicBezTo>
                  <a:pt x="2922744" y="1109077"/>
                  <a:pt x="2941027" y="1097094"/>
                  <a:pt x="2960914" y="1088571"/>
                </a:cubicBezTo>
                <a:cubicBezTo>
                  <a:pt x="2974976" y="1082544"/>
                  <a:pt x="2990395" y="1080084"/>
                  <a:pt x="3004457" y="1074057"/>
                </a:cubicBezTo>
                <a:cubicBezTo>
                  <a:pt x="3024344" y="1065534"/>
                  <a:pt x="3042817" y="1053981"/>
                  <a:pt x="3062514" y="1045028"/>
                </a:cubicBezTo>
                <a:cubicBezTo>
                  <a:pt x="3096057" y="1029781"/>
                  <a:pt x="3130247" y="1015999"/>
                  <a:pt x="3164114" y="1001485"/>
                </a:cubicBezTo>
                <a:cubicBezTo>
                  <a:pt x="3173790" y="982133"/>
                  <a:pt x="3175537" y="956004"/>
                  <a:pt x="3193143" y="943428"/>
                </a:cubicBezTo>
                <a:cubicBezTo>
                  <a:pt x="3213217" y="929089"/>
                  <a:pt x="3241781" y="934897"/>
                  <a:pt x="3265714" y="928914"/>
                </a:cubicBezTo>
                <a:cubicBezTo>
                  <a:pt x="3280557" y="925203"/>
                  <a:pt x="3294743" y="919238"/>
                  <a:pt x="3309257" y="914400"/>
                </a:cubicBezTo>
                <a:cubicBezTo>
                  <a:pt x="3347962" y="919238"/>
                  <a:pt x="3387530" y="919454"/>
                  <a:pt x="3425371" y="928914"/>
                </a:cubicBezTo>
                <a:cubicBezTo>
                  <a:pt x="3446362" y="934162"/>
                  <a:pt x="3463656" y="949155"/>
                  <a:pt x="3483428" y="957942"/>
                </a:cubicBezTo>
                <a:cubicBezTo>
                  <a:pt x="3507237" y="968524"/>
                  <a:pt x="3531283" y="978732"/>
                  <a:pt x="3556000" y="986971"/>
                </a:cubicBezTo>
                <a:cubicBezTo>
                  <a:pt x="3589414" y="998109"/>
                  <a:pt x="3623567" y="1006925"/>
                  <a:pt x="3657600" y="1016000"/>
                </a:cubicBezTo>
                <a:cubicBezTo>
                  <a:pt x="3716770" y="1031779"/>
                  <a:pt x="3790366" y="1042990"/>
                  <a:pt x="3846286" y="1074057"/>
                </a:cubicBezTo>
                <a:cubicBezTo>
                  <a:pt x="3867432" y="1085805"/>
                  <a:pt x="3881609" y="1109333"/>
                  <a:pt x="3904343" y="1117600"/>
                </a:cubicBezTo>
                <a:cubicBezTo>
                  <a:pt x="3936494" y="1129291"/>
                  <a:pt x="3971824" y="1129618"/>
                  <a:pt x="4005943" y="1132114"/>
                </a:cubicBezTo>
                <a:cubicBezTo>
                  <a:pt x="4170283" y="1144139"/>
                  <a:pt x="4334933" y="1151466"/>
                  <a:pt x="4499428" y="1161142"/>
                </a:cubicBezTo>
                <a:cubicBezTo>
                  <a:pt x="4727905" y="1298227"/>
                  <a:pt x="4342321" y="1055002"/>
                  <a:pt x="4673600" y="1335314"/>
                </a:cubicBezTo>
                <a:cubicBezTo>
                  <a:pt x="4688415" y="1347850"/>
                  <a:pt x="4790453" y="1371784"/>
                  <a:pt x="4818743" y="1378857"/>
                </a:cubicBezTo>
                <a:lnTo>
                  <a:pt x="5355771" y="1349828"/>
                </a:lnTo>
                <a:cubicBezTo>
                  <a:pt x="5385129" y="1347780"/>
                  <a:pt x="5415389" y="1345878"/>
                  <a:pt x="5442857" y="1335314"/>
                </a:cubicBezTo>
                <a:cubicBezTo>
                  <a:pt x="5479263" y="1321312"/>
                  <a:pt x="5505729" y="1281904"/>
                  <a:pt x="5544457" y="1277257"/>
                </a:cubicBezTo>
                <a:cubicBezTo>
                  <a:pt x="5751236" y="1252443"/>
                  <a:pt x="5960533" y="1257904"/>
                  <a:pt x="6168571" y="1248228"/>
                </a:cubicBezTo>
                <a:cubicBezTo>
                  <a:pt x="6192762" y="1233714"/>
                  <a:pt x="6215910" y="1217301"/>
                  <a:pt x="6241143" y="1204685"/>
                </a:cubicBezTo>
                <a:cubicBezTo>
                  <a:pt x="6276229" y="1187142"/>
                  <a:pt x="6339564" y="1180612"/>
                  <a:pt x="6371771" y="1175657"/>
                </a:cubicBezTo>
                <a:cubicBezTo>
                  <a:pt x="6405584" y="1170455"/>
                  <a:pt x="6439504" y="1165980"/>
                  <a:pt x="6473371" y="1161142"/>
                </a:cubicBezTo>
                <a:cubicBezTo>
                  <a:pt x="6592323" y="1121492"/>
                  <a:pt x="6437482" y="1166847"/>
                  <a:pt x="6705600" y="1161142"/>
                </a:cubicBezTo>
                <a:cubicBezTo>
                  <a:pt x="6870342" y="1157637"/>
                  <a:pt x="7034591" y="1141790"/>
                  <a:pt x="7199086" y="1132114"/>
                </a:cubicBezTo>
                <a:cubicBezTo>
                  <a:pt x="7249199" y="1082000"/>
                  <a:pt x="7242727" y="1092577"/>
                  <a:pt x="7286171" y="1030514"/>
                </a:cubicBezTo>
                <a:cubicBezTo>
                  <a:pt x="7306178" y="1001933"/>
                  <a:pt x="7310908" y="953769"/>
                  <a:pt x="7344228" y="943428"/>
                </a:cubicBezTo>
                <a:cubicBezTo>
                  <a:pt x="7460574" y="907320"/>
                  <a:pt x="7586133" y="914399"/>
                  <a:pt x="7707086" y="899885"/>
                </a:cubicBezTo>
                <a:cubicBezTo>
                  <a:pt x="7968264" y="709938"/>
                  <a:pt x="7764139" y="845015"/>
                  <a:pt x="7982857" y="725714"/>
                </a:cubicBezTo>
                <a:cubicBezTo>
                  <a:pt x="7998171" y="717361"/>
                  <a:pt x="8010798" y="704486"/>
                  <a:pt x="8026400" y="696685"/>
                </a:cubicBezTo>
                <a:cubicBezTo>
                  <a:pt x="8061488" y="679141"/>
                  <a:pt x="8090799" y="681608"/>
                  <a:pt x="8128000" y="667657"/>
                </a:cubicBezTo>
                <a:cubicBezTo>
                  <a:pt x="8186891" y="645573"/>
                  <a:pt x="8248239" y="627444"/>
                  <a:pt x="8302171" y="595085"/>
                </a:cubicBezTo>
                <a:cubicBezTo>
                  <a:pt x="8326362" y="580571"/>
                  <a:pt x="8350082" y="565242"/>
                  <a:pt x="8374743" y="551542"/>
                </a:cubicBezTo>
                <a:cubicBezTo>
                  <a:pt x="8436736" y="517102"/>
                  <a:pt x="8424204" y="532590"/>
                  <a:pt x="8476343" y="493485"/>
                </a:cubicBezTo>
                <a:cubicBezTo>
                  <a:pt x="8501126" y="474898"/>
                  <a:pt x="8518778" y="442603"/>
                  <a:pt x="8548914" y="435428"/>
                </a:cubicBezTo>
                <a:cubicBezTo>
                  <a:pt x="8624366" y="417463"/>
                  <a:pt x="8703733" y="425752"/>
                  <a:pt x="8781143" y="420914"/>
                </a:cubicBezTo>
                <a:cubicBezTo>
                  <a:pt x="8805333" y="416076"/>
                  <a:pt x="8833979" y="421202"/>
                  <a:pt x="8853714" y="406400"/>
                </a:cubicBezTo>
                <a:cubicBezTo>
                  <a:pt x="8876283" y="389473"/>
                  <a:pt x="8882305" y="357751"/>
                  <a:pt x="8897257" y="333828"/>
                </a:cubicBezTo>
                <a:cubicBezTo>
                  <a:pt x="8967976" y="220678"/>
                  <a:pt x="8878293" y="364429"/>
                  <a:pt x="8969828" y="246742"/>
                </a:cubicBezTo>
                <a:cubicBezTo>
                  <a:pt x="8991247" y="219203"/>
                  <a:pt x="8999976" y="180590"/>
                  <a:pt x="9027886" y="159657"/>
                </a:cubicBezTo>
                <a:cubicBezTo>
                  <a:pt x="9113853" y="95181"/>
                  <a:pt x="9065815" y="129533"/>
                  <a:pt x="9173028" y="58057"/>
                </a:cubicBezTo>
                <a:cubicBezTo>
                  <a:pt x="9189073" y="9924"/>
                  <a:pt x="9187543" y="29814"/>
                  <a:pt x="9187543" y="0"/>
                </a:cubicBezTo>
              </a:path>
            </a:pathLst>
          </a:custGeom>
          <a:ln w="317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7" name="Retângulo 106">
            <a:extLst>
              <a:ext uri="{FF2B5EF4-FFF2-40B4-BE49-F238E27FC236}">
                <a16:creationId xmlns:a16="http://schemas.microsoft.com/office/drawing/2014/main" id="{EA5C0007-3EA7-4865-9B3F-CC4770C6BD4A}"/>
              </a:ext>
            </a:extLst>
          </p:cNvPr>
          <p:cNvSpPr/>
          <p:nvPr/>
        </p:nvSpPr>
        <p:spPr>
          <a:xfrm>
            <a:off x="881786" y="3208669"/>
            <a:ext cx="296733" cy="10476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8" name="Retângulo 107">
            <a:extLst>
              <a:ext uri="{FF2B5EF4-FFF2-40B4-BE49-F238E27FC236}">
                <a16:creationId xmlns:a16="http://schemas.microsoft.com/office/drawing/2014/main" id="{4F680C64-1AB2-4DE8-A08B-5A8A7F61251E}"/>
              </a:ext>
            </a:extLst>
          </p:cNvPr>
          <p:cNvSpPr/>
          <p:nvPr/>
        </p:nvSpPr>
        <p:spPr>
          <a:xfrm>
            <a:off x="1154640" y="3208118"/>
            <a:ext cx="296733" cy="20705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9" name="Retângulo 108">
            <a:extLst>
              <a:ext uri="{FF2B5EF4-FFF2-40B4-BE49-F238E27FC236}">
                <a16:creationId xmlns:a16="http://schemas.microsoft.com/office/drawing/2014/main" id="{26498590-1624-4ADF-B732-68435550BC75}"/>
              </a:ext>
            </a:extLst>
          </p:cNvPr>
          <p:cNvSpPr/>
          <p:nvPr/>
        </p:nvSpPr>
        <p:spPr>
          <a:xfrm>
            <a:off x="1423485" y="3208117"/>
            <a:ext cx="360914" cy="28452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0" name="Retângulo 109">
            <a:extLst>
              <a:ext uri="{FF2B5EF4-FFF2-40B4-BE49-F238E27FC236}">
                <a16:creationId xmlns:a16="http://schemas.microsoft.com/office/drawing/2014/main" id="{AC30B607-F4C2-4C14-9FF6-27319AA8DAA8}"/>
              </a:ext>
            </a:extLst>
          </p:cNvPr>
          <p:cNvSpPr/>
          <p:nvPr/>
        </p:nvSpPr>
        <p:spPr>
          <a:xfrm>
            <a:off x="1701029" y="3208670"/>
            <a:ext cx="285106" cy="34738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1" name="Retângulo 110">
            <a:extLst>
              <a:ext uri="{FF2B5EF4-FFF2-40B4-BE49-F238E27FC236}">
                <a16:creationId xmlns:a16="http://schemas.microsoft.com/office/drawing/2014/main" id="{BB9F590E-C092-4B82-B292-E3DD3FB6CE63}"/>
              </a:ext>
            </a:extLst>
          </p:cNvPr>
          <p:cNvSpPr/>
          <p:nvPr/>
        </p:nvSpPr>
        <p:spPr>
          <a:xfrm>
            <a:off x="1974361" y="3208118"/>
            <a:ext cx="277400" cy="37965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2" name="Retângulo 111">
            <a:extLst>
              <a:ext uri="{FF2B5EF4-FFF2-40B4-BE49-F238E27FC236}">
                <a16:creationId xmlns:a16="http://schemas.microsoft.com/office/drawing/2014/main" id="{B2D997B1-5F78-4370-A064-8D31C9610F57}"/>
              </a:ext>
            </a:extLst>
          </p:cNvPr>
          <p:cNvSpPr/>
          <p:nvPr/>
        </p:nvSpPr>
        <p:spPr>
          <a:xfrm>
            <a:off x="2242349" y="3208118"/>
            <a:ext cx="355365" cy="37965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3" name="Retângulo 112">
            <a:extLst>
              <a:ext uri="{FF2B5EF4-FFF2-40B4-BE49-F238E27FC236}">
                <a16:creationId xmlns:a16="http://schemas.microsoft.com/office/drawing/2014/main" id="{73BA9815-B1F6-4805-BE52-D4AD6EFA6B62}"/>
              </a:ext>
            </a:extLst>
          </p:cNvPr>
          <p:cNvSpPr/>
          <p:nvPr/>
        </p:nvSpPr>
        <p:spPr>
          <a:xfrm>
            <a:off x="2515660" y="3208670"/>
            <a:ext cx="347681" cy="38764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4" name="Retângulo 113">
            <a:extLst>
              <a:ext uri="{FF2B5EF4-FFF2-40B4-BE49-F238E27FC236}">
                <a16:creationId xmlns:a16="http://schemas.microsoft.com/office/drawing/2014/main" id="{23A4843A-1C66-40B5-8FDD-77927130C740}"/>
              </a:ext>
            </a:extLst>
          </p:cNvPr>
          <p:cNvSpPr/>
          <p:nvPr/>
        </p:nvSpPr>
        <p:spPr>
          <a:xfrm>
            <a:off x="2788992" y="3208118"/>
            <a:ext cx="339975" cy="41793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5" name="Retângulo 114">
            <a:extLst>
              <a:ext uri="{FF2B5EF4-FFF2-40B4-BE49-F238E27FC236}">
                <a16:creationId xmlns:a16="http://schemas.microsoft.com/office/drawing/2014/main" id="{44CA41DD-A199-47A2-81D4-E56B7149F5B7}"/>
              </a:ext>
            </a:extLst>
          </p:cNvPr>
          <p:cNvSpPr/>
          <p:nvPr/>
        </p:nvSpPr>
        <p:spPr>
          <a:xfrm>
            <a:off x="3064518" y="3208117"/>
            <a:ext cx="296658" cy="42606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6" name="Retângulo 115">
            <a:extLst>
              <a:ext uri="{FF2B5EF4-FFF2-40B4-BE49-F238E27FC236}">
                <a16:creationId xmlns:a16="http://schemas.microsoft.com/office/drawing/2014/main" id="{E9C84C79-CB52-42D1-B475-DD1AD1EF1426}"/>
              </a:ext>
            </a:extLst>
          </p:cNvPr>
          <p:cNvSpPr/>
          <p:nvPr/>
        </p:nvSpPr>
        <p:spPr>
          <a:xfrm>
            <a:off x="3343255" y="3208670"/>
            <a:ext cx="296217" cy="44465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7" name="Retângulo 116">
            <a:extLst>
              <a:ext uri="{FF2B5EF4-FFF2-40B4-BE49-F238E27FC236}">
                <a16:creationId xmlns:a16="http://schemas.microsoft.com/office/drawing/2014/main" id="{FED149B1-6E3D-4AF3-9454-4619F36D1117}"/>
              </a:ext>
            </a:extLst>
          </p:cNvPr>
          <p:cNvSpPr/>
          <p:nvPr/>
        </p:nvSpPr>
        <p:spPr>
          <a:xfrm>
            <a:off x="3615749" y="3208118"/>
            <a:ext cx="302019" cy="42606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8" name="Retângulo 117">
            <a:extLst>
              <a:ext uri="{FF2B5EF4-FFF2-40B4-BE49-F238E27FC236}">
                <a16:creationId xmlns:a16="http://schemas.microsoft.com/office/drawing/2014/main" id="{62478E99-970E-4CDE-B2F5-476F0C5679E6}"/>
              </a:ext>
            </a:extLst>
          </p:cNvPr>
          <p:cNvSpPr/>
          <p:nvPr/>
        </p:nvSpPr>
        <p:spPr>
          <a:xfrm>
            <a:off x="3884924" y="3208118"/>
            <a:ext cx="360890" cy="41793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9" name="Retângulo 118">
            <a:extLst>
              <a:ext uri="{FF2B5EF4-FFF2-40B4-BE49-F238E27FC236}">
                <a16:creationId xmlns:a16="http://schemas.microsoft.com/office/drawing/2014/main" id="{280567EC-3AA4-46FB-98A2-8F5FE3956869}"/>
              </a:ext>
            </a:extLst>
          </p:cNvPr>
          <p:cNvSpPr/>
          <p:nvPr/>
        </p:nvSpPr>
        <p:spPr>
          <a:xfrm>
            <a:off x="4161892" y="3208670"/>
            <a:ext cx="294358" cy="38764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0" name="Retângulo 119">
            <a:extLst>
              <a:ext uri="{FF2B5EF4-FFF2-40B4-BE49-F238E27FC236}">
                <a16:creationId xmlns:a16="http://schemas.microsoft.com/office/drawing/2014/main" id="{D3FD2EDC-FF1F-4598-8EF5-0D76BC905BF0}"/>
              </a:ext>
            </a:extLst>
          </p:cNvPr>
          <p:cNvSpPr/>
          <p:nvPr/>
        </p:nvSpPr>
        <p:spPr>
          <a:xfrm>
            <a:off x="4430973" y="3208118"/>
            <a:ext cx="355064" cy="37965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1" name="Retângulo 120">
            <a:extLst>
              <a:ext uri="{FF2B5EF4-FFF2-40B4-BE49-F238E27FC236}">
                <a16:creationId xmlns:a16="http://schemas.microsoft.com/office/drawing/2014/main" id="{BDBB37BA-BA33-4E1A-9084-0BB90715BD01}"/>
              </a:ext>
            </a:extLst>
          </p:cNvPr>
          <p:cNvSpPr/>
          <p:nvPr/>
        </p:nvSpPr>
        <p:spPr>
          <a:xfrm>
            <a:off x="4707579" y="3208118"/>
            <a:ext cx="294358" cy="37965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2" name="Retângulo 121">
            <a:extLst>
              <a:ext uri="{FF2B5EF4-FFF2-40B4-BE49-F238E27FC236}">
                <a16:creationId xmlns:a16="http://schemas.microsoft.com/office/drawing/2014/main" id="{07A515FA-F149-4CEE-81E3-7DF0A31CF152}"/>
              </a:ext>
            </a:extLst>
          </p:cNvPr>
          <p:cNvSpPr/>
          <p:nvPr/>
        </p:nvSpPr>
        <p:spPr>
          <a:xfrm>
            <a:off x="4982203" y="3208266"/>
            <a:ext cx="360889" cy="41789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3" name="Retângulo 122">
            <a:extLst>
              <a:ext uri="{FF2B5EF4-FFF2-40B4-BE49-F238E27FC236}">
                <a16:creationId xmlns:a16="http://schemas.microsoft.com/office/drawing/2014/main" id="{439A7086-E6C4-4EBB-A327-FA3C6C02989E}"/>
              </a:ext>
            </a:extLst>
          </p:cNvPr>
          <p:cNvSpPr/>
          <p:nvPr/>
        </p:nvSpPr>
        <p:spPr>
          <a:xfrm>
            <a:off x="5260244" y="3207714"/>
            <a:ext cx="277400" cy="44465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4" name="Retângulo 123">
            <a:extLst>
              <a:ext uri="{FF2B5EF4-FFF2-40B4-BE49-F238E27FC236}">
                <a16:creationId xmlns:a16="http://schemas.microsoft.com/office/drawing/2014/main" id="{41DD83F7-32A7-4903-9AA4-B8947149A824}"/>
              </a:ext>
            </a:extLst>
          </p:cNvPr>
          <p:cNvSpPr/>
          <p:nvPr/>
        </p:nvSpPr>
        <p:spPr>
          <a:xfrm>
            <a:off x="5531482" y="3207715"/>
            <a:ext cx="303053" cy="48626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5" name="Retângulo 124">
            <a:extLst>
              <a:ext uri="{FF2B5EF4-FFF2-40B4-BE49-F238E27FC236}">
                <a16:creationId xmlns:a16="http://schemas.microsoft.com/office/drawing/2014/main" id="{6B4A3867-ADC1-498B-91A1-FB2B980A2411}"/>
              </a:ext>
            </a:extLst>
          </p:cNvPr>
          <p:cNvSpPr/>
          <p:nvPr/>
        </p:nvSpPr>
        <p:spPr>
          <a:xfrm>
            <a:off x="5800725" y="3208267"/>
            <a:ext cx="360837" cy="49219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6" name="Retângulo 125">
            <a:extLst>
              <a:ext uri="{FF2B5EF4-FFF2-40B4-BE49-F238E27FC236}">
                <a16:creationId xmlns:a16="http://schemas.microsoft.com/office/drawing/2014/main" id="{B6F2ECF8-4DF3-41C8-A9BF-6470A0C50848}"/>
              </a:ext>
            </a:extLst>
          </p:cNvPr>
          <p:cNvSpPr/>
          <p:nvPr/>
        </p:nvSpPr>
        <p:spPr>
          <a:xfrm>
            <a:off x="6073773" y="3207715"/>
            <a:ext cx="357738" cy="49439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7" name="Retângulo 126">
            <a:extLst>
              <a:ext uri="{FF2B5EF4-FFF2-40B4-BE49-F238E27FC236}">
                <a16:creationId xmlns:a16="http://schemas.microsoft.com/office/drawing/2014/main" id="{E27C65CE-4B61-411E-9AA2-1072FBAF245D}"/>
              </a:ext>
            </a:extLst>
          </p:cNvPr>
          <p:cNvSpPr/>
          <p:nvPr/>
        </p:nvSpPr>
        <p:spPr>
          <a:xfrm>
            <a:off x="6342568" y="3207715"/>
            <a:ext cx="422701" cy="49439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8" name="Retângulo 127">
            <a:extLst>
              <a:ext uri="{FF2B5EF4-FFF2-40B4-BE49-F238E27FC236}">
                <a16:creationId xmlns:a16="http://schemas.microsoft.com/office/drawing/2014/main" id="{AD9AC7C5-E3FF-45E5-AB3A-B75EDD781BBF}"/>
              </a:ext>
            </a:extLst>
          </p:cNvPr>
          <p:cNvSpPr/>
          <p:nvPr/>
        </p:nvSpPr>
        <p:spPr>
          <a:xfrm>
            <a:off x="6631024" y="3208267"/>
            <a:ext cx="265870" cy="49219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9" name="Retângulo 128">
            <a:extLst>
              <a:ext uri="{FF2B5EF4-FFF2-40B4-BE49-F238E27FC236}">
                <a16:creationId xmlns:a16="http://schemas.microsoft.com/office/drawing/2014/main" id="{F1DF1844-67C9-4A98-BAAB-FC4023DDA96F}"/>
              </a:ext>
            </a:extLst>
          </p:cNvPr>
          <p:cNvSpPr/>
          <p:nvPr/>
        </p:nvSpPr>
        <p:spPr>
          <a:xfrm>
            <a:off x="6875614" y="3207715"/>
            <a:ext cx="368149" cy="50345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0" name="Retângulo 129">
            <a:extLst>
              <a:ext uri="{FF2B5EF4-FFF2-40B4-BE49-F238E27FC236}">
                <a16:creationId xmlns:a16="http://schemas.microsoft.com/office/drawing/2014/main" id="{5EE6DA97-CC9D-4CE2-BE22-7E1957D36209}"/>
              </a:ext>
            </a:extLst>
          </p:cNvPr>
          <p:cNvSpPr/>
          <p:nvPr/>
        </p:nvSpPr>
        <p:spPr>
          <a:xfrm>
            <a:off x="7195157" y="3207715"/>
            <a:ext cx="359558" cy="48626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1" name="Retângulo 130">
            <a:extLst>
              <a:ext uri="{FF2B5EF4-FFF2-40B4-BE49-F238E27FC236}">
                <a16:creationId xmlns:a16="http://schemas.microsoft.com/office/drawing/2014/main" id="{3053A98F-0516-421B-ABA1-B889BAFD58B0}"/>
              </a:ext>
            </a:extLst>
          </p:cNvPr>
          <p:cNvSpPr/>
          <p:nvPr/>
        </p:nvSpPr>
        <p:spPr>
          <a:xfrm>
            <a:off x="7446670" y="3208267"/>
            <a:ext cx="312123" cy="49425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2" name="Retângulo 131">
            <a:extLst>
              <a:ext uri="{FF2B5EF4-FFF2-40B4-BE49-F238E27FC236}">
                <a16:creationId xmlns:a16="http://schemas.microsoft.com/office/drawing/2014/main" id="{40B5EF85-0A65-4182-B735-24EE7A1CCD56}"/>
              </a:ext>
            </a:extLst>
          </p:cNvPr>
          <p:cNvSpPr/>
          <p:nvPr/>
        </p:nvSpPr>
        <p:spPr>
          <a:xfrm>
            <a:off x="7719641" y="3207715"/>
            <a:ext cx="310242" cy="49425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3" name="Retângulo 132">
            <a:extLst>
              <a:ext uri="{FF2B5EF4-FFF2-40B4-BE49-F238E27FC236}">
                <a16:creationId xmlns:a16="http://schemas.microsoft.com/office/drawing/2014/main" id="{6C6C861E-E0D1-4530-9170-5EF1F1ECFEB4}"/>
              </a:ext>
            </a:extLst>
          </p:cNvPr>
          <p:cNvSpPr/>
          <p:nvPr/>
        </p:nvSpPr>
        <p:spPr>
          <a:xfrm>
            <a:off x="7994906" y="3207715"/>
            <a:ext cx="271104" cy="48626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4" name="Retângulo 133">
            <a:extLst>
              <a:ext uri="{FF2B5EF4-FFF2-40B4-BE49-F238E27FC236}">
                <a16:creationId xmlns:a16="http://schemas.microsoft.com/office/drawing/2014/main" id="{5A1FBDD6-FF04-4A73-BAEB-53C539A552A3}"/>
              </a:ext>
            </a:extLst>
          </p:cNvPr>
          <p:cNvSpPr/>
          <p:nvPr/>
        </p:nvSpPr>
        <p:spPr>
          <a:xfrm>
            <a:off x="8258044" y="3206413"/>
            <a:ext cx="285106" cy="44465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5" name="Retângulo 134">
            <a:extLst>
              <a:ext uri="{FF2B5EF4-FFF2-40B4-BE49-F238E27FC236}">
                <a16:creationId xmlns:a16="http://schemas.microsoft.com/office/drawing/2014/main" id="{F402F7D9-247D-48B2-82DE-A5A31C6CA6E4}"/>
              </a:ext>
            </a:extLst>
          </p:cNvPr>
          <p:cNvSpPr/>
          <p:nvPr/>
        </p:nvSpPr>
        <p:spPr>
          <a:xfrm>
            <a:off x="8530100" y="3205860"/>
            <a:ext cx="297943" cy="40396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6" name="Retângulo 135">
            <a:extLst>
              <a:ext uri="{FF2B5EF4-FFF2-40B4-BE49-F238E27FC236}">
                <a16:creationId xmlns:a16="http://schemas.microsoft.com/office/drawing/2014/main" id="{DFCDA17C-A121-4503-B75B-1B8704575431}"/>
              </a:ext>
            </a:extLst>
          </p:cNvPr>
          <p:cNvSpPr/>
          <p:nvPr/>
        </p:nvSpPr>
        <p:spPr>
          <a:xfrm>
            <a:off x="8817296" y="3205861"/>
            <a:ext cx="296733" cy="38020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7" name="Retângulo 136">
            <a:extLst>
              <a:ext uri="{FF2B5EF4-FFF2-40B4-BE49-F238E27FC236}">
                <a16:creationId xmlns:a16="http://schemas.microsoft.com/office/drawing/2014/main" id="{DA1FF955-D7E8-4464-8F7B-AC7359DEEEE7}"/>
              </a:ext>
            </a:extLst>
          </p:cNvPr>
          <p:cNvSpPr/>
          <p:nvPr/>
        </p:nvSpPr>
        <p:spPr>
          <a:xfrm>
            <a:off x="9090129" y="3206413"/>
            <a:ext cx="296733" cy="38006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8" name="Retângulo 137">
            <a:extLst>
              <a:ext uri="{FF2B5EF4-FFF2-40B4-BE49-F238E27FC236}">
                <a16:creationId xmlns:a16="http://schemas.microsoft.com/office/drawing/2014/main" id="{1BC25B3A-460A-4A2C-A304-ED54B3AA899C}"/>
              </a:ext>
            </a:extLst>
          </p:cNvPr>
          <p:cNvSpPr/>
          <p:nvPr/>
        </p:nvSpPr>
        <p:spPr>
          <a:xfrm>
            <a:off x="9362181" y="3205860"/>
            <a:ext cx="309635" cy="35116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9" name="Retângulo 138">
            <a:extLst>
              <a:ext uri="{FF2B5EF4-FFF2-40B4-BE49-F238E27FC236}">
                <a16:creationId xmlns:a16="http://schemas.microsoft.com/office/drawing/2014/main" id="{7D6F892B-BC4C-4A83-8E2F-398202DE0C8B}"/>
              </a:ext>
            </a:extLst>
          </p:cNvPr>
          <p:cNvSpPr/>
          <p:nvPr/>
        </p:nvSpPr>
        <p:spPr>
          <a:xfrm>
            <a:off x="9636987" y="3205861"/>
            <a:ext cx="277893" cy="34807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0" name="Retângulo 139">
            <a:extLst>
              <a:ext uri="{FF2B5EF4-FFF2-40B4-BE49-F238E27FC236}">
                <a16:creationId xmlns:a16="http://schemas.microsoft.com/office/drawing/2014/main" id="{092F15A2-1F78-4D62-80D8-438CFD297ADB}"/>
              </a:ext>
            </a:extLst>
          </p:cNvPr>
          <p:cNvSpPr/>
          <p:nvPr/>
        </p:nvSpPr>
        <p:spPr>
          <a:xfrm>
            <a:off x="9892054" y="3206413"/>
            <a:ext cx="305803" cy="25169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2" name="CaixaDeTexto 141">
            <a:extLst>
              <a:ext uri="{FF2B5EF4-FFF2-40B4-BE49-F238E27FC236}">
                <a16:creationId xmlns:a16="http://schemas.microsoft.com/office/drawing/2014/main" id="{87666F44-9995-4481-8FBD-EA0D0E05BCEA}"/>
              </a:ext>
            </a:extLst>
          </p:cNvPr>
          <p:cNvSpPr txBox="1"/>
          <p:nvPr/>
        </p:nvSpPr>
        <p:spPr>
          <a:xfrm>
            <a:off x="10199498" y="2970058"/>
            <a:ext cx="3930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/>
              <a:t>x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3" name="Retângulo 142">
                <a:extLst>
                  <a:ext uri="{FF2B5EF4-FFF2-40B4-BE49-F238E27FC236}">
                    <a16:creationId xmlns:a16="http://schemas.microsoft.com/office/drawing/2014/main" id="{EB96F396-D1A3-48E7-B07B-D01B3CC947FD}"/>
                  </a:ext>
                </a:extLst>
              </p:cNvPr>
              <p:cNvSpPr/>
              <p:nvPr/>
            </p:nvSpPr>
            <p:spPr>
              <a:xfrm>
                <a:off x="36472" y="2932692"/>
                <a:ext cx="831510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pt-BR" sz="3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</m:oMath>
                  </m:oMathPara>
                </a14:m>
                <a:endParaRPr lang="pt-BR" sz="36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43" name="Retângulo 142">
                <a:extLst>
                  <a:ext uri="{FF2B5EF4-FFF2-40B4-BE49-F238E27FC236}">
                    <a16:creationId xmlns:a16="http://schemas.microsoft.com/office/drawing/2014/main" id="{EB96F396-D1A3-48E7-B07B-D01B3CC947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72" y="2932692"/>
                <a:ext cx="831510" cy="6463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4" name="Retângulo 143">
            <a:extLst>
              <a:ext uri="{FF2B5EF4-FFF2-40B4-BE49-F238E27FC236}">
                <a16:creationId xmlns:a16="http://schemas.microsoft.com/office/drawing/2014/main" id="{7DE7611F-EB4C-48CB-B1C1-D0F1837D0077}"/>
              </a:ext>
            </a:extLst>
          </p:cNvPr>
          <p:cNvSpPr/>
          <p:nvPr/>
        </p:nvSpPr>
        <p:spPr>
          <a:xfrm>
            <a:off x="5330292" y="2749624"/>
            <a:ext cx="924612" cy="400110"/>
          </a:xfrm>
          <a:prstGeom prst="rect">
            <a:avLst/>
          </a:prstGeom>
        </p:spPr>
        <p:txBody>
          <a:bodyPr vert="horz" wrap="none">
            <a:spAutoFit/>
          </a:bodyPr>
          <a:lstStyle/>
          <a:p>
            <a:r>
              <a:rPr lang="pt-BR" sz="2000" dirty="0"/>
              <a:t>metros</a:t>
            </a:r>
          </a:p>
        </p:txBody>
      </p:sp>
    </p:spTree>
    <p:extLst>
      <p:ext uri="{BB962C8B-B14F-4D97-AF65-F5344CB8AC3E}">
        <p14:creationId xmlns:p14="http://schemas.microsoft.com/office/powerpoint/2010/main" val="229791652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de Seta Reta 2">
            <a:extLst>
              <a:ext uri="{FF2B5EF4-FFF2-40B4-BE49-F238E27FC236}">
                <a16:creationId xmlns:a16="http://schemas.microsoft.com/office/drawing/2014/main" id="{21924E65-29CD-4BB8-B2CD-AE4C546B1FD1}"/>
              </a:ext>
            </a:extLst>
          </p:cNvPr>
          <p:cNvCxnSpPr>
            <a:cxnSpLocks/>
          </p:cNvCxnSpPr>
          <p:nvPr/>
        </p:nvCxnSpPr>
        <p:spPr>
          <a:xfrm>
            <a:off x="838200" y="3144383"/>
            <a:ext cx="0" cy="3251361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7EC64C03-32B6-470A-ADFF-BAF6710DDD0C}"/>
              </a:ext>
            </a:extLst>
          </p:cNvPr>
          <p:cNvCxnSpPr>
            <a:cxnSpLocks/>
          </p:cNvCxnSpPr>
          <p:nvPr/>
        </p:nvCxnSpPr>
        <p:spPr>
          <a:xfrm flipV="1">
            <a:off x="838200" y="3105834"/>
            <a:ext cx="9557825" cy="38549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226BF9FB-BBC3-49D1-92F3-4ED00A0A03CE}"/>
              </a:ext>
            </a:extLst>
          </p:cNvPr>
          <p:cNvSpPr txBox="1"/>
          <p:nvPr/>
        </p:nvSpPr>
        <p:spPr>
          <a:xfrm>
            <a:off x="470792" y="6072579"/>
            <a:ext cx="3674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/>
              <a:t>z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723D543C-6491-4A8C-A5E4-2ACD38E7A072}"/>
              </a:ext>
            </a:extLst>
          </p:cNvPr>
          <p:cNvSpPr txBox="1"/>
          <p:nvPr/>
        </p:nvSpPr>
        <p:spPr>
          <a:xfrm>
            <a:off x="121950" y="86956"/>
            <a:ext cx="3167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Bacia sedimentar 2D</a:t>
            </a: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D22C0784-6C86-47B4-82C6-C3170008E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5CF5-DD80-4FB2-8D05-C9155122F025}" type="slidenum">
              <a:rPr lang="pt-BR" smtClean="0"/>
              <a:t>84</a:t>
            </a:fld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tângulo 34">
                <a:extLst>
                  <a:ext uri="{FF2B5EF4-FFF2-40B4-BE49-F238E27FC236}">
                    <a16:creationId xmlns:a16="http://schemas.microsoft.com/office/drawing/2014/main" id="{3BEDF37B-B456-4418-B300-7DF968287EFF}"/>
                  </a:ext>
                </a:extLst>
              </p:cNvPr>
              <p:cNvSpPr/>
              <p:nvPr/>
            </p:nvSpPr>
            <p:spPr>
              <a:xfrm>
                <a:off x="585791" y="692017"/>
                <a:ext cx="50481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pt-BR" sz="2000" dirty="0"/>
              </a:p>
            </p:txBody>
          </p:sp>
        </mc:Choice>
        <mc:Fallback xmlns="">
          <p:sp>
            <p:nvSpPr>
              <p:cNvPr id="35" name="Retângulo 34">
                <a:extLst>
                  <a:ext uri="{FF2B5EF4-FFF2-40B4-BE49-F238E27FC236}">
                    <a16:creationId xmlns:a16="http://schemas.microsoft.com/office/drawing/2014/main" id="{3BEDF37B-B456-4418-B300-7DF968287E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791" y="692017"/>
                <a:ext cx="504818" cy="400110"/>
              </a:xfrm>
              <a:prstGeom prst="rect">
                <a:avLst/>
              </a:prstGeom>
              <a:blipFill>
                <a:blip r:embed="rId2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Título 1">
            <a:extLst>
              <a:ext uri="{FF2B5EF4-FFF2-40B4-BE49-F238E27FC236}">
                <a16:creationId xmlns:a16="http://schemas.microsoft.com/office/drawing/2014/main" id="{25D62001-3C8D-40C6-951D-3F6DC6058951}"/>
              </a:ext>
            </a:extLst>
          </p:cNvPr>
          <p:cNvSpPr txBox="1">
            <a:spLocks/>
          </p:cNvSpPr>
          <p:nvPr/>
        </p:nvSpPr>
        <p:spPr>
          <a:xfrm>
            <a:off x="8528977" y="4469384"/>
            <a:ext cx="1385903" cy="10387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sz="4400" dirty="0"/>
          </a:p>
        </p:txBody>
      </p:sp>
      <p:cxnSp>
        <p:nvCxnSpPr>
          <p:cNvPr id="28" name="Conector de Seta Reta 27">
            <a:extLst>
              <a:ext uri="{FF2B5EF4-FFF2-40B4-BE49-F238E27FC236}">
                <a16:creationId xmlns:a16="http://schemas.microsoft.com/office/drawing/2014/main" id="{162D5536-C93A-4C5D-B434-2C193F712700}"/>
              </a:ext>
            </a:extLst>
          </p:cNvPr>
          <p:cNvCxnSpPr>
            <a:cxnSpLocks/>
          </p:cNvCxnSpPr>
          <p:nvPr/>
        </p:nvCxnSpPr>
        <p:spPr>
          <a:xfrm>
            <a:off x="838200" y="1086328"/>
            <a:ext cx="0" cy="1730345"/>
          </a:xfrm>
          <a:prstGeom prst="straightConnector1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de Seta Reta 29">
            <a:extLst>
              <a:ext uri="{FF2B5EF4-FFF2-40B4-BE49-F238E27FC236}">
                <a16:creationId xmlns:a16="http://schemas.microsoft.com/office/drawing/2014/main" id="{42E66DAC-FCD6-4A9F-B133-BA8BD97250CF}"/>
              </a:ext>
            </a:extLst>
          </p:cNvPr>
          <p:cNvCxnSpPr>
            <a:cxnSpLocks/>
          </p:cNvCxnSpPr>
          <p:nvPr/>
        </p:nvCxnSpPr>
        <p:spPr>
          <a:xfrm flipH="1">
            <a:off x="829916" y="2816654"/>
            <a:ext cx="9369572" cy="6216"/>
          </a:xfrm>
          <a:prstGeom prst="straightConnector1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tângulo 26">
            <a:extLst>
              <a:ext uri="{FF2B5EF4-FFF2-40B4-BE49-F238E27FC236}">
                <a16:creationId xmlns:a16="http://schemas.microsoft.com/office/drawing/2014/main" id="{D276E1E9-B231-4502-946E-AF72187E3F82}"/>
              </a:ext>
            </a:extLst>
          </p:cNvPr>
          <p:cNvSpPr/>
          <p:nvPr/>
        </p:nvSpPr>
        <p:spPr>
          <a:xfrm>
            <a:off x="337473" y="1531312"/>
            <a:ext cx="492443" cy="642163"/>
          </a:xfrm>
          <a:prstGeom prst="rect">
            <a:avLst/>
          </a:prstGeom>
        </p:spPr>
        <p:txBody>
          <a:bodyPr vert="vert270" wrap="none">
            <a:spAutoFit/>
          </a:bodyPr>
          <a:lstStyle/>
          <a:p>
            <a:r>
              <a:rPr lang="pt-BR" sz="2000" dirty="0" err="1"/>
              <a:t>mGal</a:t>
            </a:r>
            <a:endParaRPr lang="pt-BR" sz="2000" dirty="0"/>
          </a:p>
        </p:txBody>
      </p:sp>
      <p:sp>
        <p:nvSpPr>
          <p:cNvPr id="5" name="Forma Livre: Forma 4">
            <a:extLst>
              <a:ext uri="{FF2B5EF4-FFF2-40B4-BE49-F238E27FC236}">
                <a16:creationId xmlns:a16="http://schemas.microsoft.com/office/drawing/2014/main" id="{9A4EE9AB-E683-4F9F-A786-8DAA362F0339}"/>
              </a:ext>
            </a:extLst>
          </p:cNvPr>
          <p:cNvSpPr/>
          <p:nvPr/>
        </p:nvSpPr>
        <p:spPr>
          <a:xfrm>
            <a:off x="856343" y="1349829"/>
            <a:ext cx="9187582" cy="1378857"/>
          </a:xfrm>
          <a:custGeom>
            <a:avLst/>
            <a:gdLst>
              <a:gd name="connsiteX0" fmla="*/ 0 w 9187582"/>
              <a:gd name="connsiteY0" fmla="*/ 116114 h 1378857"/>
              <a:gd name="connsiteX1" fmla="*/ 72571 w 9187582"/>
              <a:gd name="connsiteY1" fmla="*/ 174171 h 1378857"/>
              <a:gd name="connsiteX2" fmla="*/ 159657 w 9187582"/>
              <a:gd name="connsiteY2" fmla="*/ 261257 h 1378857"/>
              <a:gd name="connsiteX3" fmla="*/ 232228 w 9187582"/>
              <a:gd name="connsiteY3" fmla="*/ 362857 h 1378857"/>
              <a:gd name="connsiteX4" fmla="*/ 246743 w 9187582"/>
              <a:gd name="connsiteY4" fmla="*/ 435428 h 1378857"/>
              <a:gd name="connsiteX5" fmla="*/ 261257 w 9187582"/>
              <a:gd name="connsiteY5" fmla="*/ 478971 h 1378857"/>
              <a:gd name="connsiteX6" fmla="*/ 333828 w 9187582"/>
              <a:gd name="connsiteY6" fmla="*/ 595085 h 1378857"/>
              <a:gd name="connsiteX7" fmla="*/ 362857 w 9187582"/>
              <a:gd name="connsiteY7" fmla="*/ 682171 h 1378857"/>
              <a:gd name="connsiteX8" fmla="*/ 508000 w 9187582"/>
              <a:gd name="connsiteY8" fmla="*/ 769257 h 1378857"/>
              <a:gd name="connsiteX9" fmla="*/ 537028 w 9187582"/>
              <a:gd name="connsiteY9" fmla="*/ 812800 h 1378857"/>
              <a:gd name="connsiteX10" fmla="*/ 624114 w 9187582"/>
              <a:gd name="connsiteY10" fmla="*/ 885371 h 1378857"/>
              <a:gd name="connsiteX11" fmla="*/ 696686 w 9187582"/>
              <a:gd name="connsiteY11" fmla="*/ 957942 h 1378857"/>
              <a:gd name="connsiteX12" fmla="*/ 798286 w 9187582"/>
              <a:gd name="connsiteY12" fmla="*/ 1059542 h 1378857"/>
              <a:gd name="connsiteX13" fmla="*/ 1161143 w 9187582"/>
              <a:gd name="connsiteY13" fmla="*/ 1103085 h 1378857"/>
              <a:gd name="connsiteX14" fmla="*/ 1262743 w 9187582"/>
              <a:gd name="connsiteY14" fmla="*/ 1161142 h 1378857"/>
              <a:gd name="connsiteX15" fmla="*/ 1349828 w 9187582"/>
              <a:gd name="connsiteY15" fmla="*/ 1219200 h 1378857"/>
              <a:gd name="connsiteX16" fmla="*/ 1422400 w 9187582"/>
              <a:gd name="connsiteY16" fmla="*/ 1233714 h 1378857"/>
              <a:gd name="connsiteX17" fmla="*/ 1553028 w 9187582"/>
              <a:gd name="connsiteY17" fmla="*/ 1262742 h 1378857"/>
              <a:gd name="connsiteX18" fmla="*/ 1727200 w 9187582"/>
              <a:gd name="connsiteY18" fmla="*/ 1277257 h 1378857"/>
              <a:gd name="connsiteX19" fmla="*/ 1828800 w 9187582"/>
              <a:gd name="connsiteY19" fmla="*/ 1335314 h 1378857"/>
              <a:gd name="connsiteX20" fmla="*/ 1886857 w 9187582"/>
              <a:gd name="connsiteY20" fmla="*/ 1364342 h 1378857"/>
              <a:gd name="connsiteX21" fmla="*/ 2119086 w 9187582"/>
              <a:gd name="connsiteY21" fmla="*/ 1320800 h 1378857"/>
              <a:gd name="connsiteX22" fmla="*/ 2670628 w 9187582"/>
              <a:gd name="connsiteY22" fmla="*/ 1262742 h 1378857"/>
              <a:gd name="connsiteX23" fmla="*/ 2801257 w 9187582"/>
              <a:gd name="connsiteY23" fmla="*/ 1175657 h 1378857"/>
              <a:gd name="connsiteX24" fmla="*/ 2859314 w 9187582"/>
              <a:gd name="connsiteY24" fmla="*/ 1132114 h 1378857"/>
              <a:gd name="connsiteX25" fmla="*/ 2902857 w 9187582"/>
              <a:gd name="connsiteY25" fmla="*/ 1117600 h 1378857"/>
              <a:gd name="connsiteX26" fmla="*/ 2960914 w 9187582"/>
              <a:gd name="connsiteY26" fmla="*/ 1088571 h 1378857"/>
              <a:gd name="connsiteX27" fmla="*/ 3004457 w 9187582"/>
              <a:gd name="connsiteY27" fmla="*/ 1074057 h 1378857"/>
              <a:gd name="connsiteX28" fmla="*/ 3062514 w 9187582"/>
              <a:gd name="connsiteY28" fmla="*/ 1045028 h 1378857"/>
              <a:gd name="connsiteX29" fmla="*/ 3164114 w 9187582"/>
              <a:gd name="connsiteY29" fmla="*/ 1001485 h 1378857"/>
              <a:gd name="connsiteX30" fmla="*/ 3193143 w 9187582"/>
              <a:gd name="connsiteY30" fmla="*/ 943428 h 1378857"/>
              <a:gd name="connsiteX31" fmla="*/ 3265714 w 9187582"/>
              <a:gd name="connsiteY31" fmla="*/ 928914 h 1378857"/>
              <a:gd name="connsiteX32" fmla="*/ 3309257 w 9187582"/>
              <a:gd name="connsiteY32" fmla="*/ 914400 h 1378857"/>
              <a:gd name="connsiteX33" fmla="*/ 3425371 w 9187582"/>
              <a:gd name="connsiteY33" fmla="*/ 928914 h 1378857"/>
              <a:gd name="connsiteX34" fmla="*/ 3483428 w 9187582"/>
              <a:gd name="connsiteY34" fmla="*/ 957942 h 1378857"/>
              <a:gd name="connsiteX35" fmla="*/ 3556000 w 9187582"/>
              <a:gd name="connsiteY35" fmla="*/ 986971 h 1378857"/>
              <a:gd name="connsiteX36" fmla="*/ 3657600 w 9187582"/>
              <a:gd name="connsiteY36" fmla="*/ 1016000 h 1378857"/>
              <a:gd name="connsiteX37" fmla="*/ 3846286 w 9187582"/>
              <a:gd name="connsiteY37" fmla="*/ 1074057 h 1378857"/>
              <a:gd name="connsiteX38" fmla="*/ 3904343 w 9187582"/>
              <a:gd name="connsiteY38" fmla="*/ 1117600 h 1378857"/>
              <a:gd name="connsiteX39" fmla="*/ 4005943 w 9187582"/>
              <a:gd name="connsiteY39" fmla="*/ 1132114 h 1378857"/>
              <a:gd name="connsiteX40" fmla="*/ 4499428 w 9187582"/>
              <a:gd name="connsiteY40" fmla="*/ 1161142 h 1378857"/>
              <a:gd name="connsiteX41" fmla="*/ 4673600 w 9187582"/>
              <a:gd name="connsiteY41" fmla="*/ 1335314 h 1378857"/>
              <a:gd name="connsiteX42" fmla="*/ 4818743 w 9187582"/>
              <a:gd name="connsiteY42" fmla="*/ 1378857 h 1378857"/>
              <a:gd name="connsiteX43" fmla="*/ 5355771 w 9187582"/>
              <a:gd name="connsiteY43" fmla="*/ 1349828 h 1378857"/>
              <a:gd name="connsiteX44" fmla="*/ 5442857 w 9187582"/>
              <a:gd name="connsiteY44" fmla="*/ 1335314 h 1378857"/>
              <a:gd name="connsiteX45" fmla="*/ 5544457 w 9187582"/>
              <a:gd name="connsiteY45" fmla="*/ 1277257 h 1378857"/>
              <a:gd name="connsiteX46" fmla="*/ 6168571 w 9187582"/>
              <a:gd name="connsiteY46" fmla="*/ 1248228 h 1378857"/>
              <a:gd name="connsiteX47" fmla="*/ 6241143 w 9187582"/>
              <a:gd name="connsiteY47" fmla="*/ 1204685 h 1378857"/>
              <a:gd name="connsiteX48" fmla="*/ 6371771 w 9187582"/>
              <a:gd name="connsiteY48" fmla="*/ 1175657 h 1378857"/>
              <a:gd name="connsiteX49" fmla="*/ 6473371 w 9187582"/>
              <a:gd name="connsiteY49" fmla="*/ 1161142 h 1378857"/>
              <a:gd name="connsiteX50" fmla="*/ 6705600 w 9187582"/>
              <a:gd name="connsiteY50" fmla="*/ 1161142 h 1378857"/>
              <a:gd name="connsiteX51" fmla="*/ 7199086 w 9187582"/>
              <a:gd name="connsiteY51" fmla="*/ 1132114 h 1378857"/>
              <a:gd name="connsiteX52" fmla="*/ 7286171 w 9187582"/>
              <a:gd name="connsiteY52" fmla="*/ 1030514 h 1378857"/>
              <a:gd name="connsiteX53" fmla="*/ 7344228 w 9187582"/>
              <a:gd name="connsiteY53" fmla="*/ 943428 h 1378857"/>
              <a:gd name="connsiteX54" fmla="*/ 7707086 w 9187582"/>
              <a:gd name="connsiteY54" fmla="*/ 899885 h 1378857"/>
              <a:gd name="connsiteX55" fmla="*/ 7982857 w 9187582"/>
              <a:gd name="connsiteY55" fmla="*/ 725714 h 1378857"/>
              <a:gd name="connsiteX56" fmla="*/ 8026400 w 9187582"/>
              <a:gd name="connsiteY56" fmla="*/ 696685 h 1378857"/>
              <a:gd name="connsiteX57" fmla="*/ 8128000 w 9187582"/>
              <a:gd name="connsiteY57" fmla="*/ 667657 h 1378857"/>
              <a:gd name="connsiteX58" fmla="*/ 8302171 w 9187582"/>
              <a:gd name="connsiteY58" fmla="*/ 595085 h 1378857"/>
              <a:gd name="connsiteX59" fmla="*/ 8374743 w 9187582"/>
              <a:gd name="connsiteY59" fmla="*/ 551542 h 1378857"/>
              <a:gd name="connsiteX60" fmla="*/ 8476343 w 9187582"/>
              <a:gd name="connsiteY60" fmla="*/ 493485 h 1378857"/>
              <a:gd name="connsiteX61" fmla="*/ 8548914 w 9187582"/>
              <a:gd name="connsiteY61" fmla="*/ 435428 h 1378857"/>
              <a:gd name="connsiteX62" fmla="*/ 8781143 w 9187582"/>
              <a:gd name="connsiteY62" fmla="*/ 420914 h 1378857"/>
              <a:gd name="connsiteX63" fmla="*/ 8853714 w 9187582"/>
              <a:gd name="connsiteY63" fmla="*/ 406400 h 1378857"/>
              <a:gd name="connsiteX64" fmla="*/ 8897257 w 9187582"/>
              <a:gd name="connsiteY64" fmla="*/ 333828 h 1378857"/>
              <a:gd name="connsiteX65" fmla="*/ 8969828 w 9187582"/>
              <a:gd name="connsiteY65" fmla="*/ 246742 h 1378857"/>
              <a:gd name="connsiteX66" fmla="*/ 9027886 w 9187582"/>
              <a:gd name="connsiteY66" fmla="*/ 159657 h 1378857"/>
              <a:gd name="connsiteX67" fmla="*/ 9173028 w 9187582"/>
              <a:gd name="connsiteY67" fmla="*/ 58057 h 1378857"/>
              <a:gd name="connsiteX68" fmla="*/ 9187543 w 9187582"/>
              <a:gd name="connsiteY68" fmla="*/ 0 h 1378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9187582" h="1378857">
                <a:moveTo>
                  <a:pt x="0" y="116114"/>
                </a:moveTo>
                <a:cubicBezTo>
                  <a:pt x="24190" y="135466"/>
                  <a:pt x="49649" y="153332"/>
                  <a:pt x="72571" y="174171"/>
                </a:cubicBezTo>
                <a:cubicBezTo>
                  <a:pt x="102948" y="201786"/>
                  <a:pt x="159657" y="261257"/>
                  <a:pt x="159657" y="261257"/>
                </a:cubicBezTo>
                <a:cubicBezTo>
                  <a:pt x="208491" y="407763"/>
                  <a:pt x="117441" y="156242"/>
                  <a:pt x="232228" y="362857"/>
                </a:cubicBezTo>
                <a:cubicBezTo>
                  <a:pt x="244209" y="384422"/>
                  <a:pt x="240760" y="411495"/>
                  <a:pt x="246743" y="435428"/>
                </a:cubicBezTo>
                <a:cubicBezTo>
                  <a:pt x="250454" y="450271"/>
                  <a:pt x="254415" y="465287"/>
                  <a:pt x="261257" y="478971"/>
                </a:cubicBezTo>
                <a:cubicBezTo>
                  <a:pt x="331035" y="618527"/>
                  <a:pt x="240719" y="390245"/>
                  <a:pt x="333828" y="595085"/>
                </a:cubicBezTo>
                <a:cubicBezTo>
                  <a:pt x="346490" y="622941"/>
                  <a:pt x="343742" y="658277"/>
                  <a:pt x="362857" y="682171"/>
                </a:cubicBezTo>
                <a:cubicBezTo>
                  <a:pt x="386209" y="711361"/>
                  <a:pt x="469429" y="749971"/>
                  <a:pt x="508000" y="769257"/>
                </a:cubicBezTo>
                <a:cubicBezTo>
                  <a:pt x="517676" y="783771"/>
                  <a:pt x="525861" y="799399"/>
                  <a:pt x="537028" y="812800"/>
                </a:cubicBezTo>
                <a:cubicBezTo>
                  <a:pt x="571949" y="854705"/>
                  <a:pt x="581302" y="856830"/>
                  <a:pt x="624114" y="885371"/>
                </a:cubicBezTo>
                <a:cubicBezTo>
                  <a:pt x="701530" y="1001494"/>
                  <a:pt x="599918" y="861173"/>
                  <a:pt x="696686" y="957942"/>
                </a:cubicBezTo>
                <a:cubicBezTo>
                  <a:pt x="733635" y="994891"/>
                  <a:pt x="741982" y="1041947"/>
                  <a:pt x="798286" y="1059542"/>
                </a:cubicBezTo>
                <a:cubicBezTo>
                  <a:pt x="888346" y="1087685"/>
                  <a:pt x="1070607" y="1096121"/>
                  <a:pt x="1161143" y="1103085"/>
                </a:cubicBezTo>
                <a:cubicBezTo>
                  <a:pt x="1351601" y="1245929"/>
                  <a:pt x="1120254" y="1081980"/>
                  <a:pt x="1262743" y="1161142"/>
                </a:cubicBezTo>
                <a:cubicBezTo>
                  <a:pt x="1293240" y="1178085"/>
                  <a:pt x="1315618" y="1212358"/>
                  <a:pt x="1349828" y="1219200"/>
                </a:cubicBezTo>
                <a:cubicBezTo>
                  <a:pt x="1374019" y="1224038"/>
                  <a:pt x="1398318" y="1228363"/>
                  <a:pt x="1422400" y="1233714"/>
                </a:cubicBezTo>
                <a:cubicBezTo>
                  <a:pt x="1467502" y="1243736"/>
                  <a:pt x="1506515" y="1257270"/>
                  <a:pt x="1553028" y="1262742"/>
                </a:cubicBezTo>
                <a:cubicBezTo>
                  <a:pt x="1610888" y="1269549"/>
                  <a:pt x="1669143" y="1272419"/>
                  <a:pt x="1727200" y="1277257"/>
                </a:cubicBezTo>
                <a:cubicBezTo>
                  <a:pt x="1902642" y="1364976"/>
                  <a:pt x="1685194" y="1253254"/>
                  <a:pt x="1828800" y="1335314"/>
                </a:cubicBezTo>
                <a:cubicBezTo>
                  <a:pt x="1847586" y="1346049"/>
                  <a:pt x="1867505" y="1354666"/>
                  <a:pt x="1886857" y="1364342"/>
                </a:cubicBezTo>
                <a:cubicBezTo>
                  <a:pt x="1964267" y="1349828"/>
                  <a:pt x="2041272" y="1332958"/>
                  <a:pt x="2119086" y="1320800"/>
                </a:cubicBezTo>
                <a:cubicBezTo>
                  <a:pt x="2295590" y="1293221"/>
                  <a:pt x="2495257" y="1278685"/>
                  <a:pt x="2670628" y="1262742"/>
                </a:cubicBezTo>
                <a:cubicBezTo>
                  <a:pt x="2815292" y="1154248"/>
                  <a:pt x="2633264" y="1287653"/>
                  <a:pt x="2801257" y="1175657"/>
                </a:cubicBezTo>
                <a:cubicBezTo>
                  <a:pt x="2821385" y="1162238"/>
                  <a:pt x="2838311" y="1144116"/>
                  <a:pt x="2859314" y="1132114"/>
                </a:cubicBezTo>
                <a:cubicBezTo>
                  <a:pt x="2872598" y="1124523"/>
                  <a:pt x="2888795" y="1123627"/>
                  <a:pt x="2902857" y="1117600"/>
                </a:cubicBezTo>
                <a:cubicBezTo>
                  <a:pt x="2922744" y="1109077"/>
                  <a:pt x="2941027" y="1097094"/>
                  <a:pt x="2960914" y="1088571"/>
                </a:cubicBezTo>
                <a:cubicBezTo>
                  <a:pt x="2974976" y="1082544"/>
                  <a:pt x="2990395" y="1080084"/>
                  <a:pt x="3004457" y="1074057"/>
                </a:cubicBezTo>
                <a:cubicBezTo>
                  <a:pt x="3024344" y="1065534"/>
                  <a:pt x="3042817" y="1053981"/>
                  <a:pt x="3062514" y="1045028"/>
                </a:cubicBezTo>
                <a:cubicBezTo>
                  <a:pt x="3096057" y="1029781"/>
                  <a:pt x="3130247" y="1015999"/>
                  <a:pt x="3164114" y="1001485"/>
                </a:cubicBezTo>
                <a:cubicBezTo>
                  <a:pt x="3173790" y="982133"/>
                  <a:pt x="3175537" y="956004"/>
                  <a:pt x="3193143" y="943428"/>
                </a:cubicBezTo>
                <a:cubicBezTo>
                  <a:pt x="3213217" y="929089"/>
                  <a:pt x="3241781" y="934897"/>
                  <a:pt x="3265714" y="928914"/>
                </a:cubicBezTo>
                <a:cubicBezTo>
                  <a:pt x="3280557" y="925203"/>
                  <a:pt x="3294743" y="919238"/>
                  <a:pt x="3309257" y="914400"/>
                </a:cubicBezTo>
                <a:cubicBezTo>
                  <a:pt x="3347962" y="919238"/>
                  <a:pt x="3387530" y="919454"/>
                  <a:pt x="3425371" y="928914"/>
                </a:cubicBezTo>
                <a:cubicBezTo>
                  <a:pt x="3446362" y="934162"/>
                  <a:pt x="3463656" y="949155"/>
                  <a:pt x="3483428" y="957942"/>
                </a:cubicBezTo>
                <a:cubicBezTo>
                  <a:pt x="3507237" y="968524"/>
                  <a:pt x="3531283" y="978732"/>
                  <a:pt x="3556000" y="986971"/>
                </a:cubicBezTo>
                <a:cubicBezTo>
                  <a:pt x="3589414" y="998109"/>
                  <a:pt x="3623567" y="1006925"/>
                  <a:pt x="3657600" y="1016000"/>
                </a:cubicBezTo>
                <a:cubicBezTo>
                  <a:pt x="3716770" y="1031779"/>
                  <a:pt x="3790366" y="1042990"/>
                  <a:pt x="3846286" y="1074057"/>
                </a:cubicBezTo>
                <a:cubicBezTo>
                  <a:pt x="3867432" y="1085805"/>
                  <a:pt x="3881609" y="1109333"/>
                  <a:pt x="3904343" y="1117600"/>
                </a:cubicBezTo>
                <a:cubicBezTo>
                  <a:pt x="3936494" y="1129291"/>
                  <a:pt x="3971824" y="1129618"/>
                  <a:pt x="4005943" y="1132114"/>
                </a:cubicBezTo>
                <a:cubicBezTo>
                  <a:pt x="4170283" y="1144139"/>
                  <a:pt x="4334933" y="1151466"/>
                  <a:pt x="4499428" y="1161142"/>
                </a:cubicBezTo>
                <a:cubicBezTo>
                  <a:pt x="4727905" y="1298227"/>
                  <a:pt x="4342321" y="1055002"/>
                  <a:pt x="4673600" y="1335314"/>
                </a:cubicBezTo>
                <a:cubicBezTo>
                  <a:pt x="4688415" y="1347850"/>
                  <a:pt x="4790453" y="1371784"/>
                  <a:pt x="4818743" y="1378857"/>
                </a:cubicBezTo>
                <a:lnTo>
                  <a:pt x="5355771" y="1349828"/>
                </a:lnTo>
                <a:cubicBezTo>
                  <a:pt x="5385129" y="1347780"/>
                  <a:pt x="5415389" y="1345878"/>
                  <a:pt x="5442857" y="1335314"/>
                </a:cubicBezTo>
                <a:cubicBezTo>
                  <a:pt x="5479263" y="1321312"/>
                  <a:pt x="5505729" y="1281904"/>
                  <a:pt x="5544457" y="1277257"/>
                </a:cubicBezTo>
                <a:cubicBezTo>
                  <a:pt x="5751236" y="1252443"/>
                  <a:pt x="5960533" y="1257904"/>
                  <a:pt x="6168571" y="1248228"/>
                </a:cubicBezTo>
                <a:cubicBezTo>
                  <a:pt x="6192762" y="1233714"/>
                  <a:pt x="6215910" y="1217301"/>
                  <a:pt x="6241143" y="1204685"/>
                </a:cubicBezTo>
                <a:cubicBezTo>
                  <a:pt x="6276229" y="1187142"/>
                  <a:pt x="6339564" y="1180612"/>
                  <a:pt x="6371771" y="1175657"/>
                </a:cubicBezTo>
                <a:cubicBezTo>
                  <a:pt x="6405584" y="1170455"/>
                  <a:pt x="6439504" y="1165980"/>
                  <a:pt x="6473371" y="1161142"/>
                </a:cubicBezTo>
                <a:cubicBezTo>
                  <a:pt x="6592323" y="1121492"/>
                  <a:pt x="6437482" y="1166847"/>
                  <a:pt x="6705600" y="1161142"/>
                </a:cubicBezTo>
                <a:cubicBezTo>
                  <a:pt x="6870342" y="1157637"/>
                  <a:pt x="7034591" y="1141790"/>
                  <a:pt x="7199086" y="1132114"/>
                </a:cubicBezTo>
                <a:cubicBezTo>
                  <a:pt x="7249199" y="1082000"/>
                  <a:pt x="7242727" y="1092577"/>
                  <a:pt x="7286171" y="1030514"/>
                </a:cubicBezTo>
                <a:cubicBezTo>
                  <a:pt x="7306178" y="1001933"/>
                  <a:pt x="7310908" y="953769"/>
                  <a:pt x="7344228" y="943428"/>
                </a:cubicBezTo>
                <a:cubicBezTo>
                  <a:pt x="7460574" y="907320"/>
                  <a:pt x="7586133" y="914399"/>
                  <a:pt x="7707086" y="899885"/>
                </a:cubicBezTo>
                <a:cubicBezTo>
                  <a:pt x="7968264" y="709938"/>
                  <a:pt x="7764139" y="845015"/>
                  <a:pt x="7982857" y="725714"/>
                </a:cubicBezTo>
                <a:cubicBezTo>
                  <a:pt x="7998171" y="717361"/>
                  <a:pt x="8010798" y="704486"/>
                  <a:pt x="8026400" y="696685"/>
                </a:cubicBezTo>
                <a:cubicBezTo>
                  <a:pt x="8061488" y="679141"/>
                  <a:pt x="8090799" y="681608"/>
                  <a:pt x="8128000" y="667657"/>
                </a:cubicBezTo>
                <a:cubicBezTo>
                  <a:pt x="8186891" y="645573"/>
                  <a:pt x="8248239" y="627444"/>
                  <a:pt x="8302171" y="595085"/>
                </a:cubicBezTo>
                <a:cubicBezTo>
                  <a:pt x="8326362" y="580571"/>
                  <a:pt x="8350082" y="565242"/>
                  <a:pt x="8374743" y="551542"/>
                </a:cubicBezTo>
                <a:cubicBezTo>
                  <a:pt x="8436736" y="517102"/>
                  <a:pt x="8424204" y="532590"/>
                  <a:pt x="8476343" y="493485"/>
                </a:cubicBezTo>
                <a:cubicBezTo>
                  <a:pt x="8501126" y="474898"/>
                  <a:pt x="8518778" y="442603"/>
                  <a:pt x="8548914" y="435428"/>
                </a:cubicBezTo>
                <a:cubicBezTo>
                  <a:pt x="8624366" y="417463"/>
                  <a:pt x="8703733" y="425752"/>
                  <a:pt x="8781143" y="420914"/>
                </a:cubicBezTo>
                <a:cubicBezTo>
                  <a:pt x="8805333" y="416076"/>
                  <a:pt x="8833979" y="421202"/>
                  <a:pt x="8853714" y="406400"/>
                </a:cubicBezTo>
                <a:cubicBezTo>
                  <a:pt x="8876283" y="389473"/>
                  <a:pt x="8882305" y="357751"/>
                  <a:pt x="8897257" y="333828"/>
                </a:cubicBezTo>
                <a:cubicBezTo>
                  <a:pt x="8967976" y="220678"/>
                  <a:pt x="8878293" y="364429"/>
                  <a:pt x="8969828" y="246742"/>
                </a:cubicBezTo>
                <a:cubicBezTo>
                  <a:pt x="8991247" y="219203"/>
                  <a:pt x="8999976" y="180590"/>
                  <a:pt x="9027886" y="159657"/>
                </a:cubicBezTo>
                <a:cubicBezTo>
                  <a:pt x="9113853" y="95181"/>
                  <a:pt x="9065815" y="129533"/>
                  <a:pt x="9173028" y="58057"/>
                </a:cubicBezTo>
                <a:cubicBezTo>
                  <a:pt x="9189073" y="9924"/>
                  <a:pt x="9187543" y="29814"/>
                  <a:pt x="9187543" y="0"/>
                </a:cubicBezTo>
              </a:path>
            </a:pathLst>
          </a:custGeom>
          <a:ln w="317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2" name="Forma Livre: Forma 51">
            <a:extLst>
              <a:ext uri="{FF2B5EF4-FFF2-40B4-BE49-F238E27FC236}">
                <a16:creationId xmlns:a16="http://schemas.microsoft.com/office/drawing/2014/main" id="{FDCAACC8-2DD6-4093-8C11-17668B56E4FC}"/>
              </a:ext>
            </a:extLst>
          </p:cNvPr>
          <p:cNvSpPr/>
          <p:nvPr/>
        </p:nvSpPr>
        <p:spPr>
          <a:xfrm>
            <a:off x="825500" y="1384300"/>
            <a:ext cx="9232900" cy="277642"/>
          </a:xfrm>
          <a:custGeom>
            <a:avLst/>
            <a:gdLst>
              <a:gd name="connsiteX0" fmla="*/ 0 w 9232900"/>
              <a:gd name="connsiteY0" fmla="*/ 63500 h 1371600"/>
              <a:gd name="connsiteX1" fmla="*/ 520700 w 9232900"/>
              <a:gd name="connsiteY1" fmla="*/ 850900 h 1371600"/>
              <a:gd name="connsiteX2" fmla="*/ 1460500 w 9232900"/>
              <a:gd name="connsiteY2" fmla="*/ 1219200 h 1371600"/>
              <a:gd name="connsiteX3" fmla="*/ 2451100 w 9232900"/>
              <a:gd name="connsiteY3" fmla="*/ 1346200 h 1371600"/>
              <a:gd name="connsiteX4" fmla="*/ 3378200 w 9232900"/>
              <a:gd name="connsiteY4" fmla="*/ 889000 h 1371600"/>
              <a:gd name="connsiteX5" fmla="*/ 5029200 w 9232900"/>
              <a:gd name="connsiteY5" fmla="*/ 1371600 h 1371600"/>
              <a:gd name="connsiteX6" fmla="*/ 7721600 w 9232900"/>
              <a:gd name="connsiteY6" fmla="*/ 889000 h 1371600"/>
              <a:gd name="connsiteX7" fmla="*/ 8890000 w 9232900"/>
              <a:gd name="connsiteY7" fmla="*/ 393700 h 1371600"/>
              <a:gd name="connsiteX8" fmla="*/ 9232900 w 9232900"/>
              <a:gd name="connsiteY8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232900" h="1371600">
                <a:moveTo>
                  <a:pt x="0" y="63500"/>
                </a:moveTo>
                <a:cubicBezTo>
                  <a:pt x="138642" y="360891"/>
                  <a:pt x="277284" y="658283"/>
                  <a:pt x="520700" y="850900"/>
                </a:cubicBezTo>
                <a:cubicBezTo>
                  <a:pt x="764116" y="1043517"/>
                  <a:pt x="1138767" y="1136650"/>
                  <a:pt x="1460500" y="1219200"/>
                </a:cubicBezTo>
                <a:cubicBezTo>
                  <a:pt x="1782233" y="1301750"/>
                  <a:pt x="2131483" y="1401233"/>
                  <a:pt x="2451100" y="1346200"/>
                </a:cubicBezTo>
                <a:cubicBezTo>
                  <a:pt x="2770717" y="1291167"/>
                  <a:pt x="2948517" y="884767"/>
                  <a:pt x="3378200" y="889000"/>
                </a:cubicBezTo>
                <a:cubicBezTo>
                  <a:pt x="3807883" y="893233"/>
                  <a:pt x="4305300" y="1371600"/>
                  <a:pt x="5029200" y="1371600"/>
                </a:cubicBezTo>
                <a:cubicBezTo>
                  <a:pt x="5753100" y="1371600"/>
                  <a:pt x="7078133" y="1051983"/>
                  <a:pt x="7721600" y="889000"/>
                </a:cubicBezTo>
                <a:cubicBezTo>
                  <a:pt x="8365067" y="726017"/>
                  <a:pt x="8638117" y="541867"/>
                  <a:pt x="8890000" y="393700"/>
                </a:cubicBezTo>
                <a:cubicBezTo>
                  <a:pt x="9141883" y="245533"/>
                  <a:pt x="9187391" y="122766"/>
                  <a:pt x="9232900" y="0"/>
                </a:cubicBezTo>
              </a:path>
            </a:pathLst>
          </a:cu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7" name="Retângulo 106">
            <a:extLst>
              <a:ext uri="{FF2B5EF4-FFF2-40B4-BE49-F238E27FC236}">
                <a16:creationId xmlns:a16="http://schemas.microsoft.com/office/drawing/2014/main" id="{EA5C0007-3EA7-4865-9B3F-CC4770C6BD4A}"/>
              </a:ext>
            </a:extLst>
          </p:cNvPr>
          <p:cNvSpPr/>
          <p:nvPr/>
        </p:nvSpPr>
        <p:spPr>
          <a:xfrm>
            <a:off x="881786" y="3208669"/>
            <a:ext cx="296733" cy="10476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8" name="Retângulo 107">
            <a:extLst>
              <a:ext uri="{FF2B5EF4-FFF2-40B4-BE49-F238E27FC236}">
                <a16:creationId xmlns:a16="http://schemas.microsoft.com/office/drawing/2014/main" id="{4F680C64-1AB2-4DE8-A08B-5A8A7F61251E}"/>
              </a:ext>
            </a:extLst>
          </p:cNvPr>
          <p:cNvSpPr/>
          <p:nvPr/>
        </p:nvSpPr>
        <p:spPr>
          <a:xfrm>
            <a:off x="1154640" y="3208118"/>
            <a:ext cx="296733" cy="20705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9" name="Retângulo 108">
            <a:extLst>
              <a:ext uri="{FF2B5EF4-FFF2-40B4-BE49-F238E27FC236}">
                <a16:creationId xmlns:a16="http://schemas.microsoft.com/office/drawing/2014/main" id="{26498590-1624-4ADF-B732-68435550BC75}"/>
              </a:ext>
            </a:extLst>
          </p:cNvPr>
          <p:cNvSpPr/>
          <p:nvPr/>
        </p:nvSpPr>
        <p:spPr>
          <a:xfrm>
            <a:off x="1423485" y="3208117"/>
            <a:ext cx="360914" cy="28452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0" name="Retângulo 109">
            <a:extLst>
              <a:ext uri="{FF2B5EF4-FFF2-40B4-BE49-F238E27FC236}">
                <a16:creationId xmlns:a16="http://schemas.microsoft.com/office/drawing/2014/main" id="{AC30B607-F4C2-4C14-9FF6-27319AA8DAA8}"/>
              </a:ext>
            </a:extLst>
          </p:cNvPr>
          <p:cNvSpPr/>
          <p:nvPr/>
        </p:nvSpPr>
        <p:spPr>
          <a:xfrm>
            <a:off x="1701029" y="3208670"/>
            <a:ext cx="285106" cy="34738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1" name="Retângulo 110">
            <a:extLst>
              <a:ext uri="{FF2B5EF4-FFF2-40B4-BE49-F238E27FC236}">
                <a16:creationId xmlns:a16="http://schemas.microsoft.com/office/drawing/2014/main" id="{BB9F590E-C092-4B82-B292-E3DD3FB6CE63}"/>
              </a:ext>
            </a:extLst>
          </p:cNvPr>
          <p:cNvSpPr/>
          <p:nvPr/>
        </p:nvSpPr>
        <p:spPr>
          <a:xfrm>
            <a:off x="1974361" y="3208118"/>
            <a:ext cx="277400" cy="37965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2" name="Retângulo 111">
            <a:extLst>
              <a:ext uri="{FF2B5EF4-FFF2-40B4-BE49-F238E27FC236}">
                <a16:creationId xmlns:a16="http://schemas.microsoft.com/office/drawing/2014/main" id="{B2D997B1-5F78-4370-A064-8D31C9610F57}"/>
              </a:ext>
            </a:extLst>
          </p:cNvPr>
          <p:cNvSpPr/>
          <p:nvPr/>
        </p:nvSpPr>
        <p:spPr>
          <a:xfrm>
            <a:off x="2242349" y="3208118"/>
            <a:ext cx="355365" cy="37965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3" name="Retângulo 112">
            <a:extLst>
              <a:ext uri="{FF2B5EF4-FFF2-40B4-BE49-F238E27FC236}">
                <a16:creationId xmlns:a16="http://schemas.microsoft.com/office/drawing/2014/main" id="{73BA9815-B1F6-4805-BE52-D4AD6EFA6B62}"/>
              </a:ext>
            </a:extLst>
          </p:cNvPr>
          <p:cNvSpPr/>
          <p:nvPr/>
        </p:nvSpPr>
        <p:spPr>
          <a:xfrm>
            <a:off x="2515660" y="3208670"/>
            <a:ext cx="347681" cy="38764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4" name="Retângulo 113">
            <a:extLst>
              <a:ext uri="{FF2B5EF4-FFF2-40B4-BE49-F238E27FC236}">
                <a16:creationId xmlns:a16="http://schemas.microsoft.com/office/drawing/2014/main" id="{23A4843A-1C66-40B5-8FDD-77927130C740}"/>
              </a:ext>
            </a:extLst>
          </p:cNvPr>
          <p:cNvSpPr/>
          <p:nvPr/>
        </p:nvSpPr>
        <p:spPr>
          <a:xfrm>
            <a:off x="2788992" y="3208118"/>
            <a:ext cx="339975" cy="41793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5" name="Retângulo 114">
            <a:extLst>
              <a:ext uri="{FF2B5EF4-FFF2-40B4-BE49-F238E27FC236}">
                <a16:creationId xmlns:a16="http://schemas.microsoft.com/office/drawing/2014/main" id="{44CA41DD-A199-47A2-81D4-E56B7149F5B7}"/>
              </a:ext>
            </a:extLst>
          </p:cNvPr>
          <p:cNvSpPr/>
          <p:nvPr/>
        </p:nvSpPr>
        <p:spPr>
          <a:xfrm>
            <a:off x="3064518" y="3208117"/>
            <a:ext cx="296658" cy="42606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6" name="Retângulo 115">
            <a:extLst>
              <a:ext uri="{FF2B5EF4-FFF2-40B4-BE49-F238E27FC236}">
                <a16:creationId xmlns:a16="http://schemas.microsoft.com/office/drawing/2014/main" id="{E9C84C79-CB52-42D1-B475-DD1AD1EF1426}"/>
              </a:ext>
            </a:extLst>
          </p:cNvPr>
          <p:cNvSpPr/>
          <p:nvPr/>
        </p:nvSpPr>
        <p:spPr>
          <a:xfrm>
            <a:off x="3343255" y="3208670"/>
            <a:ext cx="296217" cy="44465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7" name="Retângulo 116">
            <a:extLst>
              <a:ext uri="{FF2B5EF4-FFF2-40B4-BE49-F238E27FC236}">
                <a16:creationId xmlns:a16="http://schemas.microsoft.com/office/drawing/2014/main" id="{FED149B1-6E3D-4AF3-9454-4619F36D1117}"/>
              </a:ext>
            </a:extLst>
          </p:cNvPr>
          <p:cNvSpPr/>
          <p:nvPr/>
        </p:nvSpPr>
        <p:spPr>
          <a:xfrm>
            <a:off x="3615749" y="3208118"/>
            <a:ext cx="302019" cy="42606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8" name="Retângulo 117">
            <a:extLst>
              <a:ext uri="{FF2B5EF4-FFF2-40B4-BE49-F238E27FC236}">
                <a16:creationId xmlns:a16="http://schemas.microsoft.com/office/drawing/2014/main" id="{62478E99-970E-4CDE-B2F5-476F0C5679E6}"/>
              </a:ext>
            </a:extLst>
          </p:cNvPr>
          <p:cNvSpPr/>
          <p:nvPr/>
        </p:nvSpPr>
        <p:spPr>
          <a:xfrm>
            <a:off x="3884924" y="3208118"/>
            <a:ext cx="360890" cy="41793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9" name="Retângulo 118">
            <a:extLst>
              <a:ext uri="{FF2B5EF4-FFF2-40B4-BE49-F238E27FC236}">
                <a16:creationId xmlns:a16="http://schemas.microsoft.com/office/drawing/2014/main" id="{280567EC-3AA4-46FB-98A2-8F5FE3956869}"/>
              </a:ext>
            </a:extLst>
          </p:cNvPr>
          <p:cNvSpPr/>
          <p:nvPr/>
        </p:nvSpPr>
        <p:spPr>
          <a:xfrm>
            <a:off x="4161892" y="3208670"/>
            <a:ext cx="294358" cy="38764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0" name="Retângulo 119">
            <a:extLst>
              <a:ext uri="{FF2B5EF4-FFF2-40B4-BE49-F238E27FC236}">
                <a16:creationId xmlns:a16="http://schemas.microsoft.com/office/drawing/2014/main" id="{D3FD2EDC-FF1F-4598-8EF5-0D76BC905BF0}"/>
              </a:ext>
            </a:extLst>
          </p:cNvPr>
          <p:cNvSpPr/>
          <p:nvPr/>
        </p:nvSpPr>
        <p:spPr>
          <a:xfrm>
            <a:off x="4430973" y="3208118"/>
            <a:ext cx="355064" cy="37965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1" name="Retângulo 120">
            <a:extLst>
              <a:ext uri="{FF2B5EF4-FFF2-40B4-BE49-F238E27FC236}">
                <a16:creationId xmlns:a16="http://schemas.microsoft.com/office/drawing/2014/main" id="{BDBB37BA-BA33-4E1A-9084-0BB90715BD01}"/>
              </a:ext>
            </a:extLst>
          </p:cNvPr>
          <p:cNvSpPr/>
          <p:nvPr/>
        </p:nvSpPr>
        <p:spPr>
          <a:xfrm>
            <a:off x="4707579" y="3208118"/>
            <a:ext cx="294358" cy="37965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2" name="Retângulo 121">
            <a:extLst>
              <a:ext uri="{FF2B5EF4-FFF2-40B4-BE49-F238E27FC236}">
                <a16:creationId xmlns:a16="http://schemas.microsoft.com/office/drawing/2014/main" id="{07A515FA-F149-4CEE-81E3-7DF0A31CF152}"/>
              </a:ext>
            </a:extLst>
          </p:cNvPr>
          <p:cNvSpPr/>
          <p:nvPr/>
        </p:nvSpPr>
        <p:spPr>
          <a:xfrm>
            <a:off x="4982203" y="3208266"/>
            <a:ext cx="360889" cy="41789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3" name="Retângulo 122">
            <a:extLst>
              <a:ext uri="{FF2B5EF4-FFF2-40B4-BE49-F238E27FC236}">
                <a16:creationId xmlns:a16="http://schemas.microsoft.com/office/drawing/2014/main" id="{439A7086-E6C4-4EBB-A327-FA3C6C02989E}"/>
              </a:ext>
            </a:extLst>
          </p:cNvPr>
          <p:cNvSpPr/>
          <p:nvPr/>
        </p:nvSpPr>
        <p:spPr>
          <a:xfrm>
            <a:off x="5260244" y="3207714"/>
            <a:ext cx="277400" cy="44465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4" name="Retângulo 123">
            <a:extLst>
              <a:ext uri="{FF2B5EF4-FFF2-40B4-BE49-F238E27FC236}">
                <a16:creationId xmlns:a16="http://schemas.microsoft.com/office/drawing/2014/main" id="{41DD83F7-32A7-4903-9AA4-B8947149A824}"/>
              </a:ext>
            </a:extLst>
          </p:cNvPr>
          <p:cNvSpPr/>
          <p:nvPr/>
        </p:nvSpPr>
        <p:spPr>
          <a:xfrm>
            <a:off x="5531482" y="3207715"/>
            <a:ext cx="303053" cy="48626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5" name="Retângulo 124">
            <a:extLst>
              <a:ext uri="{FF2B5EF4-FFF2-40B4-BE49-F238E27FC236}">
                <a16:creationId xmlns:a16="http://schemas.microsoft.com/office/drawing/2014/main" id="{6B4A3867-ADC1-498B-91A1-FB2B980A2411}"/>
              </a:ext>
            </a:extLst>
          </p:cNvPr>
          <p:cNvSpPr/>
          <p:nvPr/>
        </p:nvSpPr>
        <p:spPr>
          <a:xfrm>
            <a:off x="5800725" y="3208267"/>
            <a:ext cx="360837" cy="49219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6" name="Retângulo 125">
            <a:extLst>
              <a:ext uri="{FF2B5EF4-FFF2-40B4-BE49-F238E27FC236}">
                <a16:creationId xmlns:a16="http://schemas.microsoft.com/office/drawing/2014/main" id="{B6F2ECF8-4DF3-41C8-A9BF-6470A0C50848}"/>
              </a:ext>
            </a:extLst>
          </p:cNvPr>
          <p:cNvSpPr/>
          <p:nvPr/>
        </p:nvSpPr>
        <p:spPr>
          <a:xfrm>
            <a:off x="6073773" y="3207715"/>
            <a:ext cx="357738" cy="49439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7" name="Retângulo 126">
            <a:extLst>
              <a:ext uri="{FF2B5EF4-FFF2-40B4-BE49-F238E27FC236}">
                <a16:creationId xmlns:a16="http://schemas.microsoft.com/office/drawing/2014/main" id="{E27C65CE-4B61-411E-9AA2-1072FBAF245D}"/>
              </a:ext>
            </a:extLst>
          </p:cNvPr>
          <p:cNvSpPr/>
          <p:nvPr/>
        </p:nvSpPr>
        <p:spPr>
          <a:xfrm>
            <a:off x="6342568" y="3207715"/>
            <a:ext cx="422701" cy="49439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8" name="Retângulo 127">
            <a:extLst>
              <a:ext uri="{FF2B5EF4-FFF2-40B4-BE49-F238E27FC236}">
                <a16:creationId xmlns:a16="http://schemas.microsoft.com/office/drawing/2014/main" id="{AD9AC7C5-E3FF-45E5-AB3A-B75EDD781BBF}"/>
              </a:ext>
            </a:extLst>
          </p:cNvPr>
          <p:cNvSpPr/>
          <p:nvPr/>
        </p:nvSpPr>
        <p:spPr>
          <a:xfrm>
            <a:off x="6631024" y="3208267"/>
            <a:ext cx="265870" cy="49219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9" name="Retângulo 128">
            <a:extLst>
              <a:ext uri="{FF2B5EF4-FFF2-40B4-BE49-F238E27FC236}">
                <a16:creationId xmlns:a16="http://schemas.microsoft.com/office/drawing/2014/main" id="{F1DF1844-67C9-4A98-BAAB-FC4023DDA96F}"/>
              </a:ext>
            </a:extLst>
          </p:cNvPr>
          <p:cNvSpPr/>
          <p:nvPr/>
        </p:nvSpPr>
        <p:spPr>
          <a:xfrm>
            <a:off x="6875614" y="3207715"/>
            <a:ext cx="368149" cy="50345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0" name="Retângulo 129">
            <a:extLst>
              <a:ext uri="{FF2B5EF4-FFF2-40B4-BE49-F238E27FC236}">
                <a16:creationId xmlns:a16="http://schemas.microsoft.com/office/drawing/2014/main" id="{5EE6DA97-CC9D-4CE2-BE22-7E1957D36209}"/>
              </a:ext>
            </a:extLst>
          </p:cNvPr>
          <p:cNvSpPr/>
          <p:nvPr/>
        </p:nvSpPr>
        <p:spPr>
          <a:xfrm>
            <a:off x="7195157" y="3207715"/>
            <a:ext cx="359558" cy="48626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1" name="Retângulo 130">
            <a:extLst>
              <a:ext uri="{FF2B5EF4-FFF2-40B4-BE49-F238E27FC236}">
                <a16:creationId xmlns:a16="http://schemas.microsoft.com/office/drawing/2014/main" id="{3053A98F-0516-421B-ABA1-B889BAFD58B0}"/>
              </a:ext>
            </a:extLst>
          </p:cNvPr>
          <p:cNvSpPr/>
          <p:nvPr/>
        </p:nvSpPr>
        <p:spPr>
          <a:xfrm>
            <a:off x="7446670" y="3208267"/>
            <a:ext cx="312123" cy="49425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2" name="Retângulo 131">
            <a:extLst>
              <a:ext uri="{FF2B5EF4-FFF2-40B4-BE49-F238E27FC236}">
                <a16:creationId xmlns:a16="http://schemas.microsoft.com/office/drawing/2014/main" id="{40B5EF85-0A65-4182-B735-24EE7A1CCD56}"/>
              </a:ext>
            </a:extLst>
          </p:cNvPr>
          <p:cNvSpPr/>
          <p:nvPr/>
        </p:nvSpPr>
        <p:spPr>
          <a:xfrm>
            <a:off x="7719641" y="3207715"/>
            <a:ext cx="310242" cy="49425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3" name="Retângulo 132">
            <a:extLst>
              <a:ext uri="{FF2B5EF4-FFF2-40B4-BE49-F238E27FC236}">
                <a16:creationId xmlns:a16="http://schemas.microsoft.com/office/drawing/2014/main" id="{6C6C861E-E0D1-4530-9170-5EF1F1ECFEB4}"/>
              </a:ext>
            </a:extLst>
          </p:cNvPr>
          <p:cNvSpPr/>
          <p:nvPr/>
        </p:nvSpPr>
        <p:spPr>
          <a:xfrm>
            <a:off x="7994906" y="3207715"/>
            <a:ext cx="271104" cy="48626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4" name="Retângulo 133">
            <a:extLst>
              <a:ext uri="{FF2B5EF4-FFF2-40B4-BE49-F238E27FC236}">
                <a16:creationId xmlns:a16="http://schemas.microsoft.com/office/drawing/2014/main" id="{5A1FBDD6-FF04-4A73-BAEB-53C539A552A3}"/>
              </a:ext>
            </a:extLst>
          </p:cNvPr>
          <p:cNvSpPr/>
          <p:nvPr/>
        </p:nvSpPr>
        <p:spPr>
          <a:xfrm>
            <a:off x="8258044" y="3206413"/>
            <a:ext cx="285106" cy="44465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5" name="Retângulo 134">
            <a:extLst>
              <a:ext uri="{FF2B5EF4-FFF2-40B4-BE49-F238E27FC236}">
                <a16:creationId xmlns:a16="http://schemas.microsoft.com/office/drawing/2014/main" id="{F402F7D9-247D-48B2-82DE-A5A31C6CA6E4}"/>
              </a:ext>
            </a:extLst>
          </p:cNvPr>
          <p:cNvSpPr/>
          <p:nvPr/>
        </p:nvSpPr>
        <p:spPr>
          <a:xfrm>
            <a:off x="8530100" y="3205860"/>
            <a:ext cx="297943" cy="40396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6" name="Retângulo 135">
            <a:extLst>
              <a:ext uri="{FF2B5EF4-FFF2-40B4-BE49-F238E27FC236}">
                <a16:creationId xmlns:a16="http://schemas.microsoft.com/office/drawing/2014/main" id="{DFCDA17C-A121-4503-B75B-1B8704575431}"/>
              </a:ext>
            </a:extLst>
          </p:cNvPr>
          <p:cNvSpPr/>
          <p:nvPr/>
        </p:nvSpPr>
        <p:spPr>
          <a:xfrm>
            <a:off x="8817296" y="3205861"/>
            <a:ext cx="296733" cy="38020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7" name="Retângulo 136">
            <a:extLst>
              <a:ext uri="{FF2B5EF4-FFF2-40B4-BE49-F238E27FC236}">
                <a16:creationId xmlns:a16="http://schemas.microsoft.com/office/drawing/2014/main" id="{DA1FF955-D7E8-4464-8F7B-AC7359DEEEE7}"/>
              </a:ext>
            </a:extLst>
          </p:cNvPr>
          <p:cNvSpPr/>
          <p:nvPr/>
        </p:nvSpPr>
        <p:spPr>
          <a:xfrm>
            <a:off x="9090129" y="3206413"/>
            <a:ext cx="296733" cy="38006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8" name="Retângulo 137">
            <a:extLst>
              <a:ext uri="{FF2B5EF4-FFF2-40B4-BE49-F238E27FC236}">
                <a16:creationId xmlns:a16="http://schemas.microsoft.com/office/drawing/2014/main" id="{1BC25B3A-460A-4A2C-A304-ED54B3AA899C}"/>
              </a:ext>
            </a:extLst>
          </p:cNvPr>
          <p:cNvSpPr/>
          <p:nvPr/>
        </p:nvSpPr>
        <p:spPr>
          <a:xfrm>
            <a:off x="9362181" y="3205860"/>
            <a:ext cx="309635" cy="35116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9" name="Retângulo 138">
            <a:extLst>
              <a:ext uri="{FF2B5EF4-FFF2-40B4-BE49-F238E27FC236}">
                <a16:creationId xmlns:a16="http://schemas.microsoft.com/office/drawing/2014/main" id="{7D6F892B-BC4C-4A83-8E2F-398202DE0C8B}"/>
              </a:ext>
            </a:extLst>
          </p:cNvPr>
          <p:cNvSpPr/>
          <p:nvPr/>
        </p:nvSpPr>
        <p:spPr>
          <a:xfrm>
            <a:off x="9636987" y="3205861"/>
            <a:ext cx="277893" cy="34807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0" name="Retângulo 139">
            <a:extLst>
              <a:ext uri="{FF2B5EF4-FFF2-40B4-BE49-F238E27FC236}">
                <a16:creationId xmlns:a16="http://schemas.microsoft.com/office/drawing/2014/main" id="{092F15A2-1F78-4D62-80D8-438CFD297ADB}"/>
              </a:ext>
            </a:extLst>
          </p:cNvPr>
          <p:cNvSpPr/>
          <p:nvPr/>
        </p:nvSpPr>
        <p:spPr>
          <a:xfrm>
            <a:off x="9892054" y="3206413"/>
            <a:ext cx="305803" cy="25169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2" name="CaixaDeTexto 141">
            <a:extLst>
              <a:ext uri="{FF2B5EF4-FFF2-40B4-BE49-F238E27FC236}">
                <a16:creationId xmlns:a16="http://schemas.microsoft.com/office/drawing/2014/main" id="{87666F44-9995-4481-8FBD-EA0D0E05BCEA}"/>
              </a:ext>
            </a:extLst>
          </p:cNvPr>
          <p:cNvSpPr txBox="1"/>
          <p:nvPr/>
        </p:nvSpPr>
        <p:spPr>
          <a:xfrm>
            <a:off x="10199498" y="2970058"/>
            <a:ext cx="3930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/>
              <a:t>x</a:t>
            </a:r>
          </a:p>
        </p:txBody>
      </p:sp>
      <p:sp>
        <p:nvSpPr>
          <p:cNvPr id="144" name="Retângulo 143">
            <a:extLst>
              <a:ext uri="{FF2B5EF4-FFF2-40B4-BE49-F238E27FC236}">
                <a16:creationId xmlns:a16="http://schemas.microsoft.com/office/drawing/2014/main" id="{7DE7611F-EB4C-48CB-B1C1-D0F1837D0077}"/>
              </a:ext>
            </a:extLst>
          </p:cNvPr>
          <p:cNvSpPr/>
          <p:nvPr/>
        </p:nvSpPr>
        <p:spPr>
          <a:xfrm>
            <a:off x="5330292" y="2749624"/>
            <a:ext cx="924612" cy="400110"/>
          </a:xfrm>
          <a:prstGeom prst="rect">
            <a:avLst/>
          </a:prstGeom>
        </p:spPr>
        <p:txBody>
          <a:bodyPr vert="horz" wrap="none">
            <a:spAutoFit/>
          </a:bodyPr>
          <a:lstStyle/>
          <a:p>
            <a:r>
              <a:rPr lang="pt-BR" sz="2000" dirty="0"/>
              <a:t>metros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4" name="Retângulo 53">
                <a:extLst>
                  <a:ext uri="{FF2B5EF4-FFF2-40B4-BE49-F238E27FC236}">
                    <a16:creationId xmlns:a16="http://schemas.microsoft.com/office/drawing/2014/main" id="{4AE7497B-C130-4D31-B31E-1397FD5DBA6D}"/>
                  </a:ext>
                </a:extLst>
              </p:cNvPr>
              <p:cNvSpPr/>
              <p:nvPr/>
            </p:nvSpPr>
            <p:spPr>
              <a:xfrm>
                <a:off x="36472" y="2932692"/>
                <a:ext cx="831510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pt-BR" sz="3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</m:oMath>
                  </m:oMathPara>
                </a14:m>
                <a:endParaRPr lang="pt-BR" sz="36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54" name="Retângulo 53">
                <a:extLst>
                  <a:ext uri="{FF2B5EF4-FFF2-40B4-BE49-F238E27FC236}">
                    <a16:creationId xmlns:a16="http://schemas.microsoft.com/office/drawing/2014/main" id="{4AE7497B-C130-4D31-B31E-1397FD5DBA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72" y="2932692"/>
                <a:ext cx="831510" cy="6463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9038775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de Seta Reta 2">
            <a:extLst>
              <a:ext uri="{FF2B5EF4-FFF2-40B4-BE49-F238E27FC236}">
                <a16:creationId xmlns:a16="http://schemas.microsoft.com/office/drawing/2014/main" id="{21924E65-29CD-4BB8-B2CD-AE4C546B1FD1}"/>
              </a:ext>
            </a:extLst>
          </p:cNvPr>
          <p:cNvCxnSpPr>
            <a:cxnSpLocks/>
          </p:cNvCxnSpPr>
          <p:nvPr/>
        </p:nvCxnSpPr>
        <p:spPr>
          <a:xfrm>
            <a:off x="838200" y="3144383"/>
            <a:ext cx="0" cy="3251361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7EC64C03-32B6-470A-ADFF-BAF6710DDD0C}"/>
              </a:ext>
            </a:extLst>
          </p:cNvPr>
          <p:cNvCxnSpPr>
            <a:cxnSpLocks/>
          </p:cNvCxnSpPr>
          <p:nvPr/>
        </p:nvCxnSpPr>
        <p:spPr>
          <a:xfrm flipV="1">
            <a:off x="838200" y="3105834"/>
            <a:ext cx="9557825" cy="38549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226BF9FB-BBC3-49D1-92F3-4ED00A0A03CE}"/>
              </a:ext>
            </a:extLst>
          </p:cNvPr>
          <p:cNvSpPr txBox="1"/>
          <p:nvPr/>
        </p:nvSpPr>
        <p:spPr>
          <a:xfrm>
            <a:off x="470792" y="6072579"/>
            <a:ext cx="3674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/>
              <a:t>z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723D543C-6491-4A8C-A5E4-2ACD38E7A072}"/>
              </a:ext>
            </a:extLst>
          </p:cNvPr>
          <p:cNvSpPr txBox="1"/>
          <p:nvPr/>
        </p:nvSpPr>
        <p:spPr>
          <a:xfrm>
            <a:off x="121950" y="86956"/>
            <a:ext cx="3167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Bacia sedimentar 2D</a:t>
            </a: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D22C0784-6C86-47B4-82C6-C3170008E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5CF5-DD80-4FB2-8D05-C9155122F025}" type="slidenum">
              <a:rPr lang="pt-BR" smtClean="0"/>
              <a:t>85</a:t>
            </a:fld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tângulo 34">
                <a:extLst>
                  <a:ext uri="{FF2B5EF4-FFF2-40B4-BE49-F238E27FC236}">
                    <a16:creationId xmlns:a16="http://schemas.microsoft.com/office/drawing/2014/main" id="{3BEDF37B-B456-4418-B300-7DF968287EFF}"/>
                  </a:ext>
                </a:extLst>
              </p:cNvPr>
              <p:cNvSpPr/>
              <p:nvPr/>
            </p:nvSpPr>
            <p:spPr>
              <a:xfrm>
                <a:off x="585791" y="692017"/>
                <a:ext cx="50481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pt-BR" sz="2000" dirty="0"/>
              </a:p>
            </p:txBody>
          </p:sp>
        </mc:Choice>
        <mc:Fallback xmlns="">
          <p:sp>
            <p:nvSpPr>
              <p:cNvPr id="35" name="Retângulo 34">
                <a:extLst>
                  <a:ext uri="{FF2B5EF4-FFF2-40B4-BE49-F238E27FC236}">
                    <a16:creationId xmlns:a16="http://schemas.microsoft.com/office/drawing/2014/main" id="{3BEDF37B-B456-4418-B300-7DF968287E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791" y="692017"/>
                <a:ext cx="504818" cy="400110"/>
              </a:xfrm>
              <a:prstGeom prst="rect">
                <a:avLst/>
              </a:prstGeom>
              <a:blipFill>
                <a:blip r:embed="rId2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Título 1">
            <a:extLst>
              <a:ext uri="{FF2B5EF4-FFF2-40B4-BE49-F238E27FC236}">
                <a16:creationId xmlns:a16="http://schemas.microsoft.com/office/drawing/2014/main" id="{25D62001-3C8D-40C6-951D-3F6DC6058951}"/>
              </a:ext>
            </a:extLst>
          </p:cNvPr>
          <p:cNvSpPr txBox="1">
            <a:spLocks/>
          </p:cNvSpPr>
          <p:nvPr/>
        </p:nvSpPr>
        <p:spPr>
          <a:xfrm>
            <a:off x="8435739" y="4463166"/>
            <a:ext cx="3340999" cy="10387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sz="4400" dirty="0"/>
          </a:p>
        </p:txBody>
      </p:sp>
      <p:cxnSp>
        <p:nvCxnSpPr>
          <p:cNvPr id="28" name="Conector de Seta Reta 27">
            <a:extLst>
              <a:ext uri="{FF2B5EF4-FFF2-40B4-BE49-F238E27FC236}">
                <a16:creationId xmlns:a16="http://schemas.microsoft.com/office/drawing/2014/main" id="{162D5536-C93A-4C5D-B434-2C193F712700}"/>
              </a:ext>
            </a:extLst>
          </p:cNvPr>
          <p:cNvCxnSpPr>
            <a:cxnSpLocks/>
          </p:cNvCxnSpPr>
          <p:nvPr/>
        </p:nvCxnSpPr>
        <p:spPr>
          <a:xfrm>
            <a:off x="838200" y="1086328"/>
            <a:ext cx="0" cy="1730345"/>
          </a:xfrm>
          <a:prstGeom prst="straightConnector1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de Seta Reta 29">
            <a:extLst>
              <a:ext uri="{FF2B5EF4-FFF2-40B4-BE49-F238E27FC236}">
                <a16:creationId xmlns:a16="http://schemas.microsoft.com/office/drawing/2014/main" id="{42E66DAC-FCD6-4A9F-B133-BA8BD97250CF}"/>
              </a:ext>
            </a:extLst>
          </p:cNvPr>
          <p:cNvCxnSpPr>
            <a:cxnSpLocks/>
          </p:cNvCxnSpPr>
          <p:nvPr/>
        </p:nvCxnSpPr>
        <p:spPr>
          <a:xfrm flipH="1">
            <a:off x="829916" y="2816654"/>
            <a:ext cx="9369572" cy="6216"/>
          </a:xfrm>
          <a:prstGeom prst="straightConnector1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Forma Livre: Forma 18">
            <a:extLst>
              <a:ext uri="{FF2B5EF4-FFF2-40B4-BE49-F238E27FC236}">
                <a16:creationId xmlns:a16="http://schemas.microsoft.com/office/drawing/2014/main" id="{B8FA6065-A595-4CD5-B7CB-05CDAB330DEC}"/>
              </a:ext>
            </a:extLst>
          </p:cNvPr>
          <p:cNvSpPr/>
          <p:nvPr/>
        </p:nvSpPr>
        <p:spPr>
          <a:xfrm>
            <a:off x="900244" y="3182933"/>
            <a:ext cx="9299233" cy="2010620"/>
          </a:xfrm>
          <a:custGeom>
            <a:avLst/>
            <a:gdLst>
              <a:gd name="connsiteX0" fmla="*/ 0 w 9256542"/>
              <a:gd name="connsiteY0" fmla="*/ 28135 h 1645920"/>
              <a:gd name="connsiteX1" fmla="*/ 422031 w 9256542"/>
              <a:gd name="connsiteY1" fmla="*/ 590843 h 1645920"/>
              <a:gd name="connsiteX2" fmla="*/ 998806 w 9256542"/>
              <a:gd name="connsiteY2" fmla="*/ 1111348 h 1645920"/>
              <a:gd name="connsiteX3" fmla="*/ 2616591 w 9256542"/>
              <a:gd name="connsiteY3" fmla="*/ 1491175 h 1645920"/>
              <a:gd name="connsiteX4" fmla="*/ 3756074 w 9256542"/>
              <a:gd name="connsiteY4" fmla="*/ 1195754 h 1645920"/>
              <a:gd name="connsiteX5" fmla="*/ 5064369 w 9256542"/>
              <a:gd name="connsiteY5" fmla="*/ 1645920 h 1645920"/>
              <a:gd name="connsiteX6" fmla="*/ 6358597 w 9256542"/>
              <a:gd name="connsiteY6" fmla="*/ 1645920 h 1645920"/>
              <a:gd name="connsiteX7" fmla="*/ 6625883 w 9256542"/>
              <a:gd name="connsiteY7" fmla="*/ 1645920 h 1645920"/>
              <a:gd name="connsiteX8" fmla="*/ 7287065 w 9256542"/>
              <a:gd name="connsiteY8" fmla="*/ 1617784 h 1645920"/>
              <a:gd name="connsiteX9" fmla="*/ 7455877 w 9256542"/>
              <a:gd name="connsiteY9" fmla="*/ 1448972 h 1645920"/>
              <a:gd name="connsiteX10" fmla="*/ 7990449 w 9256542"/>
              <a:gd name="connsiteY10" fmla="*/ 1252024 h 1645920"/>
              <a:gd name="connsiteX11" fmla="*/ 8229600 w 9256542"/>
              <a:gd name="connsiteY11" fmla="*/ 1252024 h 1645920"/>
              <a:gd name="connsiteX12" fmla="*/ 8721969 w 9256542"/>
              <a:gd name="connsiteY12" fmla="*/ 1111348 h 1645920"/>
              <a:gd name="connsiteX13" fmla="*/ 9073662 w 9256542"/>
              <a:gd name="connsiteY13" fmla="*/ 815926 h 1645920"/>
              <a:gd name="connsiteX14" fmla="*/ 9256542 w 9256542"/>
              <a:gd name="connsiteY14" fmla="*/ 0 h 1645920"/>
              <a:gd name="connsiteX15" fmla="*/ 0 w 9256542"/>
              <a:gd name="connsiteY15" fmla="*/ 28135 h 1645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9256542" h="1645920">
                <a:moveTo>
                  <a:pt x="0" y="28135"/>
                </a:moveTo>
                <a:lnTo>
                  <a:pt x="422031" y="590843"/>
                </a:lnTo>
                <a:lnTo>
                  <a:pt x="998806" y="1111348"/>
                </a:lnTo>
                <a:lnTo>
                  <a:pt x="2616591" y="1491175"/>
                </a:lnTo>
                <a:lnTo>
                  <a:pt x="3756074" y="1195754"/>
                </a:lnTo>
                <a:lnTo>
                  <a:pt x="5064369" y="1645920"/>
                </a:lnTo>
                <a:lnTo>
                  <a:pt x="6358597" y="1645920"/>
                </a:lnTo>
                <a:lnTo>
                  <a:pt x="6625883" y="1645920"/>
                </a:lnTo>
                <a:lnTo>
                  <a:pt x="7287065" y="1617784"/>
                </a:lnTo>
                <a:cubicBezTo>
                  <a:pt x="7405310" y="1482646"/>
                  <a:pt x="7346614" y="1536382"/>
                  <a:pt x="7455877" y="1448972"/>
                </a:cubicBezTo>
                <a:lnTo>
                  <a:pt x="7990449" y="1252024"/>
                </a:lnTo>
                <a:lnTo>
                  <a:pt x="8229600" y="1252024"/>
                </a:lnTo>
                <a:lnTo>
                  <a:pt x="8721969" y="1111348"/>
                </a:lnTo>
                <a:lnTo>
                  <a:pt x="9073662" y="815926"/>
                </a:lnTo>
                <a:lnTo>
                  <a:pt x="9256542" y="0"/>
                </a:lnTo>
                <a:lnTo>
                  <a:pt x="0" y="28135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Retângulo 26">
            <a:extLst>
              <a:ext uri="{FF2B5EF4-FFF2-40B4-BE49-F238E27FC236}">
                <a16:creationId xmlns:a16="http://schemas.microsoft.com/office/drawing/2014/main" id="{D276E1E9-B231-4502-946E-AF72187E3F82}"/>
              </a:ext>
            </a:extLst>
          </p:cNvPr>
          <p:cNvSpPr/>
          <p:nvPr/>
        </p:nvSpPr>
        <p:spPr>
          <a:xfrm>
            <a:off x="337473" y="1531312"/>
            <a:ext cx="492443" cy="642163"/>
          </a:xfrm>
          <a:prstGeom prst="rect">
            <a:avLst/>
          </a:prstGeom>
        </p:spPr>
        <p:txBody>
          <a:bodyPr vert="vert270" wrap="none">
            <a:spAutoFit/>
          </a:bodyPr>
          <a:lstStyle/>
          <a:p>
            <a:r>
              <a:rPr lang="pt-BR" sz="2000" dirty="0" err="1"/>
              <a:t>mGal</a:t>
            </a:r>
            <a:endParaRPr lang="pt-BR" sz="2000" dirty="0"/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6130D7BA-0E3C-45AD-A45A-C7483E79A153}"/>
              </a:ext>
            </a:extLst>
          </p:cNvPr>
          <p:cNvSpPr/>
          <p:nvPr/>
        </p:nvSpPr>
        <p:spPr>
          <a:xfrm>
            <a:off x="5330292" y="2749624"/>
            <a:ext cx="924612" cy="400110"/>
          </a:xfrm>
          <a:prstGeom prst="rect">
            <a:avLst/>
          </a:prstGeom>
        </p:spPr>
        <p:txBody>
          <a:bodyPr vert="horz" wrap="none">
            <a:spAutoFit/>
          </a:bodyPr>
          <a:lstStyle/>
          <a:p>
            <a:r>
              <a:rPr lang="pt-BR" sz="2000" dirty="0"/>
              <a:t>metros</a:t>
            </a:r>
          </a:p>
        </p:txBody>
      </p:sp>
      <p:sp>
        <p:nvSpPr>
          <p:cNvPr id="5" name="Forma Livre: Forma 4">
            <a:extLst>
              <a:ext uri="{FF2B5EF4-FFF2-40B4-BE49-F238E27FC236}">
                <a16:creationId xmlns:a16="http://schemas.microsoft.com/office/drawing/2014/main" id="{9A4EE9AB-E683-4F9F-A786-8DAA362F0339}"/>
              </a:ext>
            </a:extLst>
          </p:cNvPr>
          <p:cNvSpPr/>
          <p:nvPr/>
        </p:nvSpPr>
        <p:spPr>
          <a:xfrm>
            <a:off x="856343" y="1349829"/>
            <a:ext cx="9187582" cy="1378857"/>
          </a:xfrm>
          <a:custGeom>
            <a:avLst/>
            <a:gdLst>
              <a:gd name="connsiteX0" fmla="*/ 0 w 9187582"/>
              <a:gd name="connsiteY0" fmla="*/ 116114 h 1378857"/>
              <a:gd name="connsiteX1" fmla="*/ 72571 w 9187582"/>
              <a:gd name="connsiteY1" fmla="*/ 174171 h 1378857"/>
              <a:gd name="connsiteX2" fmla="*/ 159657 w 9187582"/>
              <a:gd name="connsiteY2" fmla="*/ 261257 h 1378857"/>
              <a:gd name="connsiteX3" fmla="*/ 232228 w 9187582"/>
              <a:gd name="connsiteY3" fmla="*/ 362857 h 1378857"/>
              <a:gd name="connsiteX4" fmla="*/ 246743 w 9187582"/>
              <a:gd name="connsiteY4" fmla="*/ 435428 h 1378857"/>
              <a:gd name="connsiteX5" fmla="*/ 261257 w 9187582"/>
              <a:gd name="connsiteY5" fmla="*/ 478971 h 1378857"/>
              <a:gd name="connsiteX6" fmla="*/ 333828 w 9187582"/>
              <a:gd name="connsiteY6" fmla="*/ 595085 h 1378857"/>
              <a:gd name="connsiteX7" fmla="*/ 362857 w 9187582"/>
              <a:gd name="connsiteY7" fmla="*/ 682171 h 1378857"/>
              <a:gd name="connsiteX8" fmla="*/ 508000 w 9187582"/>
              <a:gd name="connsiteY8" fmla="*/ 769257 h 1378857"/>
              <a:gd name="connsiteX9" fmla="*/ 537028 w 9187582"/>
              <a:gd name="connsiteY9" fmla="*/ 812800 h 1378857"/>
              <a:gd name="connsiteX10" fmla="*/ 624114 w 9187582"/>
              <a:gd name="connsiteY10" fmla="*/ 885371 h 1378857"/>
              <a:gd name="connsiteX11" fmla="*/ 696686 w 9187582"/>
              <a:gd name="connsiteY11" fmla="*/ 957942 h 1378857"/>
              <a:gd name="connsiteX12" fmla="*/ 798286 w 9187582"/>
              <a:gd name="connsiteY12" fmla="*/ 1059542 h 1378857"/>
              <a:gd name="connsiteX13" fmla="*/ 1161143 w 9187582"/>
              <a:gd name="connsiteY13" fmla="*/ 1103085 h 1378857"/>
              <a:gd name="connsiteX14" fmla="*/ 1262743 w 9187582"/>
              <a:gd name="connsiteY14" fmla="*/ 1161142 h 1378857"/>
              <a:gd name="connsiteX15" fmla="*/ 1349828 w 9187582"/>
              <a:gd name="connsiteY15" fmla="*/ 1219200 h 1378857"/>
              <a:gd name="connsiteX16" fmla="*/ 1422400 w 9187582"/>
              <a:gd name="connsiteY16" fmla="*/ 1233714 h 1378857"/>
              <a:gd name="connsiteX17" fmla="*/ 1553028 w 9187582"/>
              <a:gd name="connsiteY17" fmla="*/ 1262742 h 1378857"/>
              <a:gd name="connsiteX18" fmla="*/ 1727200 w 9187582"/>
              <a:gd name="connsiteY18" fmla="*/ 1277257 h 1378857"/>
              <a:gd name="connsiteX19" fmla="*/ 1828800 w 9187582"/>
              <a:gd name="connsiteY19" fmla="*/ 1335314 h 1378857"/>
              <a:gd name="connsiteX20" fmla="*/ 1886857 w 9187582"/>
              <a:gd name="connsiteY20" fmla="*/ 1364342 h 1378857"/>
              <a:gd name="connsiteX21" fmla="*/ 2119086 w 9187582"/>
              <a:gd name="connsiteY21" fmla="*/ 1320800 h 1378857"/>
              <a:gd name="connsiteX22" fmla="*/ 2670628 w 9187582"/>
              <a:gd name="connsiteY22" fmla="*/ 1262742 h 1378857"/>
              <a:gd name="connsiteX23" fmla="*/ 2801257 w 9187582"/>
              <a:gd name="connsiteY23" fmla="*/ 1175657 h 1378857"/>
              <a:gd name="connsiteX24" fmla="*/ 2859314 w 9187582"/>
              <a:gd name="connsiteY24" fmla="*/ 1132114 h 1378857"/>
              <a:gd name="connsiteX25" fmla="*/ 2902857 w 9187582"/>
              <a:gd name="connsiteY25" fmla="*/ 1117600 h 1378857"/>
              <a:gd name="connsiteX26" fmla="*/ 2960914 w 9187582"/>
              <a:gd name="connsiteY26" fmla="*/ 1088571 h 1378857"/>
              <a:gd name="connsiteX27" fmla="*/ 3004457 w 9187582"/>
              <a:gd name="connsiteY27" fmla="*/ 1074057 h 1378857"/>
              <a:gd name="connsiteX28" fmla="*/ 3062514 w 9187582"/>
              <a:gd name="connsiteY28" fmla="*/ 1045028 h 1378857"/>
              <a:gd name="connsiteX29" fmla="*/ 3164114 w 9187582"/>
              <a:gd name="connsiteY29" fmla="*/ 1001485 h 1378857"/>
              <a:gd name="connsiteX30" fmla="*/ 3193143 w 9187582"/>
              <a:gd name="connsiteY30" fmla="*/ 943428 h 1378857"/>
              <a:gd name="connsiteX31" fmla="*/ 3265714 w 9187582"/>
              <a:gd name="connsiteY31" fmla="*/ 928914 h 1378857"/>
              <a:gd name="connsiteX32" fmla="*/ 3309257 w 9187582"/>
              <a:gd name="connsiteY32" fmla="*/ 914400 h 1378857"/>
              <a:gd name="connsiteX33" fmla="*/ 3425371 w 9187582"/>
              <a:gd name="connsiteY33" fmla="*/ 928914 h 1378857"/>
              <a:gd name="connsiteX34" fmla="*/ 3483428 w 9187582"/>
              <a:gd name="connsiteY34" fmla="*/ 957942 h 1378857"/>
              <a:gd name="connsiteX35" fmla="*/ 3556000 w 9187582"/>
              <a:gd name="connsiteY35" fmla="*/ 986971 h 1378857"/>
              <a:gd name="connsiteX36" fmla="*/ 3657600 w 9187582"/>
              <a:gd name="connsiteY36" fmla="*/ 1016000 h 1378857"/>
              <a:gd name="connsiteX37" fmla="*/ 3846286 w 9187582"/>
              <a:gd name="connsiteY37" fmla="*/ 1074057 h 1378857"/>
              <a:gd name="connsiteX38" fmla="*/ 3904343 w 9187582"/>
              <a:gd name="connsiteY38" fmla="*/ 1117600 h 1378857"/>
              <a:gd name="connsiteX39" fmla="*/ 4005943 w 9187582"/>
              <a:gd name="connsiteY39" fmla="*/ 1132114 h 1378857"/>
              <a:gd name="connsiteX40" fmla="*/ 4499428 w 9187582"/>
              <a:gd name="connsiteY40" fmla="*/ 1161142 h 1378857"/>
              <a:gd name="connsiteX41" fmla="*/ 4673600 w 9187582"/>
              <a:gd name="connsiteY41" fmla="*/ 1335314 h 1378857"/>
              <a:gd name="connsiteX42" fmla="*/ 4818743 w 9187582"/>
              <a:gd name="connsiteY42" fmla="*/ 1378857 h 1378857"/>
              <a:gd name="connsiteX43" fmla="*/ 5355771 w 9187582"/>
              <a:gd name="connsiteY43" fmla="*/ 1349828 h 1378857"/>
              <a:gd name="connsiteX44" fmla="*/ 5442857 w 9187582"/>
              <a:gd name="connsiteY44" fmla="*/ 1335314 h 1378857"/>
              <a:gd name="connsiteX45" fmla="*/ 5544457 w 9187582"/>
              <a:gd name="connsiteY45" fmla="*/ 1277257 h 1378857"/>
              <a:gd name="connsiteX46" fmla="*/ 6168571 w 9187582"/>
              <a:gd name="connsiteY46" fmla="*/ 1248228 h 1378857"/>
              <a:gd name="connsiteX47" fmla="*/ 6241143 w 9187582"/>
              <a:gd name="connsiteY47" fmla="*/ 1204685 h 1378857"/>
              <a:gd name="connsiteX48" fmla="*/ 6371771 w 9187582"/>
              <a:gd name="connsiteY48" fmla="*/ 1175657 h 1378857"/>
              <a:gd name="connsiteX49" fmla="*/ 6473371 w 9187582"/>
              <a:gd name="connsiteY49" fmla="*/ 1161142 h 1378857"/>
              <a:gd name="connsiteX50" fmla="*/ 6705600 w 9187582"/>
              <a:gd name="connsiteY50" fmla="*/ 1161142 h 1378857"/>
              <a:gd name="connsiteX51" fmla="*/ 7199086 w 9187582"/>
              <a:gd name="connsiteY51" fmla="*/ 1132114 h 1378857"/>
              <a:gd name="connsiteX52" fmla="*/ 7286171 w 9187582"/>
              <a:gd name="connsiteY52" fmla="*/ 1030514 h 1378857"/>
              <a:gd name="connsiteX53" fmla="*/ 7344228 w 9187582"/>
              <a:gd name="connsiteY53" fmla="*/ 943428 h 1378857"/>
              <a:gd name="connsiteX54" fmla="*/ 7707086 w 9187582"/>
              <a:gd name="connsiteY54" fmla="*/ 899885 h 1378857"/>
              <a:gd name="connsiteX55" fmla="*/ 7982857 w 9187582"/>
              <a:gd name="connsiteY55" fmla="*/ 725714 h 1378857"/>
              <a:gd name="connsiteX56" fmla="*/ 8026400 w 9187582"/>
              <a:gd name="connsiteY56" fmla="*/ 696685 h 1378857"/>
              <a:gd name="connsiteX57" fmla="*/ 8128000 w 9187582"/>
              <a:gd name="connsiteY57" fmla="*/ 667657 h 1378857"/>
              <a:gd name="connsiteX58" fmla="*/ 8302171 w 9187582"/>
              <a:gd name="connsiteY58" fmla="*/ 595085 h 1378857"/>
              <a:gd name="connsiteX59" fmla="*/ 8374743 w 9187582"/>
              <a:gd name="connsiteY59" fmla="*/ 551542 h 1378857"/>
              <a:gd name="connsiteX60" fmla="*/ 8476343 w 9187582"/>
              <a:gd name="connsiteY60" fmla="*/ 493485 h 1378857"/>
              <a:gd name="connsiteX61" fmla="*/ 8548914 w 9187582"/>
              <a:gd name="connsiteY61" fmla="*/ 435428 h 1378857"/>
              <a:gd name="connsiteX62" fmla="*/ 8781143 w 9187582"/>
              <a:gd name="connsiteY62" fmla="*/ 420914 h 1378857"/>
              <a:gd name="connsiteX63" fmla="*/ 8853714 w 9187582"/>
              <a:gd name="connsiteY63" fmla="*/ 406400 h 1378857"/>
              <a:gd name="connsiteX64" fmla="*/ 8897257 w 9187582"/>
              <a:gd name="connsiteY64" fmla="*/ 333828 h 1378857"/>
              <a:gd name="connsiteX65" fmla="*/ 8969828 w 9187582"/>
              <a:gd name="connsiteY65" fmla="*/ 246742 h 1378857"/>
              <a:gd name="connsiteX66" fmla="*/ 9027886 w 9187582"/>
              <a:gd name="connsiteY66" fmla="*/ 159657 h 1378857"/>
              <a:gd name="connsiteX67" fmla="*/ 9173028 w 9187582"/>
              <a:gd name="connsiteY67" fmla="*/ 58057 h 1378857"/>
              <a:gd name="connsiteX68" fmla="*/ 9187543 w 9187582"/>
              <a:gd name="connsiteY68" fmla="*/ 0 h 1378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9187582" h="1378857">
                <a:moveTo>
                  <a:pt x="0" y="116114"/>
                </a:moveTo>
                <a:cubicBezTo>
                  <a:pt x="24190" y="135466"/>
                  <a:pt x="49649" y="153332"/>
                  <a:pt x="72571" y="174171"/>
                </a:cubicBezTo>
                <a:cubicBezTo>
                  <a:pt x="102948" y="201786"/>
                  <a:pt x="159657" y="261257"/>
                  <a:pt x="159657" y="261257"/>
                </a:cubicBezTo>
                <a:cubicBezTo>
                  <a:pt x="208491" y="407763"/>
                  <a:pt x="117441" y="156242"/>
                  <a:pt x="232228" y="362857"/>
                </a:cubicBezTo>
                <a:cubicBezTo>
                  <a:pt x="244209" y="384422"/>
                  <a:pt x="240760" y="411495"/>
                  <a:pt x="246743" y="435428"/>
                </a:cubicBezTo>
                <a:cubicBezTo>
                  <a:pt x="250454" y="450271"/>
                  <a:pt x="254415" y="465287"/>
                  <a:pt x="261257" y="478971"/>
                </a:cubicBezTo>
                <a:cubicBezTo>
                  <a:pt x="331035" y="618527"/>
                  <a:pt x="240719" y="390245"/>
                  <a:pt x="333828" y="595085"/>
                </a:cubicBezTo>
                <a:cubicBezTo>
                  <a:pt x="346490" y="622941"/>
                  <a:pt x="343742" y="658277"/>
                  <a:pt x="362857" y="682171"/>
                </a:cubicBezTo>
                <a:cubicBezTo>
                  <a:pt x="386209" y="711361"/>
                  <a:pt x="469429" y="749971"/>
                  <a:pt x="508000" y="769257"/>
                </a:cubicBezTo>
                <a:cubicBezTo>
                  <a:pt x="517676" y="783771"/>
                  <a:pt x="525861" y="799399"/>
                  <a:pt x="537028" y="812800"/>
                </a:cubicBezTo>
                <a:cubicBezTo>
                  <a:pt x="571949" y="854705"/>
                  <a:pt x="581302" y="856830"/>
                  <a:pt x="624114" y="885371"/>
                </a:cubicBezTo>
                <a:cubicBezTo>
                  <a:pt x="701530" y="1001494"/>
                  <a:pt x="599918" y="861173"/>
                  <a:pt x="696686" y="957942"/>
                </a:cubicBezTo>
                <a:cubicBezTo>
                  <a:pt x="733635" y="994891"/>
                  <a:pt x="741982" y="1041947"/>
                  <a:pt x="798286" y="1059542"/>
                </a:cubicBezTo>
                <a:cubicBezTo>
                  <a:pt x="888346" y="1087685"/>
                  <a:pt x="1070607" y="1096121"/>
                  <a:pt x="1161143" y="1103085"/>
                </a:cubicBezTo>
                <a:cubicBezTo>
                  <a:pt x="1351601" y="1245929"/>
                  <a:pt x="1120254" y="1081980"/>
                  <a:pt x="1262743" y="1161142"/>
                </a:cubicBezTo>
                <a:cubicBezTo>
                  <a:pt x="1293240" y="1178085"/>
                  <a:pt x="1315618" y="1212358"/>
                  <a:pt x="1349828" y="1219200"/>
                </a:cubicBezTo>
                <a:cubicBezTo>
                  <a:pt x="1374019" y="1224038"/>
                  <a:pt x="1398318" y="1228363"/>
                  <a:pt x="1422400" y="1233714"/>
                </a:cubicBezTo>
                <a:cubicBezTo>
                  <a:pt x="1467502" y="1243736"/>
                  <a:pt x="1506515" y="1257270"/>
                  <a:pt x="1553028" y="1262742"/>
                </a:cubicBezTo>
                <a:cubicBezTo>
                  <a:pt x="1610888" y="1269549"/>
                  <a:pt x="1669143" y="1272419"/>
                  <a:pt x="1727200" y="1277257"/>
                </a:cubicBezTo>
                <a:cubicBezTo>
                  <a:pt x="1902642" y="1364976"/>
                  <a:pt x="1685194" y="1253254"/>
                  <a:pt x="1828800" y="1335314"/>
                </a:cubicBezTo>
                <a:cubicBezTo>
                  <a:pt x="1847586" y="1346049"/>
                  <a:pt x="1867505" y="1354666"/>
                  <a:pt x="1886857" y="1364342"/>
                </a:cubicBezTo>
                <a:cubicBezTo>
                  <a:pt x="1964267" y="1349828"/>
                  <a:pt x="2041272" y="1332958"/>
                  <a:pt x="2119086" y="1320800"/>
                </a:cubicBezTo>
                <a:cubicBezTo>
                  <a:pt x="2295590" y="1293221"/>
                  <a:pt x="2495257" y="1278685"/>
                  <a:pt x="2670628" y="1262742"/>
                </a:cubicBezTo>
                <a:cubicBezTo>
                  <a:pt x="2815292" y="1154248"/>
                  <a:pt x="2633264" y="1287653"/>
                  <a:pt x="2801257" y="1175657"/>
                </a:cubicBezTo>
                <a:cubicBezTo>
                  <a:pt x="2821385" y="1162238"/>
                  <a:pt x="2838311" y="1144116"/>
                  <a:pt x="2859314" y="1132114"/>
                </a:cubicBezTo>
                <a:cubicBezTo>
                  <a:pt x="2872598" y="1124523"/>
                  <a:pt x="2888795" y="1123627"/>
                  <a:pt x="2902857" y="1117600"/>
                </a:cubicBezTo>
                <a:cubicBezTo>
                  <a:pt x="2922744" y="1109077"/>
                  <a:pt x="2941027" y="1097094"/>
                  <a:pt x="2960914" y="1088571"/>
                </a:cubicBezTo>
                <a:cubicBezTo>
                  <a:pt x="2974976" y="1082544"/>
                  <a:pt x="2990395" y="1080084"/>
                  <a:pt x="3004457" y="1074057"/>
                </a:cubicBezTo>
                <a:cubicBezTo>
                  <a:pt x="3024344" y="1065534"/>
                  <a:pt x="3042817" y="1053981"/>
                  <a:pt x="3062514" y="1045028"/>
                </a:cubicBezTo>
                <a:cubicBezTo>
                  <a:pt x="3096057" y="1029781"/>
                  <a:pt x="3130247" y="1015999"/>
                  <a:pt x="3164114" y="1001485"/>
                </a:cubicBezTo>
                <a:cubicBezTo>
                  <a:pt x="3173790" y="982133"/>
                  <a:pt x="3175537" y="956004"/>
                  <a:pt x="3193143" y="943428"/>
                </a:cubicBezTo>
                <a:cubicBezTo>
                  <a:pt x="3213217" y="929089"/>
                  <a:pt x="3241781" y="934897"/>
                  <a:pt x="3265714" y="928914"/>
                </a:cubicBezTo>
                <a:cubicBezTo>
                  <a:pt x="3280557" y="925203"/>
                  <a:pt x="3294743" y="919238"/>
                  <a:pt x="3309257" y="914400"/>
                </a:cubicBezTo>
                <a:cubicBezTo>
                  <a:pt x="3347962" y="919238"/>
                  <a:pt x="3387530" y="919454"/>
                  <a:pt x="3425371" y="928914"/>
                </a:cubicBezTo>
                <a:cubicBezTo>
                  <a:pt x="3446362" y="934162"/>
                  <a:pt x="3463656" y="949155"/>
                  <a:pt x="3483428" y="957942"/>
                </a:cubicBezTo>
                <a:cubicBezTo>
                  <a:pt x="3507237" y="968524"/>
                  <a:pt x="3531283" y="978732"/>
                  <a:pt x="3556000" y="986971"/>
                </a:cubicBezTo>
                <a:cubicBezTo>
                  <a:pt x="3589414" y="998109"/>
                  <a:pt x="3623567" y="1006925"/>
                  <a:pt x="3657600" y="1016000"/>
                </a:cubicBezTo>
                <a:cubicBezTo>
                  <a:pt x="3716770" y="1031779"/>
                  <a:pt x="3790366" y="1042990"/>
                  <a:pt x="3846286" y="1074057"/>
                </a:cubicBezTo>
                <a:cubicBezTo>
                  <a:pt x="3867432" y="1085805"/>
                  <a:pt x="3881609" y="1109333"/>
                  <a:pt x="3904343" y="1117600"/>
                </a:cubicBezTo>
                <a:cubicBezTo>
                  <a:pt x="3936494" y="1129291"/>
                  <a:pt x="3971824" y="1129618"/>
                  <a:pt x="4005943" y="1132114"/>
                </a:cubicBezTo>
                <a:cubicBezTo>
                  <a:pt x="4170283" y="1144139"/>
                  <a:pt x="4334933" y="1151466"/>
                  <a:pt x="4499428" y="1161142"/>
                </a:cubicBezTo>
                <a:cubicBezTo>
                  <a:pt x="4727905" y="1298227"/>
                  <a:pt x="4342321" y="1055002"/>
                  <a:pt x="4673600" y="1335314"/>
                </a:cubicBezTo>
                <a:cubicBezTo>
                  <a:pt x="4688415" y="1347850"/>
                  <a:pt x="4790453" y="1371784"/>
                  <a:pt x="4818743" y="1378857"/>
                </a:cubicBezTo>
                <a:lnTo>
                  <a:pt x="5355771" y="1349828"/>
                </a:lnTo>
                <a:cubicBezTo>
                  <a:pt x="5385129" y="1347780"/>
                  <a:pt x="5415389" y="1345878"/>
                  <a:pt x="5442857" y="1335314"/>
                </a:cubicBezTo>
                <a:cubicBezTo>
                  <a:pt x="5479263" y="1321312"/>
                  <a:pt x="5505729" y="1281904"/>
                  <a:pt x="5544457" y="1277257"/>
                </a:cubicBezTo>
                <a:cubicBezTo>
                  <a:pt x="5751236" y="1252443"/>
                  <a:pt x="5960533" y="1257904"/>
                  <a:pt x="6168571" y="1248228"/>
                </a:cubicBezTo>
                <a:cubicBezTo>
                  <a:pt x="6192762" y="1233714"/>
                  <a:pt x="6215910" y="1217301"/>
                  <a:pt x="6241143" y="1204685"/>
                </a:cubicBezTo>
                <a:cubicBezTo>
                  <a:pt x="6276229" y="1187142"/>
                  <a:pt x="6339564" y="1180612"/>
                  <a:pt x="6371771" y="1175657"/>
                </a:cubicBezTo>
                <a:cubicBezTo>
                  <a:pt x="6405584" y="1170455"/>
                  <a:pt x="6439504" y="1165980"/>
                  <a:pt x="6473371" y="1161142"/>
                </a:cubicBezTo>
                <a:cubicBezTo>
                  <a:pt x="6592323" y="1121492"/>
                  <a:pt x="6437482" y="1166847"/>
                  <a:pt x="6705600" y="1161142"/>
                </a:cubicBezTo>
                <a:cubicBezTo>
                  <a:pt x="6870342" y="1157637"/>
                  <a:pt x="7034591" y="1141790"/>
                  <a:pt x="7199086" y="1132114"/>
                </a:cubicBezTo>
                <a:cubicBezTo>
                  <a:pt x="7249199" y="1082000"/>
                  <a:pt x="7242727" y="1092577"/>
                  <a:pt x="7286171" y="1030514"/>
                </a:cubicBezTo>
                <a:cubicBezTo>
                  <a:pt x="7306178" y="1001933"/>
                  <a:pt x="7310908" y="953769"/>
                  <a:pt x="7344228" y="943428"/>
                </a:cubicBezTo>
                <a:cubicBezTo>
                  <a:pt x="7460574" y="907320"/>
                  <a:pt x="7586133" y="914399"/>
                  <a:pt x="7707086" y="899885"/>
                </a:cubicBezTo>
                <a:cubicBezTo>
                  <a:pt x="7968264" y="709938"/>
                  <a:pt x="7764139" y="845015"/>
                  <a:pt x="7982857" y="725714"/>
                </a:cubicBezTo>
                <a:cubicBezTo>
                  <a:pt x="7998171" y="717361"/>
                  <a:pt x="8010798" y="704486"/>
                  <a:pt x="8026400" y="696685"/>
                </a:cubicBezTo>
                <a:cubicBezTo>
                  <a:pt x="8061488" y="679141"/>
                  <a:pt x="8090799" y="681608"/>
                  <a:pt x="8128000" y="667657"/>
                </a:cubicBezTo>
                <a:cubicBezTo>
                  <a:pt x="8186891" y="645573"/>
                  <a:pt x="8248239" y="627444"/>
                  <a:pt x="8302171" y="595085"/>
                </a:cubicBezTo>
                <a:cubicBezTo>
                  <a:pt x="8326362" y="580571"/>
                  <a:pt x="8350082" y="565242"/>
                  <a:pt x="8374743" y="551542"/>
                </a:cubicBezTo>
                <a:cubicBezTo>
                  <a:pt x="8436736" y="517102"/>
                  <a:pt x="8424204" y="532590"/>
                  <a:pt x="8476343" y="493485"/>
                </a:cubicBezTo>
                <a:cubicBezTo>
                  <a:pt x="8501126" y="474898"/>
                  <a:pt x="8518778" y="442603"/>
                  <a:pt x="8548914" y="435428"/>
                </a:cubicBezTo>
                <a:cubicBezTo>
                  <a:pt x="8624366" y="417463"/>
                  <a:pt x="8703733" y="425752"/>
                  <a:pt x="8781143" y="420914"/>
                </a:cubicBezTo>
                <a:cubicBezTo>
                  <a:pt x="8805333" y="416076"/>
                  <a:pt x="8833979" y="421202"/>
                  <a:pt x="8853714" y="406400"/>
                </a:cubicBezTo>
                <a:cubicBezTo>
                  <a:pt x="8876283" y="389473"/>
                  <a:pt x="8882305" y="357751"/>
                  <a:pt x="8897257" y="333828"/>
                </a:cubicBezTo>
                <a:cubicBezTo>
                  <a:pt x="8967976" y="220678"/>
                  <a:pt x="8878293" y="364429"/>
                  <a:pt x="8969828" y="246742"/>
                </a:cubicBezTo>
                <a:cubicBezTo>
                  <a:pt x="8991247" y="219203"/>
                  <a:pt x="8999976" y="180590"/>
                  <a:pt x="9027886" y="159657"/>
                </a:cubicBezTo>
                <a:cubicBezTo>
                  <a:pt x="9113853" y="95181"/>
                  <a:pt x="9065815" y="129533"/>
                  <a:pt x="9173028" y="58057"/>
                </a:cubicBezTo>
                <a:cubicBezTo>
                  <a:pt x="9189073" y="9924"/>
                  <a:pt x="9187543" y="29814"/>
                  <a:pt x="9187543" y="0"/>
                </a:cubicBezTo>
              </a:path>
            </a:pathLst>
          </a:custGeom>
          <a:ln w="317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2" name="Forma Livre: Forma 51">
            <a:extLst>
              <a:ext uri="{FF2B5EF4-FFF2-40B4-BE49-F238E27FC236}">
                <a16:creationId xmlns:a16="http://schemas.microsoft.com/office/drawing/2014/main" id="{FDCAACC8-2DD6-4093-8C11-17668B56E4FC}"/>
              </a:ext>
            </a:extLst>
          </p:cNvPr>
          <p:cNvSpPr/>
          <p:nvPr/>
        </p:nvSpPr>
        <p:spPr>
          <a:xfrm>
            <a:off x="825500" y="1384300"/>
            <a:ext cx="9232900" cy="1371600"/>
          </a:xfrm>
          <a:custGeom>
            <a:avLst/>
            <a:gdLst>
              <a:gd name="connsiteX0" fmla="*/ 0 w 9232900"/>
              <a:gd name="connsiteY0" fmla="*/ 63500 h 1371600"/>
              <a:gd name="connsiteX1" fmla="*/ 520700 w 9232900"/>
              <a:gd name="connsiteY1" fmla="*/ 850900 h 1371600"/>
              <a:gd name="connsiteX2" fmla="*/ 1460500 w 9232900"/>
              <a:gd name="connsiteY2" fmla="*/ 1219200 h 1371600"/>
              <a:gd name="connsiteX3" fmla="*/ 2451100 w 9232900"/>
              <a:gd name="connsiteY3" fmla="*/ 1346200 h 1371600"/>
              <a:gd name="connsiteX4" fmla="*/ 3378200 w 9232900"/>
              <a:gd name="connsiteY4" fmla="*/ 889000 h 1371600"/>
              <a:gd name="connsiteX5" fmla="*/ 5029200 w 9232900"/>
              <a:gd name="connsiteY5" fmla="*/ 1371600 h 1371600"/>
              <a:gd name="connsiteX6" fmla="*/ 7721600 w 9232900"/>
              <a:gd name="connsiteY6" fmla="*/ 889000 h 1371600"/>
              <a:gd name="connsiteX7" fmla="*/ 8890000 w 9232900"/>
              <a:gd name="connsiteY7" fmla="*/ 393700 h 1371600"/>
              <a:gd name="connsiteX8" fmla="*/ 9232900 w 9232900"/>
              <a:gd name="connsiteY8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232900" h="1371600">
                <a:moveTo>
                  <a:pt x="0" y="63500"/>
                </a:moveTo>
                <a:cubicBezTo>
                  <a:pt x="138642" y="360891"/>
                  <a:pt x="277284" y="658283"/>
                  <a:pt x="520700" y="850900"/>
                </a:cubicBezTo>
                <a:cubicBezTo>
                  <a:pt x="764116" y="1043517"/>
                  <a:pt x="1138767" y="1136650"/>
                  <a:pt x="1460500" y="1219200"/>
                </a:cubicBezTo>
                <a:cubicBezTo>
                  <a:pt x="1782233" y="1301750"/>
                  <a:pt x="2131483" y="1401233"/>
                  <a:pt x="2451100" y="1346200"/>
                </a:cubicBezTo>
                <a:cubicBezTo>
                  <a:pt x="2770717" y="1291167"/>
                  <a:pt x="2948517" y="884767"/>
                  <a:pt x="3378200" y="889000"/>
                </a:cubicBezTo>
                <a:cubicBezTo>
                  <a:pt x="3807883" y="893233"/>
                  <a:pt x="4305300" y="1371600"/>
                  <a:pt x="5029200" y="1371600"/>
                </a:cubicBezTo>
                <a:cubicBezTo>
                  <a:pt x="5753100" y="1371600"/>
                  <a:pt x="7078133" y="1051983"/>
                  <a:pt x="7721600" y="889000"/>
                </a:cubicBezTo>
                <a:cubicBezTo>
                  <a:pt x="8365067" y="726017"/>
                  <a:pt x="8638117" y="541867"/>
                  <a:pt x="8890000" y="393700"/>
                </a:cubicBezTo>
                <a:cubicBezTo>
                  <a:pt x="9141883" y="245533"/>
                  <a:pt x="9187391" y="122766"/>
                  <a:pt x="9232900" y="0"/>
                </a:cubicBezTo>
              </a:path>
            </a:pathLst>
          </a:cu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8" name="Retângulo 57">
            <a:extLst>
              <a:ext uri="{FF2B5EF4-FFF2-40B4-BE49-F238E27FC236}">
                <a16:creationId xmlns:a16="http://schemas.microsoft.com/office/drawing/2014/main" id="{7D7B2DA9-49A9-4F33-9A6B-11582FCC7B8E}"/>
              </a:ext>
            </a:extLst>
          </p:cNvPr>
          <p:cNvSpPr/>
          <p:nvPr/>
        </p:nvSpPr>
        <p:spPr>
          <a:xfrm>
            <a:off x="900223" y="3208669"/>
            <a:ext cx="278296" cy="42784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9" name="Retângulo 58">
            <a:extLst>
              <a:ext uri="{FF2B5EF4-FFF2-40B4-BE49-F238E27FC236}">
                <a16:creationId xmlns:a16="http://schemas.microsoft.com/office/drawing/2014/main" id="{0762FE82-4E13-4CED-8BCC-6EC71A95C4E8}"/>
              </a:ext>
            </a:extLst>
          </p:cNvPr>
          <p:cNvSpPr/>
          <p:nvPr/>
        </p:nvSpPr>
        <p:spPr>
          <a:xfrm>
            <a:off x="1173077" y="3208117"/>
            <a:ext cx="278296" cy="84556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0" name="Retângulo 59">
            <a:extLst>
              <a:ext uri="{FF2B5EF4-FFF2-40B4-BE49-F238E27FC236}">
                <a16:creationId xmlns:a16="http://schemas.microsoft.com/office/drawing/2014/main" id="{730140A9-FF83-4E40-9307-C18201226FDE}"/>
              </a:ext>
            </a:extLst>
          </p:cNvPr>
          <p:cNvSpPr/>
          <p:nvPr/>
        </p:nvSpPr>
        <p:spPr>
          <a:xfrm>
            <a:off x="1445909" y="3208117"/>
            <a:ext cx="338489" cy="116195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1" name="Retângulo 60">
            <a:extLst>
              <a:ext uri="{FF2B5EF4-FFF2-40B4-BE49-F238E27FC236}">
                <a16:creationId xmlns:a16="http://schemas.microsoft.com/office/drawing/2014/main" id="{9BF79A09-F4CE-4668-A608-06F8B4EE41DC}"/>
              </a:ext>
            </a:extLst>
          </p:cNvPr>
          <p:cNvSpPr/>
          <p:nvPr/>
        </p:nvSpPr>
        <p:spPr>
          <a:xfrm>
            <a:off x="1718743" y="3208670"/>
            <a:ext cx="267391" cy="141869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2" name="Retângulo 61">
            <a:extLst>
              <a:ext uri="{FF2B5EF4-FFF2-40B4-BE49-F238E27FC236}">
                <a16:creationId xmlns:a16="http://schemas.microsoft.com/office/drawing/2014/main" id="{9EDB92A0-7D55-4E51-89F9-05A00EEEC5C8}"/>
              </a:ext>
            </a:extLst>
          </p:cNvPr>
          <p:cNvSpPr/>
          <p:nvPr/>
        </p:nvSpPr>
        <p:spPr>
          <a:xfrm>
            <a:off x="1991597" y="3208118"/>
            <a:ext cx="260164" cy="155044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3" name="Retângulo 62">
            <a:extLst>
              <a:ext uri="{FF2B5EF4-FFF2-40B4-BE49-F238E27FC236}">
                <a16:creationId xmlns:a16="http://schemas.microsoft.com/office/drawing/2014/main" id="{FD5C3B6D-527D-408E-B58D-B1F345D0C78A}"/>
              </a:ext>
            </a:extLst>
          </p:cNvPr>
          <p:cNvSpPr/>
          <p:nvPr/>
        </p:nvSpPr>
        <p:spPr>
          <a:xfrm>
            <a:off x="2249915" y="3208118"/>
            <a:ext cx="333285" cy="155044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4" name="Retângulo 63">
            <a:extLst>
              <a:ext uri="{FF2B5EF4-FFF2-40B4-BE49-F238E27FC236}">
                <a16:creationId xmlns:a16="http://schemas.microsoft.com/office/drawing/2014/main" id="{3BA50DCD-60F5-408B-905B-83084E462B61}"/>
              </a:ext>
            </a:extLst>
          </p:cNvPr>
          <p:cNvSpPr/>
          <p:nvPr/>
        </p:nvSpPr>
        <p:spPr>
          <a:xfrm>
            <a:off x="2537263" y="3208669"/>
            <a:ext cx="326078" cy="158308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5" name="Retângulo 64">
            <a:extLst>
              <a:ext uri="{FF2B5EF4-FFF2-40B4-BE49-F238E27FC236}">
                <a16:creationId xmlns:a16="http://schemas.microsoft.com/office/drawing/2014/main" id="{DA70727D-B17E-4867-9E37-83E9537C11A9}"/>
              </a:ext>
            </a:extLst>
          </p:cNvPr>
          <p:cNvSpPr/>
          <p:nvPr/>
        </p:nvSpPr>
        <p:spPr>
          <a:xfrm>
            <a:off x="2810116" y="3208118"/>
            <a:ext cx="318851" cy="170678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6" name="Retângulo 65">
            <a:extLst>
              <a:ext uri="{FF2B5EF4-FFF2-40B4-BE49-F238E27FC236}">
                <a16:creationId xmlns:a16="http://schemas.microsoft.com/office/drawing/2014/main" id="{340C7259-D6A4-42E4-A112-0C63350C2F18}"/>
              </a:ext>
            </a:extLst>
          </p:cNvPr>
          <p:cNvSpPr/>
          <p:nvPr/>
        </p:nvSpPr>
        <p:spPr>
          <a:xfrm>
            <a:off x="3082950" y="3208117"/>
            <a:ext cx="278226" cy="173998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7" name="Retângulo 66">
            <a:extLst>
              <a:ext uri="{FF2B5EF4-FFF2-40B4-BE49-F238E27FC236}">
                <a16:creationId xmlns:a16="http://schemas.microsoft.com/office/drawing/2014/main" id="{F76FA687-B635-4213-8521-399BD25A9948}"/>
              </a:ext>
            </a:extLst>
          </p:cNvPr>
          <p:cNvSpPr/>
          <p:nvPr/>
        </p:nvSpPr>
        <p:spPr>
          <a:xfrm>
            <a:off x="3361660" y="3208670"/>
            <a:ext cx="277812" cy="181591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8" name="Retângulo 67">
            <a:extLst>
              <a:ext uri="{FF2B5EF4-FFF2-40B4-BE49-F238E27FC236}">
                <a16:creationId xmlns:a16="http://schemas.microsoft.com/office/drawing/2014/main" id="{465E0FCE-CDB9-49C3-B4BE-F014763E8700}"/>
              </a:ext>
            </a:extLst>
          </p:cNvPr>
          <p:cNvSpPr/>
          <p:nvPr/>
        </p:nvSpPr>
        <p:spPr>
          <a:xfrm>
            <a:off x="3634514" y="3208118"/>
            <a:ext cx="283254" cy="173998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9" name="Retângulo 68">
            <a:extLst>
              <a:ext uri="{FF2B5EF4-FFF2-40B4-BE49-F238E27FC236}">
                <a16:creationId xmlns:a16="http://schemas.microsoft.com/office/drawing/2014/main" id="{04CA36B2-CEB5-4092-A309-9CB8F3112A60}"/>
              </a:ext>
            </a:extLst>
          </p:cNvPr>
          <p:cNvSpPr/>
          <p:nvPr/>
        </p:nvSpPr>
        <p:spPr>
          <a:xfrm>
            <a:off x="3907346" y="3208118"/>
            <a:ext cx="338467" cy="170678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0" name="Retângulo 69">
            <a:extLst>
              <a:ext uri="{FF2B5EF4-FFF2-40B4-BE49-F238E27FC236}">
                <a16:creationId xmlns:a16="http://schemas.microsoft.com/office/drawing/2014/main" id="{CD502B7C-F1CF-4BFD-9419-4584B93E6DAA}"/>
              </a:ext>
            </a:extLst>
          </p:cNvPr>
          <p:cNvSpPr/>
          <p:nvPr/>
        </p:nvSpPr>
        <p:spPr>
          <a:xfrm>
            <a:off x="4180180" y="3208670"/>
            <a:ext cx="276069" cy="158308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1" name="Retângulo 70">
            <a:extLst>
              <a:ext uri="{FF2B5EF4-FFF2-40B4-BE49-F238E27FC236}">
                <a16:creationId xmlns:a16="http://schemas.microsoft.com/office/drawing/2014/main" id="{D1C10A26-E9B1-411D-B7DB-516713A2A4D7}"/>
              </a:ext>
            </a:extLst>
          </p:cNvPr>
          <p:cNvSpPr/>
          <p:nvPr/>
        </p:nvSpPr>
        <p:spPr>
          <a:xfrm>
            <a:off x="4453033" y="3208118"/>
            <a:ext cx="333003" cy="155044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2" name="Retângulo 71">
            <a:extLst>
              <a:ext uri="{FF2B5EF4-FFF2-40B4-BE49-F238E27FC236}">
                <a16:creationId xmlns:a16="http://schemas.microsoft.com/office/drawing/2014/main" id="{A389D748-C916-43B2-AA2E-101546987F5F}"/>
              </a:ext>
            </a:extLst>
          </p:cNvPr>
          <p:cNvSpPr/>
          <p:nvPr/>
        </p:nvSpPr>
        <p:spPr>
          <a:xfrm>
            <a:off x="4725867" y="3208118"/>
            <a:ext cx="276069" cy="155044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7" name="Retângulo 86">
            <a:extLst>
              <a:ext uri="{FF2B5EF4-FFF2-40B4-BE49-F238E27FC236}">
                <a16:creationId xmlns:a16="http://schemas.microsoft.com/office/drawing/2014/main" id="{7807A655-AEB7-45F3-A0CB-89206A47139B}"/>
              </a:ext>
            </a:extLst>
          </p:cNvPr>
          <p:cNvSpPr/>
          <p:nvPr/>
        </p:nvSpPr>
        <p:spPr>
          <a:xfrm>
            <a:off x="5004626" y="3208266"/>
            <a:ext cx="338466" cy="170663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8" name="Retângulo 87">
            <a:extLst>
              <a:ext uri="{FF2B5EF4-FFF2-40B4-BE49-F238E27FC236}">
                <a16:creationId xmlns:a16="http://schemas.microsoft.com/office/drawing/2014/main" id="{B0B19FD7-BB09-44AC-8A29-A63D8E01D367}"/>
              </a:ext>
            </a:extLst>
          </p:cNvPr>
          <p:cNvSpPr/>
          <p:nvPr/>
        </p:nvSpPr>
        <p:spPr>
          <a:xfrm>
            <a:off x="5277480" y="3207714"/>
            <a:ext cx="260164" cy="181591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9" name="Retângulo 88">
            <a:extLst>
              <a:ext uri="{FF2B5EF4-FFF2-40B4-BE49-F238E27FC236}">
                <a16:creationId xmlns:a16="http://schemas.microsoft.com/office/drawing/2014/main" id="{E79C59F0-1926-40A6-9A9F-AAC5BBD0A10F}"/>
              </a:ext>
            </a:extLst>
          </p:cNvPr>
          <p:cNvSpPr/>
          <p:nvPr/>
        </p:nvSpPr>
        <p:spPr>
          <a:xfrm>
            <a:off x="5550312" y="3207715"/>
            <a:ext cx="284223" cy="198583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0" name="Retângulo 89">
            <a:extLst>
              <a:ext uri="{FF2B5EF4-FFF2-40B4-BE49-F238E27FC236}">
                <a16:creationId xmlns:a16="http://schemas.microsoft.com/office/drawing/2014/main" id="{971CE319-BFE2-426C-A50A-A468A941DC8E}"/>
              </a:ext>
            </a:extLst>
          </p:cNvPr>
          <p:cNvSpPr/>
          <p:nvPr/>
        </p:nvSpPr>
        <p:spPr>
          <a:xfrm>
            <a:off x="5823145" y="3208267"/>
            <a:ext cx="338417" cy="201006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1" name="Retângulo 90">
            <a:extLst>
              <a:ext uri="{FF2B5EF4-FFF2-40B4-BE49-F238E27FC236}">
                <a16:creationId xmlns:a16="http://schemas.microsoft.com/office/drawing/2014/main" id="{A8074B35-CBBD-4A3E-82C6-2E594EB517DB}"/>
              </a:ext>
            </a:extLst>
          </p:cNvPr>
          <p:cNvSpPr/>
          <p:nvPr/>
        </p:nvSpPr>
        <p:spPr>
          <a:xfrm>
            <a:off x="6095999" y="3207714"/>
            <a:ext cx="335511" cy="201903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2" name="Retângulo 91">
            <a:extLst>
              <a:ext uri="{FF2B5EF4-FFF2-40B4-BE49-F238E27FC236}">
                <a16:creationId xmlns:a16="http://schemas.microsoft.com/office/drawing/2014/main" id="{50B3AA83-8603-4B4E-A08D-E35BF3A55109}"/>
              </a:ext>
            </a:extLst>
          </p:cNvPr>
          <p:cNvSpPr/>
          <p:nvPr/>
        </p:nvSpPr>
        <p:spPr>
          <a:xfrm>
            <a:off x="6368832" y="3207715"/>
            <a:ext cx="396437" cy="201903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3" name="Retângulo 92">
            <a:extLst>
              <a:ext uri="{FF2B5EF4-FFF2-40B4-BE49-F238E27FC236}">
                <a16:creationId xmlns:a16="http://schemas.microsoft.com/office/drawing/2014/main" id="{B7716387-01C4-48AD-A3DA-D2E7B8848CE0}"/>
              </a:ext>
            </a:extLst>
          </p:cNvPr>
          <p:cNvSpPr/>
          <p:nvPr/>
        </p:nvSpPr>
        <p:spPr>
          <a:xfrm>
            <a:off x="6647542" y="3208267"/>
            <a:ext cx="249351" cy="201006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4" name="Retângulo 93">
            <a:extLst>
              <a:ext uri="{FF2B5EF4-FFF2-40B4-BE49-F238E27FC236}">
                <a16:creationId xmlns:a16="http://schemas.microsoft.com/office/drawing/2014/main" id="{FDBF8489-BA06-4B5B-A07C-37E2690EE7BD}"/>
              </a:ext>
            </a:extLst>
          </p:cNvPr>
          <p:cNvSpPr/>
          <p:nvPr/>
        </p:nvSpPr>
        <p:spPr>
          <a:xfrm>
            <a:off x="6898488" y="3207715"/>
            <a:ext cx="345275" cy="205605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5" name="Retângulo 94">
            <a:extLst>
              <a:ext uri="{FF2B5EF4-FFF2-40B4-BE49-F238E27FC236}">
                <a16:creationId xmlns:a16="http://schemas.microsoft.com/office/drawing/2014/main" id="{E2EBC906-50D0-47A3-B227-BEEC32E92D6C}"/>
              </a:ext>
            </a:extLst>
          </p:cNvPr>
          <p:cNvSpPr/>
          <p:nvPr/>
        </p:nvSpPr>
        <p:spPr>
          <a:xfrm>
            <a:off x="7217497" y="3207715"/>
            <a:ext cx="337217" cy="198583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6" name="Retângulo 95">
            <a:extLst>
              <a:ext uri="{FF2B5EF4-FFF2-40B4-BE49-F238E27FC236}">
                <a16:creationId xmlns:a16="http://schemas.microsoft.com/office/drawing/2014/main" id="{B67204BC-5792-46E0-8497-D3C0C12A8A53}"/>
              </a:ext>
            </a:extLst>
          </p:cNvPr>
          <p:cNvSpPr/>
          <p:nvPr/>
        </p:nvSpPr>
        <p:spPr>
          <a:xfrm>
            <a:off x="7466063" y="3208267"/>
            <a:ext cx="292730" cy="201848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7" name="Retângulo 96">
            <a:extLst>
              <a:ext uri="{FF2B5EF4-FFF2-40B4-BE49-F238E27FC236}">
                <a16:creationId xmlns:a16="http://schemas.microsoft.com/office/drawing/2014/main" id="{2B488E15-EAF5-4CD8-8011-3CACF12ED42C}"/>
              </a:ext>
            </a:extLst>
          </p:cNvPr>
          <p:cNvSpPr/>
          <p:nvPr/>
        </p:nvSpPr>
        <p:spPr>
          <a:xfrm>
            <a:off x="7738917" y="3207715"/>
            <a:ext cx="290966" cy="201848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8" name="Retângulo 97">
            <a:extLst>
              <a:ext uri="{FF2B5EF4-FFF2-40B4-BE49-F238E27FC236}">
                <a16:creationId xmlns:a16="http://schemas.microsoft.com/office/drawing/2014/main" id="{557EB761-6D13-4ECA-AED1-FEF5296D5706}"/>
              </a:ext>
            </a:extLst>
          </p:cNvPr>
          <p:cNvSpPr/>
          <p:nvPr/>
        </p:nvSpPr>
        <p:spPr>
          <a:xfrm>
            <a:off x="8011750" y="3207715"/>
            <a:ext cx="254259" cy="198583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9" name="Retângulo 98">
            <a:extLst>
              <a:ext uri="{FF2B5EF4-FFF2-40B4-BE49-F238E27FC236}">
                <a16:creationId xmlns:a16="http://schemas.microsoft.com/office/drawing/2014/main" id="{97438BB1-3D76-4712-855E-A6DDD394D44F}"/>
              </a:ext>
            </a:extLst>
          </p:cNvPr>
          <p:cNvSpPr/>
          <p:nvPr/>
        </p:nvSpPr>
        <p:spPr>
          <a:xfrm>
            <a:off x="8275758" y="3206413"/>
            <a:ext cx="267391" cy="181591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0" name="Retângulo 99">
            <a:extLst>
              <a:ext uri="{FF2B5EF4-FFF2-40B4-BE49-F238E27FC236}">
                <a16:creationId xmlns:a16="http://schemas.microsoft.com/office/drawing/2014/main" id="{D223CD28-6C8C-47FE-8CDE-8F20A81D6FA9}"/>
              </a:ext>
            </a:extLst>
          </p:cNvPr>
          <p:cNvSpPr/>
          <p:nvPr/>
        </p:nvSpPr>
        <p:spPr>
          <a:xfrm>
            <a:off x="8548612" y="3205860"/>
            <a:ext cx="279431" cy="164976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1" name="Retângulo 100">
            <a:extLst>
              <a:ext uri="{FF2B5EF4-FFF2-40B4-BE49-F238E27FC236}">
                <a16:creationId xmlns:a16="http://schemas.microsoft.com/office/drawing/2014/main" id="{B3E633B4-5B2D-4A9C-8263-8F9D79782DF6}"/>
              </a:ext>
            </a:extLst>
          </p:cNvPr>
          <p:cNvSpPr/>
          <p:nvPr/>
        </p:nvSpPr>
        <p:spPr>
          <a:xfrm>
            <a:off x="8821219" y="3205860"/>
            <a:ext cx="278296" cy="155269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2" name="Retângulo 101">
            <a:extLst>
              <a:ext uri="{FF2B5EF4-FFF2-40B4-BE49-F238E27FC236}">
                <a16:creationId xmlns:a16="http://schemas.microsoft.com/office/drawing/2014/main" id="{D103332E-6C12-4BD1-BDE0-3A8E0A1A2536}"/>
              </a:ext>
            </a:extLst>
          </p:cNvPr>
          <p:cNvSpPr/>
          <p:nvPr/>
        </p:nvSpPr>
        <p:spPr>
          <a:xfrm>
            <a:off x="9094052" y="3206413"/>
            <a:ext cx="278296" cy="155214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3" name="Retângulo 102">
            <a:extLst>
              <a:ext uri="{FF2B5EF4-FFF2-40B4-BE49-F238E27FC236}">
                <a16:creationId xmlns:a16="http://schemas.microsoft.com/office/drawing/2014/main" id="{3798EAEC-FEE8-4889-863A-2829033BA7EB}"/>
              </a:ext>
            </a:extLst>
          </p:cNvPr>
          <p:cNvSpPr/>
          <p:nvPr/>
        </p:nvSpPr>
        <p:spPr>
          <a:xfrm>
            <a:off x="9381420" y="3205860"/>
            <a:ext cx="290396" cy="143409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4" name="Retângulo 103">
            <a:extLst>
              <a:ext uri="{FF2B5EF4-FFF2-40B4-BE49-F238E27FC236}">
                <a16:creationId xmlns:a16="http://schemas.microsoft.com/office/drawing/2014/main" id="{F7CA35F1-52A5-4CCA-ACD2-26D5C698B26B}"/>
              </a:ext>
            </a:extLst>
          </p:cNvPr>
          <p:cNvSpPr/>
          <p:nvPr/>
        </p:nvSpPr>
        <p:spPr>
          <a:xfrm>
            <a:off x="9654253" y="3205860"/>
            <a:ext cx="260627" cy="142149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5" name="Retângulo 104">
            <a:extLst>
              <a:ext uri="{FF2B5EF4-FFF2-40B4-BE49-F238E27FC236}">
                <a16:creationId xmlns:a16="http://schemas.microsoft.com/office/drawing/2014/main" id="{161A3AD6-B317-4149-ABE4-9364870870E0}"/>
              </a:ext>
            </a:extLst>
          </p:cNvPr>
          <p:cNvSpPr/>
          <p:nvPr/>
        </p:nvSpPr>
        <p:spPr>
          <a:xfrm>
            <a:off x="9911055" y="3206413"/>
            <a:ext cx="286802" cy="102788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4" name="CaixaDeTexto 53">
            <a:extLst>
              <a:ext uri="{FF2B5EF4-FFF2-40B4-BE49-F238E27FC236}">
                <a16:creationId xmlns:a16="http://schemas.microsoft.com/office/drawing/2014/main" id="{8500A647-8D2A-44FC-91CE-E6A085E1E450}"/>
              </a:ext>
            </a:extLst>
          </p:cNvPr>
          <p:cNvSpPr txBox="1"/>
          <p:nvPr/>
        </p:nvSpPr>
        <p:spPr>
          <a:xfrm>
            <a:off x="10199498" y="2970058"/>
            <a:ext cx="3930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/>
              <a:t>x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5" name="Retângulo 54">
                <a:extLst>
                  <a:ext uri="{FF2B5EF4-FFF2-40B4-BE49-F238E27FC236}">
                    <a16:creationId xmlns:a16="http://schemas.microsoft.com/office/drawing/2014/main" id="{D50C8E81-3B8A-4E6B-838B-C8063C869415}"/>
                  </a:ext>
                </a:extLst>
              </p:cNvPr>
              <p:cNvSpPr/>
              <p:nvPr/>
            </p:nvSpPr>
            <p:spPr>
              <a:xfrm>
                <a:off x="36472" y="2932692"/>
                <a:ext cx="831510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pt-BR" sz="3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</m:oMath>
                  </m:oMathPara>
                </a14:m>
                <a:endParaRPr lang="pt-BR" sz="36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55" name="Retângulo 54">
                <a:extLst>
                  <a:ext uri="{FF2B5EF4-FFF2-40B4-BE49-F238E27FC236}">
                    <a16:creationId xmlns:a16="http://schemas.microsoft.com/office/drawing/2014/main" id="{D50C8E81-3B8A-4E6B-838B-C8063C8694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72" y="2932692"/>
                <a:ext cx="831510" cy="6463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8207576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de Seta Reta 2">
            <a:extLst>
              <a:ext uri="{FF2B5EF4-FFF2-40B4-BE49-F238E27FC236}">
                <a16:creationId xmlns:a16="http://schemas.microsoft.com/office/drawing/2014/main" id="{21924E65-29CD-4BB8-B2CD-AE4C546B1FD1}"/>
              </a:ext>
            </a:extLst>
          </p:cNvPr>
          <p:cNvCxnSpPr>
            <a:cxnSpLocks/>
          </p:cNvCxnSpPr>
          <p:nvPr/>
        </p:nvCxnSpPr>
        <p:spPr>
          <a:xfrm>
            <a:off x="838200" y="3144383"/>
            <a:ext cx="0" cy="3251361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7EC64C03-32B6-470A-ADFF-BAF6710DDD0C}"/>
              </a:ext>
            </a:extLst>
          </p:cNvPr>
          <p:cNvCxnSpPr>
            <a:cxnSpLocks/>
          </p:cNvCxnSpPr>
          <p:nvPr/>
        </p:nvCxnSpPr>
        <p:spPr>
          <a:xfrm flipV="1">
            <a:off x="838200" y="3105834"/>
            <a:ext cx="9557825" cy="38549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226BF9FB-BBC3-49D1-92F3-4ED00A0A03CE}"/>
              </a:ext>
            </a:extLst>
          </p:cNvPr>
          <p:cNvSpPr txBox="1"/>
          <p:nvPr/>
        </p:nvSpPr>
        <p:spPr>
          <a:xfrm>
            <a:off x="470792" y="6072579"/>
            <a:ext cx="3674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/>
              <a:t>z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723D543C-6491-4A8C-A5E4-2ACD38E7A072}"/>
              </a:ext>
            </a:extLst>
          </p:cNvPr>
          <p:cNvSpPr txBox="1"/>
          <p:nvPr/>
        </p:nvSpPr>
        <p:spPr>
          <a:xfrm>
            <a:off x="121950" y="86956"/>
            <a:ext cx="3167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Bacia sedimentar 2D</a:t>
            </a: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D22C0784-6C86-47B4-82C6-C3170008E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5CF5-DD80-4FB2-8D05-C9155122F025}" type="slidenum">
              <a:rPr lang="pt-BR" smtClean="0"/>
              <a:t>86</a:t>
            </a:fld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tângulo 34">
                <a:extLst>
                  <a:ext uri="{FF2B5EF4-FFF2-40B4-BE49-F238E27FC236}">
                    <a16:creationId xmlns:a16="http://schemas.microsoft.com/office/drawing/2014/main" id="{3BEDF37B-B456-4418-B300-7DF968287EFF}"/>
                  </a:ext>
                </a:extLst>
              </p:cNvPr>
              <p:cNvSpPr/>
              <p:nvPr/>
            </p:nvSpPr>
            <p:spPr>
              <a:xfrm>
                <a:off x="585791" y="692017"/>
                <a:ext cx="50481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pt-BR" sz="2000" dirty="0"/>
              </a:p>
            </p:txBody>
          </p:sp>
        </mc:Choice>
        <mc:Fallback xmlns="">
          <p:sp>
            <p:nvSpPr>
              <p:cNvPr id="35" name="Retângulo 34">
                <a:extLst>
                  <a:ext uri="{FF2B5EF4-FFF2-40B4-BE49-F238E27FC236}">
                    <a16:creationId xmlns:a16="http://schemas.microsoft.com/office/drawing/2014/main" id="{3BEDF37B-B456-4418-B300-7DF968287E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791" y="692017"/>
                <a:ext cx="504818" cy="400110"/>
              </a:xfrm>
              <a:prstGeom prst="rect">
                <a:avLst/>
              </a:prstGeom>
              <a:blipFill>
                <a:blip r:embed="rId2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Título 1">
            <a:extLst>
              <a:ext uri="{FF2B5EF4-FFF2-40B4-BE49-F238E27FC236}">
                <a16:creationId xmlns:a16="http://schemas.microsoft.com/office/drawing/2014/main" id="{25D62001-3C8D-40C6-951D-3F6DC6058951}"/>
              </a:ext>
            </a:extLst>
          </p:cNvPr>
          <p:cNvSpPr txBox="1">
            <a:spLocks/>
          </p:cNvSpPr>
          <p:nvPr/>
        </p:nvSpPr>
        <p:spPr>
          <a:xfrm>
            <a:off x="8435739" y="4463166"/>
            <a:ext cx="3340999" cy="10387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sz="4400" dirty="0"/>
          </a:p>
        </p:txBody>
      </p:sp>
      <p:cxnSp>
        <p:nvCxnSpPr>
          <p:cNvPr id="28" name="Conector de Seta Reta 27">
            <a:extLst>
              <a:ext uri="{FF2B5EF4-FFF2-40B4-BE49-F238E27FC236}">
                <a16:creationId xmlns:a16="http://schemas.microsoft.com/office/drawing/2014/main" id="{162D5536-C93A-4C5D-B434-2C193F712700}"/>
              </a:ext>
            </a:extLst>
          </p:cNvPr>
          <p:cNvCxnSpPr>
            <a:cxnSpLocks/>
          </p:cNvCxnSpPr>
          <p:nvPr/>
        </p:nvCxnSpPr>
        <p:spPr>
          <a:xfrm>
            <a:off x="838200" y="1086328"/>
            <a:ext cx="0" cy="1730345"/>
          </a:xfrm>
          <a:prstGeom prst="straightConnector1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de Seta Reta 29">
            <a:extLst>
              <a:ext uri="{FF2B5EF4-FFF2-40B4-BE49-F238E27FC236}">
                <a16:creationId xmlns:a16="http://schemas.microsoft.com/office/drawing/2014/main" id="{42E66DAC-FCD6-4A9F-B133-BA8BD97250CF}"/>
              </a:ext>
            </a:extLst>
          </p:cNvPr>
          <p:cNvCxnSpPr>
            <a:cxnSpLocks/>
          </p:cNvCxnSpPr>
          <p:nvPr/>
        </p:nvCxnSpPr>
        <p:spPr>
          <a:xfrm flipH="1">
            <a:off x="829916" y="2816654"/>
            <a:ext cx="9369572" cy="6216"/>
          </a:xfrm>
          <a:prstGeom prst="straightConnector1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Forma Livre: Forma 18">
            <a:extLst>
              <a:ext uri="{FF2B5EF4-FFF2-40B4-BE49-F238E27FC236}">
                <a16:creationId xmlns:a16="http://schemas.microsoft.com/office/drawing/2014/main" id="{B8FA6065-A595-4CD5-B7CB-05CDAB330DEC}"/>
              </a:ext>
            </a:extLst>
          </p:cNvPr>
          <p:cNvSpPr/>
          <p:nvPr/>
        </p:nvSpPr>
        <p:spPr>
          <a:xfrm>
            <a:off x="900244" y="3182933"/>
            <a:ext cx="9299233" cy="2010620"/>
          </a:xfrm>
          <a:custGeom>
            <a:avLst/>
            <a:gdLst>
              <a:gd name="connsiteX0" fmla="*/ 0 w 9256542"/>
              <a:gd name="connsiteY0" fmla="*/ 28135 h 1645920"/>
              <a:gd name="connsiteX1" fmla="*/ 422031 w 9256542"/>
              <a:gd name="connsiteY1" fmla="*/ 590843 h 1645920"/>
              <a:gd name="connsiteX2" fmla="*/ 998806 w 9256542"/>
              <a:gd name="connsiteY2" fmla="*/ 1111348 h 1645920"/>
              <a:gd name="connsiteX3" fmla="*/ 2616591 w 9256542"/>
              <a:gd name="connsiteY3" fmla="*/ 1491175 h 1645920"/>
              <a:gd name="connsiteX4" fmla="*/ 3756074 w 9256542"/>
              <a:gd name="connsiteY4" fmla="*/ 1195754 h 1645920"/>
              <a:gd name="connsiteX5" fmla="*/ 5064369 w 9256542"/>
              <a:gd name="connsiteY5" fmla="*/ 1645920 h 1645920"/>
              <a:gd name="connsiteX6" fmla="*/ 6358597 w 9256542"/>
              <a:gd name="connsiteY6" fmla="*/ 1645920 h 1645920"/>
              <a:gd name="connsiteX7" fmla="*/ 6625883 w 9256542"/>
              <a:gd name="connsiteY7" fmla="*/ 1645920 h 1645920"/>
              <a:gd name="connsiteX8" fmla="*/ 7287065 w 9256542"/>
              <a:gd name="connsiteY8" fmla="*/ 1617784 h 1645920"/>
              <a:gd name="connsiteX9" fmla="*/ 7455877 w 9256542"/>
              <a:gd name="connsiteY9" fmla="*/ 1448972 h 1645920"/>
              <a:gd name="connsiteX10" fmla="*/ 7990449 w 9256542"/>
              <a:gd name="connsiteY10" fmla="*/ 1252024 h 1645920"/>
              <a:gd name="connsiteX11" fmla="*/ 8229600 w 9256542"/>
              <a:gd name="connsiteY11" fmla="*/ 1252024 h 1645920"/>
              <a:gd name="connsiteX12" fmla="*/ 8721969 w 9256542"/>
              <a:gd name="connsiteY12" fmla="*/ 1111348 h 1645920"/>
              <a:gd name="connsiteX13" fmla="*/ 9073662 w 9256542"/>
              <a:gd name="connsiteY13" fmla="*/ 815926 h 1645920"/>
              <a:gd name="connsiteX14" fmla="*/ 9256542 w 9256542"/>
              <a:gd name="connsiteY14" fmla="*/ 0 h 1645920"/>
              <a:gd name="connsiteX15" fmla="*/ 0 w 9256542"/>
              <a:gd name="connsiteY15" fmla="*/ 28135 h 1645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9256542" h="1645920">
                <a:moveTo>
                  <a:pt x="0" y="28135"/>
                </a:moveTo>
                <a:lnTo>
                  <a:pt x="422031" y="590843"/>
                </a:lnTo>
                <a:lnTo>
                  <a:pt x="998806" y="1111348"/>
                </a:lnTo>
                <a:lnTo>
                  <a:pt x="2616591" y="1491175"/>
                </a:lnTo>
                <a:lnTo>
                  <a:pt x="3756074" y="1195754"/>
                </a:lnTo>
                <a:lnTo>
                  <a:pt x="5064369" y="1645920"/>
                </a:lnTo>
                <a:lnTo>
                  <a:pt x="6358597" y="1645920"/>
                </a:lnTo>
                <a:lnTo>
                  <a:pt x="6625883" y="1645920"/>
                </a:lnTo>
                <a:lnTo>
                  <a:pt x="7287065" y="1617784"/>
                </a:lnTo>
                <a:cubicBezTo>
                  <a:pt x="7405310" y="1482646"/>
                  <a:pt x="7346614" y="1536382"/>
                  <a:pt x="7455877" y="1448972"/>
                </a:cubicBezTo>
                <a:lnTo>
                  <a:pt x="7990449" y="1252024"/>
                </a:lnTo>
                <a:lnTo>
                  <a:pt x="8229600" y="1252024"/>
                </a:lnTo>
                <a:lnTo>
                  <a:pt x="8721969" y="1111348"/>
                </a:lnTo>
                <a:lnTo>
                  <a:pt x="9073662" y="815926"/>
                </a:lnTo>
                <a:lnTo>
                  <a:pt x="9256542" y="0"/>
                </a:lnTo>
                <a:lnTo>
                  <a:pt x="0" y="28135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Retângulo 26">
            <a:extLst>
              <a:ext uri="{FF2B5EF4-FFF2-40B4-BE49-F238E27FC236}">
                <a16:creationId xmlns:a16="http://schemas.microsoft.com/office/drawing/2014/main" id="{D276E1E9-B231-4502-946E-AF72187E3F82}"/>
              </a:ext>
            </a:extLst>
          </p:cNvPr>
          <p:cNvSpPr/>
          <p:nvPr/>
        </p:nvSpPr>
        <p:spPr>
          <a:xfrm>
            <a:off x="337473" y="1531312"/>
            <a:ext cx="492443" cy="642163"/>
          </a:xfrm>
          <a:prstGeom prst="rect">
            <a:avLst/>
          </a:prstGeom>
        </p:spPr>
        <p:txBody>
          <a:bodyPr vert="vert270" wrap="none">
            <a:spAutoFit/>
          </a:bodyPr>
          <a:lstStyle/>
          <a:p>
            <a:r>
              <a:rPr lang="pt-BR" sz="2000" dirty="0" err="1"/>
              <a:t>mGal</a:t>
            </a:r>
            <a:endParaRPr lang="pt-BR" sz="2000" dirty="0"/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6130D7BA-0E3C-45AD-A45A-C7483E79A153}"/>
              </a:ext>
            </a:extLst>
          </p:cNvPr>
          <p:cNvSpPr/>
          <p:nvPr/>
        </p:nvSpPr>
        <p:spPr>
          <a:xfrm>
            <a:off x="5330292" y="2749624"/>
            <a:ext cx="924612" cy="400110"/>
          </a:xfrm>
          <a:prstGeom prst="rect">
            <a:avLst/>
          </a:prstGeom>
        </p:spPr>
        <p:txBody>
          <a:bodyPr vert="horz" wrap="none">
            <a:spAutoFit/>
          </a:bodyPr>
          <a:lstStyle/>
          <a:p>
            <a:r>
              <a:rPr lang="pt-BR" sz="2000" dirty="0"/>
              <a:t>metros</a:t>
            </a:r>
          </a:p>
        </p:txBody>
      </p:sp>
      <p:sp>
        <p:nvSpPr>
          <p:cNvPr id="5" name="Forma Livre: Forma 4">
            <a:extLst>
              <a:ext uri="{FF2B5EF4-FFF2-40B4-BE49-F238E27FC236}">
                <a16:creationId xmlns:a16="http://schemas.microsoft.com/office/drawing/2014/main" id="{9A4EE9AB-E683-4F9F-A786-8DAA362F0339}"/>
              </a:ext>
            </a:extLst>
          </p:cNvPr>
          <p:cNvSpPr/>
          <p:nvPr/>
        </p:nvSpPr>
        <p:spPr>
          <a:xfrm>
            <a:off x="856343" y="1349829"/>
            <a:ext cx="9187582" cy="1378857"/>
          </a:xfrm>
          <a:custGeom>
            <a:avLst/>
            <a:gdLst>
              <a:gd name="connsiteX0" fmla="*/ 0 w 9187582"/>
              <a:gd name="connsiteY0" fmla="*/ 116114 h 1378857"/>
              <a:gd name="connsiteX1" fmla="*/ 72571 w 9187582"/>
              <a:gd name="connsiteY1" fmla="*/ 174171 h 1378857"/>
              <a:gd name="connsiteX2" fmla="*/ 159657 w 9187582"/>
              <a:gd name="connsiteY2" fmla="*/ 261257 h 1378857"/>
              <a:gd name="connsiteX3" fmla="*/ 232228 w 9187582"/>
              <a:gd name="connsiteY3" fmla="*/ 362857 h 1378857"/>
              <a:gd name="connsiteX4" fmla="*/ 246743 w 9187582"/>
              <a:gd name="connsiteY4" fmla="*/ 435428 h 1378857"/>
              <a:gd name="connsiteX5" fmla="*/ 261257 w 9187582"/>
              <a:gd name="connsiteY5" fmla="*/ 478971 h 1378857"/>
              <a:gd name="connsiteX6" fmla="*/ 333828 w 9187582"/>
              <a:gd name="connsiteY6" fmla="*/ 595085 h 1378857"/>
              <a:gd name="connsiteX7" fmla="*/ 362857 w 9187582"/>
              <a:gd name="connsiteY7" fmla="*/ 682171 h 1378857"/>
              <a:gd name="connsiteX8" fmla="*/ 508000 w 9187582"/>
              <a:gd name="connsiteY8" fmla="*/ 769257 h 1378857"/>
              <a:gd name="connsiteX9" fmla="*/ 537028 w 9187582"/>
              <a:gd name="connsiteY9" fmla="*/ 812800 h 1378857"/>
              <a:gd name="connsiteX10" fmla="*/ 624114 w 9187582"/>
              <a:gd name="connsiteY10" fmla="*/ 885371 h 1378857"/>
              <a:gd name="connsiteX11" fmla="*/ 696686 w 9187582"/>
              <a:gd name="connsiteY11" fmla="*/ 957942 h 1378857"/>
              <a:gd name="connsiteX12" fmla="*/ 798286 w 9187582"/>
              <a:gd name="connsiteY12" fmla="*/ 1059542 h 1378857"/>
              <a:gd name="connsiteX13" fmla="*/ 1161143 w 9187582"/>
              <a:gd name="connsiteY13" fmla="*/ 1103085 h 1378857"/>
              <a:gd name="connsiteX14" fmla="*/ 1262743 w 9187582"/>
              <a:gd name="connsiteY14" fmla="*/ 1161142 h 1378857"/>
              <a:gd name="connsiteX15" fmla="*/ 1349828 w 9187582"/>
              <a:gd name="connsiteY15" fmla="*/ 1219200 h 1378857"/>
              <a:gd name="connsiteX16" fmla="*/ 1422400 w 9187582"/>
              <a:gd name="connsiteY16" fmla="*/ 1233714 h 1378857"/>
              <a:gd name="connsiteX17" fmla="*/ 1553028 w 9187582"/>
              <a:gd name="connsiteY17" fmla="*/ 1262742 h 1378857"/>
              <a:gd name="connsiteX18" fmla="*/ 1727200 w 9187582"/>
              <a:gd name="connsiteY18" fmla="*/ 1277257 h 1378857"/>
              <a:gd name="connsiteX19" fmla="*/ 1828800 w 9187582"/>
              <a:gd name="connsiteY19" fmla="*/ 1335314 h 1378857"/>
              <a:gd name="connsiteX20" fmla="*/ 1886857 w 9187582"/>
              <a:gd name="connsiteY20" fmla="*/ 1364342 h 1378857"/>
              <a:gd name="connsiteX21" fmla="*/ 2119086 w 9187582"/>
              <a:gd name="connsiteY21" fmla="*/ 1320800 h 1378857"/>
              <a:gd name="connsiteX22" fmla="*/ 2670628 w 9187582"/>
              <a:gd name="connsiteY22" fmla="*/ 1262742 h 1378857"/>
              <a:gd name="connsiteX23" fmla="*/ 2801257 w 9187582"/>
              <a:gd name="connsiteY23" fmla="*/ 1175657 h 1378857"/>
              <a:gd name="connsiteX24" fmla="*/ 2859314 w 9187582"/>
              <a:gd name="connsiteY24" fmla="*/ 1132114 h 1378857"/>
              <a:gd name="connsiteX25" fmla="*/ 2902857 w 9187582"/>
              <a:gd name="connsiteY25" fmla="*/ 1117600 h 1378857"/>
              <a:gd name="connsiteX26" fmla="*/ 2960914 w 9187582"/>
              <a:gd name="connsiteY26" fmla="*/ 1088571 h 1378857"/>
              <a:gd name="connsiteX27" fmla="*/ 3004457 w 9187582"/>
              <a:gd name="connsiteY27" fmla="*/ 1074057 h 1378857"/>
              <a:gd name="connsiteX28" fmla="*/ 3062514 w 9187582"/>
              <a:gd name="connsiteY28" fmla="*/ 1045028 h 1378857"/>
              <a:gd name="connsiteX29" fmla="*/ 3164114 w 9187582"/>
              <a:gd name="connsiteY29" fmla="*/ 1001485 h 1378857"/>
              <a:gd name="connsiteX30" fmla="*/ 3193143 w 9187582"/>
              <a:gd name="connsiteY30" fmla="*/ 943428 h 1378857"/>
              <a:gd name="connsiteX31" fmla="*/ 3265714 w 9187582"/>
              <a:gd name="connsiteY31" fmla="*/ 928914 h 1378857"/>
              <a:gd name="connsiteX32" fmla="*/ 3309257 w 9187582"/>
              <a:gd name="connsiteY32" fmla="*/ 914400 h 1378857"/>
              <a:gd name="connsiteX33" fmla="*/ 3425371 w 9187582"/>
              <a:gd name="connsiteY33" fmla="*/ 928914 h 1378857"/>
              <a:gd name="connsiteX34" fmla="*/ 3483428 w 9187582"/>
              <a:gd name="connsiteY34" fmla="*/ 957942 h 1378857"/>
              <a:gd name="connsiteX35" fmla="*/ 3556000 w 9187582"/>
              <a:gd name="connsiteY35" fmla="*/ 986971 h 1378857"/>
              <a:gd name="connsiteX36" fmla="*/ 3657600 w 9187582"/>
              <a:gd name="connsiteY36" fmla="*/ 1016000 h 1378857"/>
              <a:gd name="connsiteX37" fmla="*/ 3846286 w 9187582"/>
              <a:gd name="connsiteY37" fmla="*/ 1074057 h 1378857"/>
              <a:gd name="connsiteX38" fmla="*/ 3904343 w 9187582"/>
              <a:gd name="connsiteY38" fmla="*/ 1117600 h 1378857"/>
              <a:gd name="connsiteX39" fmla="*/ 4005943 w 9187582"/>
              <a:gd name="connsiteY39" fmla="*/ 1132114 h 1378857"/>
              <a:gd name="connsiteX40" fmla="*/ 4499428 w 9187582"/>
              <a:gd name="connsiteY40" fmla="*/ 1161142 h 1378857"/>
              <a:gd name="connsiteX41" fmla="*/ 4673600 w 9187582"/>
              <a:gd name="connsiteY41" fmla="*/ 1335314 h 1378857"/>
              <a:gd name="connsiteX42" fmla="*/ 4818743 w 9187582"/>
              <a:gd name="connsiteY42" fmla="*/ 1378857 h 1378857"/>
              <a:gd name="connsiteX43" fmla="*/ 5355771 w 9187582"/>
              <a:gd name="connsiteY43" fmla="*/ 1349828 h 1378857"/>
              <a:gd name="connsiteX44" fmla="*/ 5442857 w 9187582"/>
              <a:gd name="connsiteY44" fmla="*/ 1335314 h 1378857"/>
              <a:gd name="connsiteX45" fmla="*/ 5544457 w 9187582"/>
              <a:gd name="connsiteY45" fmla="*/ 1277257 h 1378857"/>
              <a:gd name="connsiteX46" fmla="*/ 6168571 w 9187582"/>
              <a:gd name="connsiteY46" fmla="*/ 1248228 h 1378857"/>
              <a:gd name="connsiteX47" fmla="*/ 6241143 w 9187582"/>
              <a:gd name="connsiteY47" fmla="*/ 1204685 h 1378857"/>
              <a:gd name="connsiteX48" fmla="*/ 6371771 w 9187582"/>
              <a:gd name="connsiteY48" fmla="*/ 1175657 h 1378857"/>
              <a:gd name="connsiteX49" fmla="*/ 6473371 w 9187582"/>
              <a:gd name="connsiteY49" fmla="*/ 1161142 h 1378857"/>
              <a:gd name="connsiteX50" fmla="*/ 6705600 w 9187582"/>
              <a:gd name="connsiteY50" fmla="*/ 1161142 h 1378857"/>
              <a:gd name="connsiteX51" fmla="*/ 7199086 w 9187582"/>
              <a:gd name="connsiteY51" fmla="*/ 1132114 h 1378857"/>
              <a:gd name="connsiteX52" fmla="*/ 7286171 w 9187582"/>
              <a:gd name="connsiteY52" fmla="*/ 1030514 h 1378857"/>
              <a:gd name="connsiteX53" fmla="*/ 7344228 w 9187582"/>
              <a:gd name="connsiteY53" fmla="*/ 943428 h 1378857"/>
              <a:gd name="connsiteX54" fmla="*/ 7707086 w 9187582"/>
              <a:gd name="connsiteY54" fmla="*/ 899885 h 1378857"/>
              <a:gd name="connsiteX55" fmla="*/ 7982857 w 9187582"/>
              <a:gd name="connsiteY55" fmla="*/ 725714 h 1378857"/>
              <a:gd name="connsiteX56" fmla="*/ 8026400 w 9187582"/>
              <a:gd name="connsiteY56" fmla="*/ 696685 h 1378857"/>
              <a:gd name="connsiteX57" fmla="*/ 8128000 w 9187582"/>
              <a:gd name="connsiteY57" fmla="*/ 667657 h 1378857"/>
              <a:gd name="connsiteX58" fmla="*/ 8302171 w 9187582"/>
              <a:gd name="connsiteY58" fmla="*/ 595085 h 1378857"/>
              <a:gd name="connsiteX59" fmla="*/ 8374743 w 9187582"/>
              <a:gd name="connsiteY59" fmla="*/ 551542 h 1378857"/>
              <a:gd name="connsiteX60" fmla="*/ 8476343 w 9187582"/>
              <a:gd name="connsiteY60" fmla="*/ 493485 h 1378857"/>
              <a:gd name="connsiteX61" fmla="*/ 8548914 w 9187582"/>
              <a:gd name="connsiteY61" fmla="*/ 435428 h 1378857"/>
              <a:gd name="connsiteX62" fmla="*/ 8781143 w 9187582"/>
              <a:gd name="connsiteY62" fmla="*/ 420914 h 1378857"/>
              <a:gd name="connsiteX63" fmla="*/ 8853714 w 9187582"/>
              <a:gd name="connsiteY63" fmla="*/ 406400 h 1378857"/>
              <a:gd name="connsiteX64" fmla="*/ 8897257 w 9187582"/>
              <a:gd name="connsiteY64" fmla="*/ 333828 h 1378857"/>
              <a:gd name="connsiteX65" fmla="*/ 8969828 w 9187582"/>
              <a:gd name="connsiteY65" fmla="*/ 246742 h 1378857"/>
              <a:gd name="connsiteX66" fmla="*/ 9027886 w 9187582"/>
              <a:gd name="connsiteY66" fmla="*/ 159657 h 1378857"/>
              <a:gd name="connsiteX67" fmla="*/ 9173028 w 9187582"/>
              <a:gd name="connsiteY67" fmla="*/ 58057 h 1378857"/>
              <a:gd name="connsiteX68" fmla="*/ 9187543 w 9187582"/>
              <a:gd name="connsiteY68" fmla="*/ 0 h 1378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9187582" h="1378857">
                <a:moveTo>
                  <a:pt x="0" y="116114"/>
                </a:moveTo>
                <a:cubicBezTo>
                  <a:pt x="24190" y="135466"/>
                  <a:pt x="49649" y="153332"/>
                  <a:pt x="72571" y="174171"/>
                </a:cubicBezTo>
                <a:cubicBezTo>
                  <a:pt x="102948" y="201786"/>
                  <a:pt x="159657" y="261257"/>
                  <a:pt x="159657" y="261257"/>
                </a:cubicBezTo>
                <a:cubicBezTo>
                  <a:pt x="208491" y="407763"/>
                  <a:pt x="117441" y="156242"/>
                  <a:pt x="232228" y="362857"/>
                </a:cubicBezTo>
                <a:cubicBezTo>
                  <a:pt x="244209" y="384422"/>
                  <a:pt x="240760" y="411495"/>
                  <a:pt x="246743" y="435428"/>
                </a:cubicBezTo>
                <a:cubicBezTo>
                  <a:pt x="250454" y="450271"/>
                  <a:pt x="254415" y="465287"/>
                  <a:pt x="261257" y="478971"/>
                </a:cubicBezTo>
                <a:cubicBezTo>
                  <a:pt x="331035" y="618527"/>
                  <a:pt x="240719" y="390245"/>
                  <a:pt x="333828" y="595085"/>
                </a:cubicBezTo>
                <a:cubicBezTo>
                  <a:pt x="346490" y="622941"/>
                  <a:pt x="343742" y="658277"/>
                  <a:pt x="362857" y="682171"/>
                </a:cubicBezTo>
                <a:cubicBezTo>
                  <a:pt x="386209" y="711361"/>
                  <a:pt x="469429" y="749971"/>
                  <a:pt x="508000" y="769257"/>
                </a:cubicBezTo>
                <a:cubicBezTo>
                  <a:pt x="517676" y="783771"/>
                  <a:pt x="525861" y="799399"/>
                  <a:pt x="537028" y="812800"/>
                </a:cubicBezTo>
                <a:cubicBezTo>
                  <a:pt x="571949" y="854705"/>
                  <a:pt x="581302" y="856830"/>
                  <a:pt x="624114" y="885371"/>
                </a:cubicBezTo>
                <a:cubicBezTo>
                  <a:pt x="701530" y="1001494"/>
                  <a:pt x="599918" y="861173"/>
                  <a:pt x="696686" y="957942"/>
                </a:cubicBezTo>
                <a:cubicBezTo>
                  <a:pt x="733635" y="994891"/>
                  <a:pt x="741982" y="1041947"/>
                  <a:pt x="798286" y="1059542"/>
                </a:cubicBezTo>
                <a:cubicBezTo>
                  <a:pt x="888346" y="1087685"/>
                  <a:pt x="1070607" y="1096121"/>
                  <a:pt x="1161143" y="1103085"/>
                </a:cubicBezTo>
                <a:cubicBezTo>
                  <a:pt x="1351601" y="1245929"/>
                  <a:pt x="1120254" y="1081980"/>
                  <a:pt x="1262743" y="1161142"/>
                </a:cubicBezTo>
                <a:cubicBezTo>
                  <a:pt x="1293240" y="1178085"/>
                  <a:pt x="1315618" y="1212358"/>
                  <a:pt x="1349828" y="1219200"/>
                </a:cubicBezTo>
                <a:cubicBezTo>
                  <a:pt x="1374019" y="1224038"/>
                  <a:pt x="1398318" y="1228363"/>
                  <a:pt x="1422400" y="1233714"/>
                </a:cubicBezTo>
                <a:cubicBezTo>
                  <a:pt x="1467502" y="1243736"/>
                  <a:pt x="1506515" y="1257270"/>
                  <a:pt x="1553028" y="1262742"/>
                </a:cubicBezTo>
                <a:cubicBezTo>
                  <a:pt x="1610888" y="1269549"/>
                  <a:pt x="1669143" y="1272419"/>
                  <a:pt x="1727200" y="1277257"/>
                </a:cubicBezTo>
                <a:cubicBezTo>
                  <a:pt x="1902642" y="1364976"/>
                  <a:pt x="1685194" y="1253254"/>
                  <a:pt x="1828800" y="1335314"/>
                </a:cubicBezTo>
                <a:cubicBezTo>
                  <a:pt x="1847586" y="1346049"/>
                  <a:pt x="1867505" y="1354666"/>
                  <a:pt x="1886857" y="1364342"/>
                </a:cubicBezTo>
                <a:cubicBezTo>
                  <a:pt x="1964267" y="1349828"/>
                  <a:pt x="2041272" y="1332958"/>
                  <a:pt x="2119086" y="1320800"/>
                </a:cubicBezTo>
                <a:cubicBezTo>
                  <a:pt x="2295590" y="1293221"/>
                  <a:pt x="2495257" y="1278685"/>
                  <a:pt x="2670628" y="1262742"/>
                </a:cubicBezTo>
                <a:cubicBezTo>
                  <a:pt x="2815292" y="1154248"/>
                  <a:pt x="2633264" y="1287653"/>
                  <a:pt x="2801257" y="1175657"/>
                </a:cubicBezTo>
                <a:cubicBezTo>
                  <a:pt x="2821385" y="1162238"/>
                  <a:pt x="2838311" y="1144116"/>
                  <a:pt x="2859314" y="1132114"/>
                </a:cubicBezTo>
                <a:cubicBezTo>
                  <a:pt x="2872598" y="1124523"/>
                  <a:pt x="2888795" y="1123627"/>
                  <a:pt x="2902857" y="1117600"/>
                </a:cubicBezTo>
                <a:cubicBezTo>
                  <a:pt x="2922744" y="1109077"/>
                  <a:pt x="2941027" y="1097094"/>
                  <a:pt x="2960914" y="1088571"/>
                </a:cubicBezTo>
                <a:cubicBezTo>
                  <a:pt x="2974976" y="1082544"/>
                  <a:pt x="2990395" y="1080084"/>
                  <a:pt x="3004457" y="1074057"/>
                </a:cubicBezTo>
                <a:cubicBezTo>
                  <a:pt x="3024344" y="1065534"/>
                  <a:pt x="3042817" y="1053981"/>
                  <a:pt x="3062514" y="1045028"/>
                </a:cubicBezTo>
                <a:cubicBezTo>
                  <a:pt x="3096057" y="1029781"/>
                  <a:pt x="3130247" y="1015999"/>
                  <a:pt x="3164114" y="1001485"/>
                </a:cubicBezTo>
                <a:cubicBezTo>
                  <a:pt x="3173790" y="982133"/>
                  <a:pt x="3175537" y="956004"/>
                  <a:pt x="3193143" y="943428"/>
                </a:cubicBezTo>
                <a:cubicBezTo>
                  <a:pt x="3213217" y="929089"/>
                  <a:pt x="3241781" y="934897"/>
                  <a:pt x="3265714" y="928914"/>
                </a:cubicBezTo>
                <a:cubicBezTo>
                  <a:pt x="3280557" y="925203"/>
                  <a:pt x="3294743" y="919238"/>
                  <a:pt x="3309257" y="914400"/>
                </a:cubicBezTo>
                <a:cubicBezTo>
                  <a:pt x="3347962" y="919238"/>
                  <a:pt x="3387530" y="919454"/>
                  <a:pt x="3425371" y="928914"/>
                </a:cubicBezTo>
                <a:cubicBezTo>
                  <a:pt x="3446362" y="934162"/>
                  <a:pt x="3463656" y="949155"/>
                  <a:pt x="3483428" y="957942"/>
                </a:cubicBezTo>
                <a:cubicBezTo>
                  <a:pt x="3507237" y="968524"/>
                  <a:pt x="3531283" y="978732"/>
                  <a:pt x="3556000" y="986971"/>
                </a:cubicBezTo>
                <a:cubicBezTo>
                  <a:pt x="3589414" y="998109"/>
                  <a:pt x="3623567" y="1006925"/>
                  <a:pt x="3657600" y="1016000"/>
                </a:cubicBezTo>
                <a:cubicBezTo>
                  <a:pt x="3716770" y="1031779"/>
                  <a:pt x="3790366" y="1042990"/>
                  <a:pt x="3846286" y="1074057"/>
                </a:cubicBezTo>
                <a:cubicBezTo>
                  <a:pt x="3867432" y="1085805"/>
                  <a:pt x="3881609" y="1109333"/>
                  <a:pt x="3904343" y="1117600"/>
                </a:cubicBezTo>
                <a:cubicBezTo>
                  <a:pt x="3936494" y="1129291"/>
                  <a:pt x="3971824" y="1129618"/>
                  <a:pt x="4005943" y="1132114"/>
                </a:cubicBezTo>
                <a:cubicBezTo>
                  <a:pt x="4170283" y="1144139"/>
                  <a:pt x="4334933" y="1151466"/>
                  <a:pt x="4499428" y="1161142"/>
                </a:cubicBezTo>
                <a:cubicBezTo>
                  <a:pt x="4727905" y="1298227"/>
                  <a:pt x="4342321" y="1055002"/>
                  <a:pt x="4673600" y="1335314"/>
                </a:cubicBezTo>
                <a:cubicBezTo>
                  <a:pt x="4688415" y="1347850"/>
                  <a:pt x="4790453" y="1371784"/>
                  <a:pt x="4818743" y="1378857"/>
                </a:cubicBezTo>
                <a:lnTo>
                  <a:pt x="5355771" y="1349828"/>
                </a:lnTo>
                <a:cubicBezTo>
                  <a:pt x="5385129" y="1347780"/>
                  <a:pt x="5415389" y="1345878"/>
                  <a:pt x="5442857" y="1335314"/>
                </a:cubicBezTo>
                <a:cubicBezTo>
                  <a:pt x="5479263" y="1321312"/>
                  <a:pt x="5505729" y="1281904"/>
                  <a:pt x="5544457" y="1277257"/>
                </a:cubicBezTo>
                <a:cubicBezTo>
                  <a:pt x="5751236" y="1252443"/>
                  <a:pt x="5960533" y="1257904"/>
                  <a:pt x="6168571" y="1248228"/>
                </a:cubicBezTo>
                <a:cubicBezTo>
                  <a:pt x="6192762" y="1233714"/>
                  <a:pt x="6215910" y="1217301"/>
                  <a:pt x="6241143" y="1204685"/>
                </a:cubicBezTo>
                <a:cubicBezTo>
                  <a:pt x="6276229" y="1187142"/>
                  <a:pt x="6339564" y="1180612"/>
                  <a:pt x="6371771" y="1175657"/>
                </a:cubicBezTo>
                <a:cubicBezTo>
                  <a:pt x="6405584" y="1170455"/>
                  <a:pt x="6439504" y="1165980"/>
                  <a:pt x="6473371" y="1161142"/>
                </a:cubicBezTo>
                <a:cubicBezTo>
                  <a:pt x="6592323" y="1121492"/>
                  <a:pt x="6437482" y="1166847"/>
                  <a:pt x="6705600" y="1161142"/>
                </a:cubicBezTo>
                <a:cubicBezTo>
                  <a:pt x="6870342" y="1157637"/>
                  <a:pt x="7034591" y="1141790"/>
                  <a:pt x="7199086" y="1132114"/>
                </a:cubicBezTo>
                <a:cubicBezTo>
                  <a:pt x="7249199" y="1082000"/>
                  <a:pt x="7242727" y="1092577"/>
                  <a:pt x="7286171" y="1030514"/>
                </a:cubicBezTo>
                <a:cubicBezTo>
                  <a:pt x="7306178" y="1001933"/>
                  <a:pt x="7310908" y="953769"/>
                  <a:pt x="7344228" y="943428"/>
                </a:cubicBezTo>
                <a:cubicBezTo>
                  <a:pt x="7460574" y="907320"/>
                  <a:pt x="7586133" y="914399"/>
                  <a:pt x="7707086" y="899885"/>
                </a:cubicBezTo>
                <a:cubicBezTo>
                  <a:pt x="7968264" y="709938"/>
                  <a:pt x="7764139" y="845015"/>
                  <a:pt x="7982857" y="725714"/>
                </a:cubicBezTo>
                <a:cubicBezTo>
                  <a:pt x="7998171" y="717361"/>
                  <a:pt x="8010798" y="704486"/>
                  <a:pt x="8026400" y="696685"/>
                </a:cubicBezTo>
                <a:cubicBezTo>
                  <a:pt x="8061488" y="679141"/>
                  <a:pt x="8090799" y="681608"/>
                  <a:pt x="8128000" y="667657"/>
                </a:cubicBezTo>
                <a:cubicBezTo>
                  <a:pt x="8186891" y="645573"/>
                  <a:pt x="8248239" y="627444"/>
                  <a:pt x="8302171" y="595085"/>
                </a:cubicBezTo>
                <a:cubicBezTo>
                  <a:pt x="8326362" y="580571"/>
                  <a:pt x="8350082" y="565242"/>
                  <a:pt x="8374743" y="551542"/>
                </a:cubicBezTo>
                <a:cubicBezTo>
                  <a:pt x="8436736" y="517102"/>
                  <a:pt x="8424204" y="532590"/>
                  <a:pt x="8476343" y="493485"/>
                </a:cubicBezTo>
                <a:cubicBezTo>
                  <a:pt x="8501126" y="474898"/>
                  <a:pt x="8518778" y="442603"/>
                  <a:pt x="8548914" y="435428"/>
                </a:cubicBezTo>
                <a:cubicBezTo>
                  <a:pt x="8624366" y="417463"/>
                  <a:pt x="8703733" y="425752"/>
                  <a:pt x="8781143" y="420914"/>
                </a:cubicBezTo>
                <a:cubicBezTo>
                  <a:pt x="8805333" y="416076"/>
                  <a:pt x="8833979" y="421202"/>
                  <a:pt x="8853714" y="406400"/>
                </a:cubicBezTo>
                <a:cubicBezTo>
                  <a:pt x="8876283" y="389473"/>
                  <a:pt x="8882305" y="357751"/>
                  <a:pt x="8897257" y="333828"/>
                </a:cubicBezTo>
                <a:cubicBezTo>
                  <a:pt x="8967976" y="220678"/>
                  <a:pt x="8878293" y="364429"/>
                  <a:pt x="8969828" y="246742"/>
                </a:cubicBezTo>
                <a:cubicBezTo>
                  <a:pt x="8991247" y="219203"/>
                  <a:pt x="8999976" y="180590"/>
                  <a:pt x="9027886" y="159657"/>
                </a:cubicBezTo>
                <a:cubicBezTo>
                  <a:pt x="9113853" y="95181"/>
                  <a:pt x="9065815" y="129533"/>
                  <a:pt x="9173028" y="58057"/>
                </a:cubicBezTo>
                <a:cubicBezTo>
                  <a:pt x="9189073" y="9924"/>
                  <a:pt x="9187543" y="29814"/>
                  <a:pt x="9187543" y="0"/>
                </a:cubicBezTo>
              </a:path>
            </a:pathLst>
          </a:custGeom>
          <a:ln w="317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2" name="Forma Livre: Forma 51">
            <a:extLst>
              <a:ext uri="{FF2B5EF4-FFF2-40B4-BE49-F238E27FC236}">
                <a16:creationId xmlns:a16="http://schemas.microsoft.com/office/drawing/2014/main" id="{FDCAACC8-2DD6-4093-8C11-17668B56E4FC}"/>
              </a:ext>
            </a:extLst>
          </p:cNvPr>
          <p:cNvSpPr/>
          <p:nvPr/>
        </p:nvSpPr>
        <p:spPr>
          <a:xfrm>
            <a:off x="825500" y="1384300"/>
            <a:ext cx="9232900" cy="1371600"/>
          </a:xfrm>
          <a:custGeom>
            <a:avLst/>
            <a:gdLst>
              <a:gd name="connsiteX0" fmla="*/ 0 w 9232900"/>
              <a:gd name="connsiteY0" fmla="*/ 63500 h 1371600"/>
              <a:gd name="connsiteX1" fmla="*/ 520700 w 9232900"/>
              <a:gd name="connsiteY1" fmla="*/ 850900 h 1371600"/>
              <a:gd name="connsiteX2" fmla="*/ 1460500 w 9232900"/>
              <a:gd name="connsiteY2" fmla="*/ 1219200 h 1371600"/>
              <a:gd name="connsiteX3" fmla="*/ 2451100 w 9232900"/>
              <a:gd name="connsiteY3" fmla="*/ 1346200 h 1371600"/>
              <a:gd name="connsiteX4" fmla="*/ 3378200 w 9232900"/>
              <a:gd name="connsiteY4" fmla="*/ 889000 h 1371600"/>
              <a:gd name="connsiteX5" fmla="*/ 5029200 w 9232900"/>
              <a:gd name="connsiteY5" fmla="*/ 1371600 h 1371600"/>
              <a:gd name="connsiteX6" fmla="*/ 7721600 w 9232900"/>
              <a:gd name="connsiteY6" fmla="*/ 889000 h 1371600"/>
              <a:gd name="connsiteX7" fmla="*/ 8890000 w 9232900"/>
              <a:gd name="connsiteY7" fmla="*/ 393700 h 1371600"/>
              <a:gd name="connsiteX8" fmla="*/ 9232900 w 9232900"/>
              <a:gd name="connsiteY8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232900" h="1371600">
                <a:moveTo>
                  <a:pt x="0" y="63500"/>
                </a:moveTo>
                <a:cubicBezTo>
                  <a:pt x="138642" y="360891"/>
                  <a:pt x="277284" y="658283"/>
                  <a:pt x="520700" y="850900"/>
                </a:cubicBezTo>
                <a:cubicBezTo>
                  <a:pt x="764116" y="1043517"/>
                  <a:pt x="1138767" y="1136650"/>
                  <a:pt x="1460500" y="1219200"/>
                </a:cubicBezTo>
                <a:cubicBezTo>
                  <a:pt x="1782233" y="1301750"/>
                  <a:pt x="2131483" y="1401233"/>
                  <a:pt x="2451100" y="1346200"/>
                </a:cubicBezTo>
                <a:cubicBezTo>
                  <a:pt x="2770717" y="1291167"/>
                  <a:pt x="2948517" y="884767"/>
                  <a:pt x="3378200" y="889000"/>
                </a:cubicBezTo>
                <a:cubicBezTo>
                  <a:pt x="3807883" y="893233"/>
                  <a:pt x="4305300" y="1371600"/>
                  <a:pt x="5029200" y="1371600"/>
                </a:cubicBezTo>
                <a:cubicBezTo>
                  <a:pt x="5753100" y="1371600"/>
                  <a:pt x="7078133" y="1051983"/>
                  <a:pt x="7721600" y="889000"/>
                </a:cubicBezTo>
                <a:cubicBezTo>
                  <a:pt x="8365067" y="726017"/>
                  <a:pt x="8638117" y="541867"/>
                  <a:pt x="8890000" y="393700"/>
                </a:cubicBezTo>
                <a:cubicBezTo>
                  <a:pt x="9141883" y="245533"/>
                  <a:pt x="9187391" y="122766"/>
                  <a:pt x="9232900" y="0"/>
                </a:cubicBezTo>
              </a:path>
            </a:pathLst>
          </a:cu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8" name="Retângulo 57">
            <a:extLst>
              <a:ext uri="{FF2B5EF4-FFF2-40B4-BE49-F238E27FC236}">
                <a16:creationId xmlns:a16="http://schemas.microsoft.com/office/drawing/2014/main" id="{7D7B2DA9-49A9-4F33-9A6B-11582FCC7B8E}"/>
              </a:ext>
            </a:extLst>
          </p:cNvPr>
          <p:cNvSpPr/>
          <p:nvPr/>
        </p:nvSpPr>
        <p:spPr>
          <a:xfrm>
            <a:off x="900223" y="3208669"/>
            <a:ext cx="278296" cy="42784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9" name="Retângulo 58">
            <a:extLst>
              <a:ext uri="{FF2B5EF4-FFF2-40B4-BE49-F238E27FC236}">
                <a16:creationId xmlns:a16="http://schemas.microsoft.com/office/drawing/2014/main" id="{0762FE82-4E13-4CED-8BCC-6EC71A95C4E8}"/>
              </a:ext>
            </a:extLst>
          </p:cNvPr>
          <p:cNvSpPr/>
          <p:nvPr/>
        </p:nvSpPr>
        <p:spPr>
          <a:xfrm>
            <a:off x="1173077" y="3208117"/>
            <a:ext cx="278296" cy="84556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0" name="Retângulo 59">
            <a:extLst>
              <a:ext uri="{FF2B5EF4-FFF2-40B4-BE49-F238E27FC236}">
                <a16:creationId xmlns:a16="http://schemas.microsoft.com/office/drawing/2014/main" id="{730140A9-FF83-4E40-9307-C18201226FDE}"/>
              </a:ext>
            </a:extLst>
          </p:cNvPr>
          <p:cNvSpPr/>
          <p:nvPr/>
        </p:nvSpPr>
        <p:spPr>
          <a:xfrm>
            <a:off x="1445909" y="3208117"/>
            <a:ext cx="338489" cy="116195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1" name="Retângulo 60">
            <a:extLst>
              <a:ext uri="{FF2B5EF4-FFF2-40B4-BE49-F238E27FC236}">
                <a16:creationId xmlns:a16="http://schemas.microsoft.com/office/drawing/2014/main" id="{9BF79A09-F4CE-4668-A608-06F8B4EE41DC}"/>
              </a:ext>
            </a:extLst>
          </p:cNvPr>
          <p:cNvSpPr/>
          <p:nvPr/>
        </p:nvSpPr>
        <p:spPr>
          <a:xfrm>
            <a:off x="1718743" y="3208670"/>
            <a:ext cx="267391" cy="141869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2" name="Retângulo 61">
            <a:extLst>
              <a:ext uri="{FF2B5EF4-FFF2-40B4-BE49-F238E27FC236}">
                <a16:creationId xmlns:a16="http://schemas.microsoft.com/office/drawing/2014/main" id="{9EDB92A0-7D55-4E51-89F9-05A00EEEC5C8}"/>
              </a:ext>
            </a:extLst>
          </p:cNvPr>
          <p:cNvSpPr/>
          <p:nvPr/>
        </p:nvSpPr>
        <p:spPr>
          <a:xfrm>
            <a:off x="1991597" y="3208118"/>
            <a:ext cx="260164" cy="155044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3" name="Retângulo 62">
            <a:extLst>
              <a:ext uri="{FF2B5EF4-FFF2-40B4-BE49-F238E27FC236}">
                <a16:creationId xmlns:a16="http://schemas.microsoft.com/office/drawing/2014/main" id="{FD5C3B6D-527D-408E-B58D-B1F345D0C78A}"/>
              </a:ext>
            </a:extLst>
          </p:cNvPr>
          <p:cNvSpPr/>
          <p:nvPr/>
        </p:nvSpPr>
        <p:spPr>
          <a:xfrm>
            <a:off x="2249915" y="3208118"/>
            <a:ext cx="333285" cy="155044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4" name="Retângulo 63">
            <a:extLst>
              <a:ext uri="{FF2B5EF4-FFF2-40B4-BE49-F238E27FC236}">
                <a16:creationId xmlns:a16="http://schemas.microsoft.com/office/drawing/2014/main" id="{3BA50DCD-60F5-408B-905B-83084E462B61}"/>
              </a:ext>
            </a:extLst>
          </p:cNvPr>
          <p:cNvSpPr/>
          <p:nvPr/>
        </p:nvSpPr>
        <p:spPr>
          <a:xfrm>
            <a:off x="2537263" y="3208669"/>
            <a:ext cx="326078" cy="158308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5" name="Retângulo 64">
            <a:extLst>
              <a:ext uri="{FF2B5EF4-FFF2-40B4-BE49-F238E27FC236}">
                <a16:creationId xmlns:a16="http://schemas.microsoft.com/office/drawing/2014/main" id="{DA70727D-B17E-4867-9E37-83E9537C11A9}"/>
              </a:ext>
            </a:extLst>
          </p:cNvPr>
          <p:cNvSpPr/>
          <p:nvPr/>
        </p:nvSpPr>
        <p:spPr>
          <a:xfrm>
            <a:off x="2810116" y="3208118"/>
            <a:ext cx="318851" cy="170678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6" name="Retângulo 65">
            <a:extLst>
              <a:ext uri="{FF2B5EF4-FFF2-40B4-BE49-F238E27FC236}">
                <a16:creationId xmlns:a16="http://schemas.microsoft.com/office/drawing/2014/main" id="{340C7259-D6A4-42E4-A112-0C63350C2F18}"/>
              </a:ext>
            </a:extLst>
          </p:cNvPr>
          <p:cNvSpPr/>
          <p:nvPr/>
        </p:nvSpPr>
        <p:spPr>
          <a:xfrm>
            <a:off x="3082950" y="3208117"/>
            <a:ext cx="278226" cy="173998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7" name="Retângulo 66">
            <a:extLst>
              <a:ext uri="{FF2B5EF4-FFF2-40B4-BE49-F238E27FC236}">
                <a16:creationId xmlns:a16="http://schemas.microsoft.com/office/drawing/2014/main" id="{F76FA687-B635-4213-8521-399BD25A9948}"/>
              </a:ext>
            </a:extLst>
          </p:cNvPr>
          <p:cNvSpPr/>
          <p:nvPr/>
        </p:nvSpPr>
        <p:spPr>
          <a:xfrm>
            <a:off x="3361660" y="3208670"/>
            <a:ext cx="277812" cy="181591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8" name="Retângulo 67">
            <a:extLst>
              <a:ext uri="{FF2B5EF4-FFF2-40B4-BE49-F238E27FC236}">
                <a16:creationId xmlns:a16="http://schemas.microsoft.com/office/drawing/2014/main" id="{465E0FCE-CDB9-49C3-B4BE-F014763E8700}"/>
              </a:ext>
            </a:extLst>
          </p:cNvPr>
          <p:cNvSpPr/>
          <p:nvPr/>
        </p:nvSpPr>
        <p:spPr>
          <a:xfrm>
            <a:off x="3634514" y="3208118"/>
            <a:ext cx="283254" cy="173998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9" name="Retângulo 68">
            <a:extLst>
              <a:ext uri="{FF2B5EF4-FFF2-40B4-BE49-F238E27FC236}">
                <a16:creationId xmlns:a16="http://schemas.microsoft.com/office/drawing/2014/main" id="{04CA36B2-CEB5-4092-A309-9CB8F3112A60}"/>
              </a:ext>
            </a:extLst>
          </p:cNvPr>
          <p:cNvSpPr/>
          <p:nvPr/>
        </p:nvSpPr>
        <p:spPr>
          <a:xfrm>
            <a:off x="3907346" y="3208118"/>
            <a:ext cx="338467" cy="170678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0" name="Retângulo 69">
            <a:extLst>
              <a:ext uri="{FF2B5EF4-FFF2-40B4-BE49-F238E27FC236}">
                <a16:creationId xmlns:a16="http://schemas.microsoft.com/office/drawing/2014/main" id="{CD502B7C-F1CF-4BFD-9419-4584B93E6DAA}"/>
              </a:ext>
            </a:extLst>
          </p:cNvPr>
          <p:cNvSpPr/>
          <p:nvPr/>
        </p:nvSpPr>
        <p:spPr>
          <a:xfrm>
            <a:off x="4180180" y="3208670"/>
            <a:ext cx="276069" cy="158308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1" name="Retângulo 70">
            <a:extLst>
              <a:ext uri="{FF2B5EF4-FFF2-40B4-BE49-F238E27FC236}">
                <a16:creationId xmlns:a16="http://schemas.microsoft.com/office/drawing/2014/main" id="{D1C10A26-E9B1-411D-B7DB-516713A2A4D7}"/>
              </a:ext>
            </a:extLst>
          </p:cNvPr>
          <p:cNvSpPr/>
          <p:nvPr/>
        </p:nvSpPr>
        <p:spPr>
          <a:xfrm>
            <a:off x="4453033" y="3208118"/>
            <a:ext cx="333003" cy="155044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2" name="Retângulo 71">
            <a:extLst>
              <a:ext uri="{FF2B5EF4-FFF2-40B4-BE49-F238E27FC236}">
                <a16:creationId xmlns:a16="http://schemas.microsoft.com/office/drawing/2014/main" id="{A389D748-C916-43B2-AA2E-101546987F5F}"/>
              </a:ext>
            </a:extLst>
          </p:cNvPr>
          <p:cNvSpPr/>
          <p:nvPr/>
        </p:nvSpPr>
        <p:spPr>
          <a:xfrm>
            <a:off x="4725867" y="3208118"/>
            <a:ext cx="276069" cy="155044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7" name="Retângulo 86">
            <a:extLst>
              <a:ext uri="{FF2B5EF4-FFF2-40B4-BE49-F238E27FC236}">
                <a16:creationId xmlns:a16="http://schemas.microsoft.com/office/drawing/2014/main" id="{7807A655-AEB7-45F3-A0CB-89206A47139B}"/>
              </a:ext>
            </a:extLst>
          </p:cNvPr>
          <p:cNvSpPr/>
          <p:nvPr/>
        </p:nvSpPr>
        <p:spPr>
          <a:xfrm>
            <a:off x="5004626" y="3208266"/>
            <a:ext cx="338466" cy="170663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8" name="Retângulo 87">
            <a:extLst>
              <a:ext uri="{FF2B5EF4-FFF2-40B4-BE49-F238E27FC236}">
                <a16:creationId xmlns:a16="http://schemas.microsoft.com/office/drawing/2014/main" id="{B0B19FD7-BB09-44AC-8A29-A63D8E01D367}"/>
              </a:ext>
            </a:extLst>
          </p:cNvPr>
          <p:cNvSpPr/>
          <p:nvPr/>
        </p:nvSpPr>
        <p:spPr>
          <a:xfrm>
            <a:off x="5277480" y="3207714"/>
            <a:ext cx="260164" cy="181591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9" name="Retângulo 88">
            <a:extLst>
              <a:ext uri="{FF2B5EF4-FFF2-40B4-BE49-F238E27FC236}">
                <a16:creationId xmlns:a16="http://schemas.microsoft.com/office/drawing/2014/main" id="{E79C59F0-1926-40A6-9A9F-AAC5BBD0A10F}"/>
              </a:ext>
            </a:extLst>
          </p:cNvPr>
          <p:cNvSpPr/>
          <p:nvPr/>
        </p:nvSpPr>
        <p:spPr>
          <a:xfrm>
            <a:off x="5550312" y="3207715"/>
            <a:ext cx="284223" cy="198583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0" name="Retângulo 89">
            <a:extLst>
              <a:ext uri="{FF2B5EF4-FFF2-40B4-BE49-F238E27FC236}">
                <a16:creationId xmlns:a16="http://schemas.microsoft.com/office/drawing/2014/main" id="{971CE319-BFE2-426C-A50A-A468A941DC8E}"/>
              </a:ext>
            </a:extLst>
          </p:cNvPr>
          <p:cNvSpPr/>
          <p:nvPr/>
        </p:nvSpPr>
        <p:spPr>
          <a:xfrm>
            <a:off x="5823145" y="3208267"/>
            <a:ext cx="338417" cy="201006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1" name="Retângulo 90">
            <a:extLst>
              <a:ext uri="{FF2B5EF4-FFF2-40B4-BE49-F238E27FC236}">
                <a16:creationId xmlns:a16="http://schemas.microsoft.com/office/drawing/2014/main" id="{A8074B35-CBBD-4A3E-82C6-2E594EB517DB}"/>
              </a:ext>
            </a:extLst>
          </p:cNvPr>
          <p:cNvSpPr/>
          <p:nvPr/>
        </p:nvSpPr>
        <p:spPr>
          <a:xfrm>
            <a:off x="6095999" y="3207714"/>
            <a:ext cx="335511" cy="201903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2" name="Retângulo 91">
            <a:extLst>
              <a:ext uri="{FF2B5EF4-FFF2-40B4-BE49-F238E27FC236}">
                <a16:creationId xmlns:a16="http://schemas.microsoft.com/office/drawing/2014/main" id="{50B3AA83-8603-4B4E-A08D-E35BF3A55109}"/>
              </a:ext>
            </a:extLst>
          </p:cNvPr>
          <p:cNvSpPr/>
          <p:nvPr/>
        </p:nvSpPr>
        <p:spPr>
          <a:xfrm>
            <a:off x="6368832" y="3207715"/>
            <a:ext cx="396437" cy="201903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3" name="Retângulo 92">
            <a:extLst>
              <a:ext uri="{FF2B5EF4-FFF2-40B4-BE49-F238E27FC236}">
                <a16:creationId xmlns:a16="http://schemas.microsoft.com/office/drawing/2014/main" id="{B7716387-01C4-48AD-A3DA-D2E7B8848CE0}"/>
              </a:ext>
            </a:extLst>
          </p:cNvPr>
          <p:cNvSpPr/>
          <p:nvPr/>
        </p:nvSpPr>
        <p:spPr>
          <a:xfrm>
            <a:off x="6647542" y="3208267"/>
            <a:ext cx="249351" cy="201006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4" name="Retângulo 93">
            <a:extLst>
              <a:ext uri="{FF2B5EF4-FFF2-40B4-BE49-F238E27FC236}">
                <a16:creationId xmlns:a16="http://schemas.microsoft.com/office/drawing/2014/main" id="{FDBF8489-BA06-4B5B-A07C-37E2690EE7BD}"/>
              </a:ext>
            </a:extLst>
          </p:cNvPr>
          <p:cNvSpPr/>
          <p:nvPr/>
        </p:nvSpPr>
        <p:spPr>
          <a:xfrm>
            <a:off x="6898488" y="3207715"/>
            <a:ext cx="345275" cy="205605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5" name="Retângulo 94">
            <a:extLst>
              <a:ext uri="{FF2B5EF4-FFF2-40B4-BE49-F238E27FC236}">
                <a16:creationId xmlns:a16="http://schemas.microsoft.com/office/drawing/2014/main" id="{E2EBC906-50D0-47A3-B227-BEEC32E92D6C}"/>
              </a:ext>
            </a:extLst>
          </p:cNvPr>
          <p:cNvSpPr/>
          <p:nvPr/>
        </p:nvSpPr>
        <p:spPr>
          <a:xfrm>
            <a:off x="7217497" y="3207715"/>
            <a:ext cx="337217" cy="198583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6" name="Retângulo 95">
            <a:extLst>
              <a:ext uri="{FF2B5EF4-FFF2-40B4-BE49-F238E27FC236}">
                <a16:creationId xmlns:a16="http://schemas.microsoft.com/office/drawing/2014/main" id="{B67204BC-5792-46E0-8497-D3C0C12A8A53}"/>
              </a:ext>
            </a:extLst>
          </p:cNvPr>
          <p:cNvSpPr/>
          <p:nvPr/>
        </p:nvSpPr>
        <p:spPr>
          <a:xfrm>
            <a:off x="7466063" y="3208267"/>
            <a:ext cx="292730" cy="201848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7" name="Retângulo 96">
            <a:extLst>
              <a:ext uri="{FF2B5EF4-FFF2-40B4-BE49-F238E27FC236}">
                <a16:creationId xmlns:a16="http://schemas.microsoft.com/office/drawing/2014/main" id="{2B488E15-EAF5-4CD8-8011-3CACF12ED42C}"/>
              </a:ext>
            </a:extLst>
          </p:cNvPr>
          <p:cNvSpPr/>
          <p:nvPr/>
        </p:nvSpPr>
        <p:spPr>
          <a:xfrm>
            <a:off x="7738917" y="3207715"/>
            <a:ext cx="290966" cy="201848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8" name="Retângulo 97">
            <a:extLst>
              <a:ext uri="{FF2B5EF4-FFF2-40B4-BE49-F238E27FC236}">
                <a16:creationId xmlns:a16="http://schemas.microsoft.com/office/drawing/2014/main" id="{557EB761-6D13-4ECA-AED1-FEF5296D5706}"/>
              </a:ext>
            </a:extLst>
          </p:cNvPr>
          <p:cNvSpPr/>
          <p:nvPr/>
        </p:nvSpPr>
        <p:spPr>
          <a:xfrm>
            <a:off x="8011750" y="3207715"/>
            <a:ext cx="254259" cy="198583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9" name="Retângulo 98">
            <a:extLst>
              <a:ext uri="{FF2B5EF4-FFF2-40B4-BE49-F238E27FC236}">
                <a16:creationId xmlns:a16="http://schemas.microsoft.com/office/drawing/2014/main" id="{97438BB1-3D76-4712-855E-A6DDD394D44F}"/>
              </a:ext>
            </a:extLst>
          </p:cNvPr>
          <p:cNvSpPr/>
          <p:nvPr/>
        </p:nvSpPr>
        <p:spPr>
          <a:xfrm>
            <a:off x="8275758" y="3206413"/>
            <a:ext cx="267391" cy="181591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0" name="Retângulo 99">
            <a:extLst>
              <a:ext uri="{FF2B5EF4-FFF2-40B4-BE49-F238E27FC236}">
                <a16:creationId xmlns:a16="http://schemas.microsoft.com/office/drawing/2014/main" id="{D223CD28-6C8C-47FE-8CDE-8F20A81D6FA9}"/>
              </a:ext>
            </a:extLst>
          </p:cNvPr>
          <p:cNvSpPr/>
          <p:nvPr/>
        </p:nvSpPr>
        <p:spPr>
          <a:xfrm>
            <a:off x="8548612" y="3205860"/>
            <a:ext cx="279431" cy="164976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1" name="Retângulo 100">
            <a:extLst>
              <a:ext uri="{FF2B5EF4-FFF2-40B4-BE49-F238E27FC236}">
                <a16:creationId xmlns:a16="http://schemas.microsoft.com/office/drawing/2014/main" id="{B3E633B4-5B2D-4A9C-8263-8F9D79782DF6}"/>
              </a:ext>
            </a:extLst>
          </p:cNvPr>
          <p:cNvSpPr/>
          <p:nvPr/>
        </p:nvSpPr>
        <p:spPr>
          <a:xfrm>
            <a:off x="8821219" y="3205860"/>
            <a:ext cx="278296" cy="155269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2" name="Retângulo 101">
            <a:extLst>
              <a:ext uri="{FF2B5EF4-FFF2-40B4-BE49-F238E27FC236}">
                <a16:creationId xmlns:a16="http://schemas.microsoft.com/office/drawing/2014/main" id="{D103332E-6C12-4BD1-BDE0-3A8E0A1A2536}"/>
              </a:ext>
            </a:extLst>
          </p:cNvPr>
          <p:cNvSpPr/>
          <p:nvPr/>
        </p:nvSpPr>
        <p:spPr>
          <a:xfrm>
            <a:off x="9094052" y="3206413"/>
            <a:ext cx="278296" cy="155214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3" name="Retângulo 102">
            <a:extLst>
              <a:ext uri="{FF2B5EF4-FFF2-40B4-BE49-F238E27FC236}">
                <a16:creationId xmlns:a16="http://schemas.microsoft.com/office/drawing/2014/main" id="{3798EAEC-FEE8-4889-863A-2829033BA7EB}"/>
              </a:ext>
            </a:extLst>
          </p:cNvPr>
          <p:cNvSpPr/>
          <p:nvPr/>
        </p:nvSpPr>
        <p:spPr>
          <a:xfrm>
            <a:off x="9381420" y="3205860"/>
            <a:ext cx="290396" cy="143409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4" name="Retângulo 103">
            <a:extLst>
              <a:ext uri="{FF2B5EF4-FFF2-40B4-BE49-F238E27FC236}">
                <a16:creationId xmlns:a16="http://schemas.microsoft.com/office/drawing/2014/main" id="{F7CA35F1-52A5-4CCA-ACD2-26D5C698B26B}"/>
              </a:ext>
            </a:extLst>
          </p:cNvPr>
          <p:cNvSpPr/>
          <p:nvPr/>
        </p:nvSpPr>
        <p:spPr>
          <a:xfrm>
            <a:off x="9654253" y="3205860"/>
            <a:ext cx="260627" cy="142149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5" name="Retângulo 104">
            <a:extLst>
              <a:ext uri="{FF2B5EF4-FFF2-40B4-BE49-F238E27FC236}">
                <a16:creationId xmlns:a16="http://schemas.microsoft.com/office/drawing/2014/main" id="{161A3AD6-B317-4149-ABE4-9364870870E0}"/>
              </a:ext>
            </a:extLst>
          </p:cNvPr>
          <p:cNvSpPr/>
          <p:nvPr/>
        </p:nvSpPr>
        <p:spPr>
          <a:xfrm>
            <a:off x="9911055" y="3206413"/>
            <a:ext cx="286802" cy="102788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4" name="CaixaDeTexto 53">
            <a:extLst>
              <a:ext uri="{FF2B5EF4-FFF2-40B4-BE49-F238E27FC236}">
                <a16:creationId xmlns:a16="http://schemas.microsoft.com/office/drawing/2014/main" id="{8500A647-8D2A-44FC-91CE-E6A085E1E450}"/>
              </a:ext>
            </a:extLst>
          </p:cNvPr>
          <p:cNvSpPr txBox="1"/>
          <p:nvPr/>
        </p:nvSpPr>
        <p:spPr>
          <a:xfrm>
            <a:off x="10199498" y="2970058"/>
            <a:ext cx="3930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/>
              <a:t>x</a:t>
            </a:r>
          </a:p>
        </p:txBody>
      </p:sp>
      <p:sp>
        <p:nvSpPr>
          <p:cNvPr id="55" name="Título 1">
            <a:extLst>
              <a:ext uri="{FF2B5EF4-FFF2-40B4-BE49-F238E27FC236}">
                <a16:creationId xmlns:a16="http://schemas.microsoft.com/office/drawing/2014/main" id="{9CED3881-8694-44C8-A0A9-22CAD584942F}"/>
              </a:ext>
            </a:extLst>
          </p:cNvPr>
          <p:cNvSpPr txBox="1">
            <a:spLocks/>
          </p:cNvSpPr>
          <p:nvPr/>
        </p:nvSpPr>
        <p:spPr>
          <a:xfrm>
            <a:off x="2537263" y="-8551"/>
            <a:ext cx="7798310" cy="197842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dirty="0"/>
              <a:t>Conseguimos encontrar um </a:t>
            </a:r>
            <a:r>
              <a:rPr lang="pt-BR" sz="3200" dirty="0">
                <a:solidFill>
                  <a:srgbClr val="0070C0"/>
                </a:solidFill>
              </a:rPr>
              <a:t>conjunto de parâmetros (profundidades dos prismas) </a:t>
            </a:r>
            <a:r>
              <a:rPr lang="pt-BR" sz="3200" dirty="0"/>
              <a:t>que aproxime os </a:t>
            </a:r>
            <a:r>
              <a:rPr lang="pt-BR" sz="3200" dirty="0">
                <a:solidFill>
                  <a:srgbClr val="0070C0"/>
                </a:solidFill>
              </a:rPr>
              <a:t>dados preditos</a:t>
            </a:r>
            <a:r>
              <a:rPr lang="pt-BR" sz="3200" dirty="0"/>
              <a:t> pelo modelo dos </a:t>
            </a:r>
            <a:r>
              <a:rPr lang="pt-BR" sz="3200" dirty="0">
                <a:solidFill>
                  <a:schemeClr val="accent2">
                    <a:lumMod val="75000"/>
                  </a:schemeClr>
                </a:solidFill>
              </a:rPr>
              <a:t>dados observados</a:t>
            </a:r>
            <a:r>
              <a:rPr lang="pt-BR" sz="3200" dirty="0"/>
              <a:t>!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6" name="Retângulo 55">
                <a:extLst>
                  <a:ext uri="{FF2B5EF4-FFF2-40B4-BE49-F238E27FC236}">
                    <a16:creationId xmlns:a16="http://schemas.microsoft.com/office/drawing/2014/main" id="{44C0A879-6EB3-4E93-B4E2-136C703C19DC}"/>
                  </a:ext>
                </a:extLst>
              </p:cNvPr>
              <p:cNvSpPr/>
              <p:nvPr/>
            </p:nvSpPr>
            <p:spPr>
              <a:xfrm>
                <a:off x="36472" y="2932692"/>
                <a:ext cx="831510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pt-BR" sz="3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</m:oMath>
                  </m:oMathPara>
                </a14:m>
                <a:endParaRPr lang="pt-BR" sz="36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56" name="Retângulo 55">
                <a:extLst>
                  <a:ext uri="{FF2B5EF4-FFF2-40B4-BE49-F238E27FC236}">
                    <a16:creationId xmlns:a16="http://schemas.microsoft.com/office/drawing/2014/main" id="{44C0A879-6EB3-4E93-B4E2-136C703C19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72" y="2932692"/>
                <a:ext cx="831510" cy="6463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018035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A1493577-CE83-4830-8B63-9DF6A3DF7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5CF5-DD80-4FB2-8D05-C9155122F025}" type="slidenum">
              <a:rPr lang="pt-BR" smtClean="0"/>
              <a:t>87</a:t>
            </a:fld>
            <a:endParaRPr lang="pt-BR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709386A0-0A09-4ADB-8C70-EFC9F43B8876}"/>
              </a:ext>
            </a:extLst>
          </p:cNvPr>
          <p:cNvSpPr txBox="1">
            <a:spLocks/>
          </p:cNvSpPr>
          <p:nvPr/>
        </p:nvSpPr>
        <p:spPr>
          <a:xfrm>
            <a:off x="190500" y="2891093"/>
            <a:ext cx="11811000" cy="1075813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solidFill>
                  <a:schemeClr val="bg1"/>
                </a:solidFill>
              </a:rPr>
              <a:t>Simulação numérica</a:t>
            </a:r>
          </a:p>
        </p:txBody>
      </p:sp>
    </p:spTree>
    <p:extLst>
      <p:ext uri="{BB962C8B-B14F-4D97-AF65-F5344CB8AC3E}">
        <p14:creationId xmlns:p14="http://schemas.microsoft.com/office/powerpoint/2010/main" val="310451534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A3BAF07C-C39E-42EB-BB22-8D46691D9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3061" cy="686920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D8E9CF54-0466-4261-9E62-0249E60E1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34" name="Freeform 5">
              <a:extLst>
                <a:ext uri="{FF2B5EF4-FFF2-40B4-BE49-F238E27FC236}">
                  <a16:creationId xmlns:a16="http://schemas.microsoft.com/office/drawing/2014/main" id="{33E32106-E8B1-4F76-9EE6-58537738A3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5" name="Freeform 6">
              <a:extLst>
                <a:ext uri="{FF2B5EF4-FFF2-40B4-BE49-F238E27FC236}">
                  <a16:creationId xmlns:a16="http://schemas.microsoft.com/office/drawing/2014/main" id="{C32C2C46-A045-44FB-8A74-5EBD650C2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6" name="Freeform 7">
              <a:extLst>
                <a:ext uri="{FF2B5EF4-FFF2-40B4-BE49-F238E27FC236}">
                  <a16:creationId xmlns:a16="http://schemas.microsoft.com/office/drawing/2014/main" id="{6A76F79C-6683-4940-BCF7-4BCCCEE406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7" name="Freeform 8">
              <a:extLst>
                <a:ext uri="{FF2B5EF4-FFF2-40B4-BE49-F238E27FC236}">
                  <a16:creationId xmlns:a16="http://schemas.microsoft.com/office/drawing/2014/main" id="{FF4675A3-6D07-4B1F-9BFC-AEBEA1AD0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8" name="Freeform 9">
              <a:extLst>
                <a:ext uri="{FF2B5EF4-FFF2-40B4-BE49-F238E27FC236}">
                  <a16:creationId xmlns:a16="http://schemas.microsoft.com/office/drawing/2014/main" id="{765E127A-B6B7-4B1D-B7BD-6C8C969D29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10">
              <a:extLst>
                <a:ext uri="{FF2B5EF4-FFF2-40B4-BE49-F238E27FC236}">
                  <a16:creationId xmlns:a16="http://schemas.microsoft.com/office/drawing/2014/main" id="{3BCA9D9E-C72C-4751-BFA9-10B85CACE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11">
              <a:extLst>
                <a:ext uri="{FF2B5EF4-FFF2-40B4-BE49-F238E27FC236}">
                  <a16:creationId xmlns:a16="http://schemas.microsoft.com/office/drawing/2014/main" id="{080C708C-69BF-441B-AB75-C98160ED0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12">
              <a:extLst>
                <a:ext uri="{FF2B5EF4-FFF2-40B4-BE49-F238E27FC236}">
                  <a16:creationId xmlns:a16="http://schemas.microsoft.com/office/drawing/2014/main" id="{3E79964E-F8F1-4763-8892-7BC3DAE30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13">
              <a:extLst>
                <a:ext uri="{FF2B5EF4-FFF2-40B4-BE49-F238E27FC236}">
                  <a16:creationId xmlns:a16="http://schemas.microsoft.com/office/drawing/2014/main" id="{FE09592A-FCC9-4AE5-BA0B-730C6F3BB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4">
              <a:extLst>
                <a:ext uri="{FF2B5EF4-FFF2-40B4-BE49-F238E27FC236}">
                  <a16:creationId xmlns:a16="http://schemas.microsoft.com/office/drawing/2014/main" id="{96448994-820C-4BC1-ABF3-4579C6F99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5">
              <a:extLst>
                <a:ext uri="{FF2B5EF4-FFF2-40B4-BE49-F238E27FC236}">
                  <a16:creationId xmlns:a16="http://schemas.microsoft.com/office/drawing/2014/main" id="{9BB0D192-565A-42B9-B292-CC032D71A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6">
              <a:extLst>
                <a:ext uri="{FF2B5EF4-FFF2-40B4-BE49-F238E27FC236}">
                  <a16:creationId xmlns:a16="http://schemas.microsoft.com/office/drawing/2014/main" id="{6D1CA09C-5F40-4E92-A7E9-D1FCEE5128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7">
              <a:extLst>
                <a:ext uri="{FF2B5EF4-FFF2-40B4-BE49-F238E27FC236}">
                  <a16:creationId xmlns:a16="http://schemas.microsoft.com/office/drawing/2014/main" id="{379F5AA5-2E14-4880-A5A6-07AEF2AD8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8">
              <a:extLst>
                <a:ext uri="{FF2B5EF4-FFF2-40B4-BE49-F238E27FC236}">
                  <a16:creationId xmlns:a16="http://schemas.microsoft.com/office/drawing/2014/main" id="{EF14BD32-D239-4DA3-98B3-775207365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9">
              <a:extLst>
                <a:ext uri="{FF2B5EF4-FFF2-40B4-BE49-F238E27FC236}">
                  <a16:creationId xmlns:a16="http://schemas.microsoft.com/office/drawing/2014/main" id="{CF07B250-E5E4-4624-9BD7-8D513A67B7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20">
              <a:extLst>
                <a:ext uri="{FF2B5EF4-FFF2-40B4-BE49-F238E27FC236}">
                  <a16:creationId xmlns:a16="http://schemas.microsoft.com/office/drawing/2014/main" id="{BCC5D120-7C8C-4290-865C-4EE6E4F24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21">
              <a:extLst>
                <a:ext uri="{FF2B5EF4-FFF2-40B4-BE49-F238E27FC236}">
                  <a16:creationId xmlns:a16="http://schemas.microsoft.com/office/drawing/2014/main" id="{C24688C6-CAE5-4EF2-B2BA-A138DA0A2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22">
              <a:extLst>
                <a:ext uri="{FF2B5EF4-FFF2-40B4-BE49-F238E27FC236}">
                  <a16:creationId xmlns:a16="http://schemas.microsoft.com/office/drawing/2014/main" id="{6BD31099-7C13-4901-A04F-632B1CD84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23">
              <a:extLst>
                <a:ext uri="{FF2B5EF4-FFF2-40B4-BE49-F238E27FC236}">
                  <a16:creationId xmlns:a16="http://schemas.microsoft.com/office/drawing/2014/main" id="{679F5FF7-82B2-4033-8FBE-63170C9378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723D543C-6491-4A8C-A5E4-2ACD38E7A072}"/>
              </a:ext>
            </a:extLst>
          </p:cNvPr>
          <p:cNvSpPr txBox="1"/>
          <p:nvPr/>
        </p:nvSpPr>
        <p:spPr>
          <a:xfrm>
            <a:off x="1378425" y="5199797"/>
            <a:ext cx="9435152" cy="7896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Bacia sedimentar 2D</a:t>
            </a:r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A7795DFA-888F-47E2-B44E-DE1D3B3E46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5058957"/>
          </a:xfrm>
          <a:custGeom>
            <a:avLst/>
            <a:gdLst>
              <a:gd name="connsiteX0" fmla="*/ 0 w 12192000"/>
              <a:gd name="connsiteY0" fmla="*/ 0 h 5058957"/>
              <a:gd name="connsiteX1" fmla="*/ 12192000 w 12192000"/>
              <a:gd name="connsiteY1" fmla="*/ 0 h 5058957"/>
              <a:gd name="connsiteX2" fmla="*/ 12192000 w 12192000"/>
              <a:gd name="connsiteY2" fmla="*/ 259692 h 5058957"/>
              <a:gd name="connsiteX3" fmla="*/ 12192000 w 12192000"/>
              <a:gd name="connsiteY3" fmla="*/ 3542069 h 5058957"/>
              <a:gd name="connsiteX4" fmla="*/ 12192000 w 12192000"/>
              <a:gd name="connsiteY4" fmla="*/ 3734194 h 5058957"/>
              <a:gd name="connsiteX5" fmla="*/ 12192000 w 12192000"/>
              <a:gd name="connsiteY5" fmla="*/ 4710012 h 5058957"/>
              <a:gd name="connsiteX6" fmla="*/ 12113803 w 12192000"/>
              <a:gd name="connsiteY6" fmla="*/ 4718295 h 5058957"/>
              <a:gd name="connsiteX7" fmla="*/ 6753597 w 12192000"/>
              <a:gd name="connsiteY7" fmla="*/ 5041852 h 5058957"/>
              <a:gd name="connsiteX8" fmla="*/ 400746 w 12192000"/>
              <a:gd name="connsiteY8" fmla="*/ 4870509 h 5058957"/>
              <a:gd name="connsiteX9" fmla="*/ 0 w 12192000"/>
              <a:gd name="connsiteY9" fmla="*/ 4833533 h 5058957"/>
              <a:gd name="connsiteX10" fmla="*/ 0 w 12192000"/>
              <a:gd name="connsiteY10" fmla="*/ 3734194 h 5058957"/>
              <a:gd name="connsiteX11" fmla="*/ 0 w 12192000"/>
              <a:gd name="connsiteY11" fmla="*/ 3542069 h 5058957"/>
              <a:gd name="connsiteX12" fmla="*/ 0 w 12192000"/>
              <a:gd name="connsiteY12" fmla="*/ 259692 h 5058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192000" h="5058957">
                <a:moveTo>
                  <a:pt x="0" y="0"/>
                </a:moveTo>
                <a:lnTo>
                  <a:pt x="12192000" y="0"/>
                </a:lnTo>
                <a:lnTo>
                  <a:pt x="12192000" y="259692"/>
                </a:lnTo>
                <a:lnTo>
                  <a:pt x="12192000" y="3542069"/>
                </a:lnTo>
                <a:lnTo>
                  <a:pt x="12192000" y="3734194"/>
                </a:lnTo>
                <a:lnTo>
                  <a:pt x="12192000" y="4710012"/>
                </a:lnTo>
                <a:lnTo>
                  <a:pt x="12113803" y="4718295"/>
                </a:lnTo>
                <a:cubicBezTo>
                  <a:pt x="10139508" y="4916244"/>
                  <a:pt x="8237152" y="5009247"/>
                  <a:pt x="6753597" y="5041852"/>
                </a:cubicBezTo>
                <a:cubicBezTo>
                  <a:pt x="4940362" y="5081701"/>
                  <a:pt x="2657278" y="5062371"/>
                  <a:pt x="400746" y="4870509"/>
                </a:cubicBezTo>
                <a:lnTo>
                  <a:pt x="0" y="4833533"/>
                </a:lnTo>
                <a:lnTo>
                  <a:pt x="0" y="3734194"/>
                </a:lnTo>
                <a:lnTo>
                  <a:pt x="0" y="3542069"/>
                </a:lnTo>
                <a:lnTo>
                  <a:pt x="0" y="259692"/>
                </a:lnTo>
                <a:close/>
              </a:path>
            </a:pathLst>
          </a:custGeom>
          <a:solidFill>
            <a:schemeClr val="bg1"/>
          </a:solidFill>
          <a:ln w="444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D22C0784-6C86-47B4-82C6-C3170008E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9E6A5CF5-DD80-4FB2-8D05-C9155122F025}" type="slidenum">
              <a:rPr lang="en-US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88</a:t>
            </a:fld>
            <a:endParaRPr lang="en-US">
              <a:solidFill>
                <a:srgbClr val="898989"/>
              </a:solidFill>
            </a:endParaRPr>
          </a:p>
        </p:txBody>
      </p:sp>
      <p:pic>
        <p:nvPicPr>
          <p:cNvPr id="8" name="Imagem 7" descr="Forma&#10;&#10;Descrição gerada automaticamente">
            <a:extLst>
              <a:ext uri="{FF2B5EF4-FFF2-40B4-BE49-F238E27FC236}">
                <a16:creationId xmlns:a16="http://schemas.microsoft.com/office/drawing/2014/main" id="{56DF9CF5-4DE4-404B-8EBC-369E1D69A69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77" t="7500" r="9166"/>
          <a:stretch/>
        </p:blipFill>
        <p:spPr>
          <a:xfrm>
            <a:off x="165605" y="487062"/>
            <a:ext cx="11693567" cy="3263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19766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id="{A3BAF07C-C39E-42EB-BB22-8D46691D9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3061" cy="686920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D8E9CF54-0466-4261-9E62-0249E60E1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62" name="Freeform 5">
              <a:extLst>
                <a:ext uri="{FF2B5EF4-FFF2-40B4-BE49-F238E27FC236}">
                  <a16:creationId xmlns:a16="http://schemas.microsoft.com/office/drawing/2014/main" id="{33E32106-E8B1-4F76-9EE6-58537738A3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3" name="Freeform 6">
              <a:extLst>
                <a:ext uri="{FF2B5EF4-FFF2-40B4-BE49-F238E27FC236}">
                  <a16:creationId xmlns:a16="http://schemas.microsoft.com/office/drawing/2014/main" id="{C32C2C46-A045-44FB-8A74-5EBD650C2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4" name="Freeform 7">
              <a:extLst>
                <a:ext uri="{FF2B5EF4-FFF2-40B4-BE49-F238E27FC236}">
                  <a16:creationId xmlns:a16="http://schemas.microsoft.com/office/drawing/2014/main" id="{6A76F79C-6683-4940-BCF7-4BCCCEE406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5" name="Freeform 8">
              <a:extLst>
                <a:ext uri="{FF2B5EF4-FFF2-40B4-BE49-F238E27FC236}">
                  <a16:creationId xmlns:a16="http://schemas.microsoft.com/office/drawing/2014/main" id="{FF4675A3-6D07-4B1F-9BFC-AEBEA1AD0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6" name="Freeform 9">
              <a:extLst>
                <a:ext uri="{FF2B5EF4-FFF2-40B4-BE49-F238E27FC236}">
                  <a16:creationId xmlns:a16="http://schemas.microsoft.com/office/drawing/2014/main" id="{765E127A-B6B7-4B1D-B7BD-6C8C969D29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7" name="Freeform 10">
              <a:extLst>
                <a:ext uri="{FF2B5EF4-FFF2-40B4-BE49-F238E27FC236}">
                  <a16:creationId xmlns:a16="http://schemas.microsoft.com/office/drawing/2014/main" id="{3BCA9D9E-C72C-4751-BFA9-10B85CACE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8" name="Freeform 11">
              <a:extLst>
                <a:ext uri="{FF2B5EF4-FFF2-40B4-BE49-F238E27FC236}">
                  <a16:creationId xmlns:a16="http://schemas.microsoft.com/office/drawing/2014/main" id="{080C708C-69BF-441B-AB75-C98160ED0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9" name="Freeform 12">
              <a:extLst>
                <a:ext uri="{FF2B5EF4-FFF2-40B4-BE49-F238E27FC236}">
                  <a16:creationId xmlns:a16="http://schemas.microsoft.com/office/drawing/2014/main" id="{3E79964E-F8F1-4763-8892-7BC3DAE30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0" name="Freeform 13">
              <a:extLst>
                <a:ext uri="{FF2B5EF4-FFF2-40B4-BE49-F238E27FC236}">
                  <a16:creationId xmlns:a16="http://schemas.microsoft.com/office/drawing/2014/main" id="{FE09592A-FCC9-4AE5-BA0B-730C6F3BB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1" name="Freeform 14">
              <a:extLst>
                <a:ext uri="{FF2B5EF4-FFF2-40B4-BE49-F238E27FC236}">
                  <a16:creationId xmlns:a16="http://schemas.microsoft.com/office/drawing/2014/main" id="{96448994-820C-4BC1-ABF3-4579C6F99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2" name="Freeform 15">
              <a:extLst>
                <a:ext uri="{FF2B5EF4-FFF2-40B4-BE49-F238E27FC236}">
                  <a16:creationId xmlns:a16="http://schemas.microsoft.com/office/drawing/2014/main" id="{9BB0D192-565A-42B9-B292-CC032D71A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3" name="Freeform 16">
              <a:extLst>
                <a:ext uri="{FF2B5EF4-FFF2-40B4-BE49-F238E27FC236}">
                  <a16:creationId xmlns:a16="http://schemas.microsoft.com/office/drawing/2014/main" id="{6D1CA09C-5F40-4E92-A7E9-D1FCEE5128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4" name="Freeform 17">
              <a:extLst>
                <a:ext uri="{FF2B5EF4-FFF2-40B4-BE49-F238E27FC236}">
                  <a16:creationId xmlns:a16="http://schemas.microsoft.com/office/drawing/2014/main" id="{379F5AA5-2E14-4880-A5A6-07AEF2AD8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5" name="Freeform 18">
              <a:extLst>
                <a:ext uri="{FF2B5EF4-FFF2-40B4-BE49-F238E27FC236}">
                  <a16:creationId xmlns:a16="http://schemas.microsoft.com/office/drawing/2014/main" id="{EF14BD32-D239-4DA3-98B3-775207365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6" name="Freeform 19">
              <a:extLst>
                <a:ext uri="{FF2B5EF4-FFF2-40B4-BE49-F238E27FC236}">
                  <a16:creationId xmlns:a16="http://schemas.microsoft.com/office/drawing/2014/main" id="{CF07B250-E5E4-4624-9BD7-8D513A67B7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20">
              <a:extLst>
                <a:ext uri="{FF2B5EF4-FFF2-40B4-BE49-F238E27FC236}">
                  <a16:creationId xmlns:a16="http://schemas.microsoft.com/office/drawing/2014/main" id="{BCC5D120-7C8C-4290-865C-4EE6E4F24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21">
              <a:extLst>
                <a:ext uri="{FF2B5EF4-FFF2-40B4-BE49-F238E27FC236}">
                  <a16:creationId xmlns:a16="http://schemas.microsoft.com/office/drawing/2014/main" id="{C24688C6-CAE5-4EF2-B2BA-A138DA0A2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22">
              <a:extLst>
                <a:ext uri="{FF2B5EF4-FFF2-40B4-BE49-F238E27FC236}">
                  <a16:creationId xmlns:a16="http://schemas.microsoft.com/office/drawing/2014/main" id="{6BD31099-7C13-4901-A04F-632B1CD84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23">
              <a:extLst>
                <a:ext uri="{FF2B5EF4-FFF2-40B4-BE49-F238E27FC236}">
                  <a16:creationId xmlns:a16="http://schemas.microsoft.com/office/drawing/2014/main" id="{679F5FF7-82B2-4033-8FBE-63170C9378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723D543C-6491-4A8C-A5E4-2ACD38E7A072}"/>
              </a:ext>
            </a:extLst>
          </p:cNvPr>
          <p:cNvSpPr txBox="1"/>
          <p:nvPr/>
        </p:nvSpPr>
        <p:spPr>
          <a:xfrm>
            <a:off x="1378425" y="5199797"/>
            <a:ext cx="9435152" cy="7896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Bacia sedimentar 2D</a:t>
            </a:r>
          </a:p>
        </p:txBody>
      </p:sp>
      <p:sp>
        <p:nvSpPr>
          <p:cNvPr id="82" name="Freeform: Shape 81">
            <a:extLst>
              <a:ext uri="{FF2B5EF4-FFF2-40B4-BE49-F238E27FC236}">
                <a16:creationId xmlns:a16="http://schemas.microsoft.com/office/drawing/2014/main" id="{A7795DFA-888F-47E2-B44E-DE1D3B3E46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5058957"/>
          </a:xfrm>
          <a:custGeom>
            <a:avLst/>
            <a:gdLst>
              <a:gd name="connsiteX0" fmla="*/ 0 w 12192000"/>
              <a:gd name="connsiteY0" fmla="*/ 0 h 5058957"/>
              <a:gd name="connsiteX1" fmla="*/ 12192000 w 12192000"/>
              <a:gd name="connsiteY1" fmla="*/ 0 h 5058957"/>
              <a:gd name="connsiteX2" fmla="*/ 12192000 w 12192000"/>
              <a:gd name="connsiteY2" fmla="*/ 259692 h 5058957"/>
              <a:gd name="connsiteX3" fmla="*/ 12192000 w 12192000"/>
              <a:gd name="connsiteY3" fmla="*/ 3542069 h 5058957"/>
              <a:gd name="connsiteX4" fmla="*/ 12192000 w 12192000"/>
              <a:gd name="connsiteY4" fmla="*/ 3734194 h 5058957"/>
              <a:gd name="connsiteX5" fmla="*/ 12192000 w 12192000"/>
              <a:gd name="connsiteY5" fmla="*/ 4710012 h 5058957"/>
              <a:gd name="connsiteX6" fmla="*/ 12113803 w 12192000"/>
              <a:gd name="connsiteY6" fmla="*/ 4718295 h 5058957"/>
              <a:gd name="connsiteX7" fmla="*/ 6753597 w 12192000"/>
              <a:gd name="connsiteY7" fmla="*/ 5041852 h 5058957"/>
              <a:gd name="connsiteX8" fmla="*/ 400746 w 12192000"/>
              <a:gd name="connsiteY8" fmla="*/ 4870509 h 5058957"/>
              <a:gd name="connsiteX9" fmla="*/ 0 w 12192000"/>
              <a:gd name="connsiteY9" fmla="*/ 4833533 h 5058957"/>
              <a:gd name="connsiteX10" fmla="*/ 0 w 12192000"/>
              <a:gd name="connsiteY10" fmla="*/ 3734194 h 5058957"/>
              <a:gd name="connsiteX11" fmla="*/ 0 w 12192000"/>
              <a:gd name="connsiteY11" fmla="*/ 3542069 h 5058957"/>
              <a:gd name="connsiteX12" fmla="*/ 0 w 12192000"/>
              <a:gd name="connsiteY12" fmla="*/ 259692 h 5058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192000" h="5058957">
                <a:moveTo>
                  <a:pt x="0" y="0"/>
                </a:moveTo>
                <a:lnTo>
                  <a:pt x="12192000" y="0"/>
                </a:lnTo>
                <a:lnTo>
                  <a:pt x="12192000" y="259692"/>
                </a:lnTo>
                <a:lnTo>
                  <a:pt x="12192000" y="3542069"/>
                </a:lnTo>
                <a:lnTo>
                  <a:pt x="12192000" y="3734194"/>
                </a:lnTo>
                <a:lnTo>
                  <a:pt x="12192000" y="4710012"/>
                </a:lnTo>
                <a:lnTo>
                  <a:pt x="12113803" y="4718295"/>
                </a:lnTo>
                <a:cubicBezTo>
                  <a:pt x="10139508" y="4916244"/>
                  <a:pt x="8237152" y="5009247"/>
                  <a:pt x="6753597" y="5041852"/>
                </a:cubicBezTo>
                <a:cubicBezTo>
                  <a:pt x="4940362" y="5081701"/>
                  <a:pt x="2657278" y="5062371"/>
                  <a:pt x="400746" y="4870509"/>
                </a:cubicBezTo>
                <a:lnTo>
                  <a:pt x="0" y="4833533"/>
                </a:lnTo>
                <a:lnTo>
                  <a:pt x="0" y="3734194"/>
                </a:lnTo>
                <a:lnTo>
                  <a:pt x="0" y="3542069"/>
                </a:lnTo>
                <a:lnTo>
                  <a:pt x="0" y="259692"/>
                </a:lnTo>
                <a:close/>
              </a:path>
            </a:pathLst>
          </a:custGeom>
          <a:solidFill>
            <a:schemeClr val="bg1"/>
          </a:solidFill>
          <a:ln w="444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D22C0784-6C86-47B4-82C6-C3170008E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9E6A5CF5-DD80-4FB2-8D05-C9155122F025}" type="slidenum">
              <a:rPr lang="en-US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89</a:t>
            </a:fld>
            <a:endParaRPr lang="en-US">
              <a:solidFill>
                <a:srgbClr val="898989"/>
              </a:solidFill>
            </a:endParaRPr>
          </a:p>
        </p:txBody>
      </p:sp>
      <p:pic>
        <p:nvPicPr>
          <p:cNvPr id="27" name="Imagem 26" descr="Uma imagem contendo Forma&#10;&#10;Descrição gerada automaticamente">
            <a:extLst>
              <a:ext uri="{FF2B5EF4-FFF2-40B4-BE49-F238E27FC236}">
                <a16:creationId xmlns:a16="http://schemas.microsoft.com/office/drawing/2014/main" id="{E11C8C8B-32A4-4A6F-9544-799992263DD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8" r="7568"/>
          <a:stretch/>
        </p:blipFill>
        <p:spPr>
          <a:xfrm>
            <a:off x="63982" y="780919"/>
            <a:ext cx="12122194" cy="3571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5456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D22C0784-6C86-47B4-82C6-C3170008E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5CF5-DD80-4FB2-8D05-C9155122F025}" type="slidenum">
              <a:rPr lang="pt-BR" smtClean="0"/>
              <a:t>9</a:t>
            </a:fld>
            <a:endParaRPr lang="pt-BR" dirty="0"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E652F9B0-2DF4-4A37-BC22-180D0D835E36}"/>
              </a:ext>
            </a:extLst>
          </p:cNvPr>
          <p:cNvSpPr/>
          <p:nvPr/>
        </p:nvSpPr>
        <p:spPr>
          <a:xfrm>
            <a:off x="1042989" y="2550318"/>
            <a:ext cx="4200525" cy="1757363"/>
          </a:xfrm>
          <a:prstGeom prst="roundRect">
            <a:avLst/>
          </a:prstGeom>
          <a:solidFill>
            <a:schemeClr val="accent3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Retângulo: Cantos Arredondados 24">
            <a:extLst>
              <a:ext uri="{FF2B5EF4-FFF2-40B4-BE49-F238E27FC236}">
                <a16:creationId xmlns:a16="http://schemas.microsoft.com/office/drawing/2014/main" id="{5A07CBA6-1F15-4AB7-8AC4-B1E57860CB7D}"/>
              </a:ext>
            </a:extLst>
          </p:cNvPr>
          <p:cNvSpPr/>
          <p:nvPr/>
        </p:nvSpPr>
        <p:spPr>
          <a:xfrm>
            <a:off x="6938964" y="2550317"/>
            <a:ext cx="4200525" cy="1757363"/>
          </a:xfrm>
          <a:prstGeom prst="roundRect">
            <a:avLst/>
          </a:prstGeom>
          <a:solidFill>
            <a:schemeClr val="accent3">
              <a:lumMod val="5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Título 1">
            <a:extLst>
              <a:ext uri="{FF2B5EF4-FFF2-40B4-BE49-F238E27FC236}">
                <a16:creationId xmlns:a16="http://schemas.microsoft.com/office/drawing/2014/main" id="{111F3EA0-281A-4825-A623-CC27975CEFCF}"/>
              </a:ext>
            </a:extLst>
          </p:cNvPr>
          <p:cNvSpPr txBox="1">
            <a:spLocks/>
          </p:cNvSpPr>
          <p:nvPr/>
        </p:nvSpPr>
        <p:spPr>
          <a:xfrm>
            <a:off x="1234736" y="3111179"/>
            <a:ext cx="3817030" cy="63563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000" dirty="0">
                <a:solidFill>
                  <a:schemeClr val="bg1"/>
                </a:solidFill>
              </a:rPr>
              <a:t>Dados preditos</a:t>
            </a:r>
          </a:p>
        </p:txBody>
      </p:sp>
      <p:sp>
        <p:nvSpPr>
          <p:cNvPr id="11" name="Seta: em Forma de U 10">
            <a:extLst>
              <a:ext uri="{FF2B5EF4-FFF2-40B4-BE49-F238E27FC236}">
                <a16:creationId xmlns:a16="http://schemas.microsoft.com/office/drawing/2014/main" id="{484647CD-145B-4320-BE45-30355EFF7C59}"/>
              </a:ext>
            </a:extLst>
          </p:cNvPr>
          <p:cNvSpPr/>
          <p:nvPr/>
        </p:nvSpPr>
        <p:spPr>
          <a:xfrm>
            <a:off x="3314701" y="1714499"/>
            <a:ext cx="6243637" cy="642938"/>
          </a:xfrm>
          <a:prstGeom prst="utur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9" name="Seta: em Forma de U 28">
            <a:extLst>
              <a:ext uri="{FF2B5EF4-FFF2-40B4-BE49-F238E27FC236}">
                <a16:creationId xmlns:a16="http://schemas.microsoft.com/office/drawing/2014/main" id="{158D8454-0A39-45F1-AF92-6619BBBAB176}"/>
              </a:ext>
            </a:extLst>
          </p:cNvPr>
          <p:cNvSpPr/>
          <p:nvPr/>
        </p:nvSpPr>
        <p:spPr>
          <a:xfrm rot="10800000">
            <a:off x="3314700" y="4582318"/>
            <a:ext cx="6243637" cy="642938"/>
          </a:xfrm>
          <a:prstGeom prst="utur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30" name="Título 1">
            <a:extLst>
              <a:ext uri="{FF2B5EF4-FFF2-40B4-BE49-F238E27FC236}">
                <a16:creationId xmlns:a16="http://schemas.microsoft.com/office/drawing/2014/main" id="{28735138-4ACA-4B5B-A5A8-96C87781AC76}"/>
              </a:ext>
            </a:extLst>
          </p:cNvPr>
          <p:cNvSpPr txBox="1">
            <a:spLocks/>
          </p:cNvSpPr>
          <p:nvPr/>
        </p:nvSpPr>
        <p:spPr>
          <a:xfrm>
            <a:off x="6948486" y="3063315"/>
            <a:ext cx="4200525" cy="63563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000" dirty="0">
                <a:solidFill>
                  <a:schemeClr val="bg1"/>
                </a:solidFill>
              </a:rPr>
              <a:t>Dados observados</a:t>
            </a: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D18DE7AE-879E-416D-836F-65B37AA84FA0}"/>
              </a:ext>
            </a:extLst>
          </p:cNvPr>
          <p:cNvSpPr txBox="1">
            <a:spLocks/>
          </p:cNvSpPr>
          <p:nvPr/>
        </p:nvSpPr>
        <p:spPr>
          <a:xfrm>
            <a:off x="2569580" y="989805"/>
            <a:ext cx="7798310" cy="64293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800" b="1" dirty="0"/>
              <a:t>Problema direto</a:t>
            </a:r>
            <a:r>
              <a:rPr lang="pt-BR" sz="1800" dirty="0"/>
              <a:t>: </a:t>
            </a:r>
            <a:r>
              <a:rPr lang="pt-BR" sz="1800" i="1" dirty="0">
                <a:solidFill>
                  <a:srgbClr val="0070C0"/>
                </a:solidFill>
              </a:rPr>
              <a:t>“Sintoniza” manualmente </a:t>
            </a:r>
            <a:r>
              <a:rPr lang="pt-BR" sz="1800" dirty="0"/>
              <a:t>o conjunto de parâmetros e compara com os dados observados.</a:t>
            </a: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8B704028-E6D5-4AAE-97F1-B8AAA97E3665}"/>
              </a:ext>
            </a:extLst>
          </p:cNvPr>
          <p:cNvSpPr txBox="1">
            <a:spLocks/>
          </p:cNvSpPr>
          <p:nvPr/>
        </p:nvSpPr>
        <p:spPr>
          <a:xfrm>
            <a:off x="2537363" y="5314909"/>
            <a:ext cx="7798310" cy="64293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800" b="1" dirty="0"/>
              <a:t>Problema inverso:</a:t>
            </a:r>
            <a:r>
              <a:rPr lang="pt-BR" sz="1800" dirty="0"/>
              <a:t> </a:t>
            </a:r>
            <a:r>
              <a:rPr lang="pt-BR" sz="1800" i="1" dirty="0">
                <a:solidFill>
                  <a:srgbClr val="0070C0"/>
                </a:solidFill>
              </a:rPr>
              <a:t>estima automaticamente </a:t>
            </a:r>
            <a:r>
              <a:rPr lang="pt-BR" sz="1800" dirty="0"/>
              <a:t>o conjunto de parâmetros a partir dos dados observados.</a:t>
            </a:r>
          </a:p>
        </p:txBody>
      </p:sp>
    </p:spTree>
    <p:extLst>
      <p:ext uri="{BB962C8B-B14F-4D97-AF65-F5344CB8AC3E}">
        <p14:creationId xmlns:p14="http://schemas.microsoft.com/office/powerpoint/2010/main" val="261674259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A3BAF07C-C39E-42EB-BB22-8D46691D9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3061" cy="686920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D8E9CF54-0466-4261-9E62-0249E60E1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34" name="Freeform 5">
              <a:extLst>
                <a:ext uri="{FF2B5EF4-FFF2-40B4-BE49-F238E27FC236}">
                  <a16:creationId xmlns:a16="http://schemas.microsoft.com/office/drawing/2014/main" id="{33E32106-E8B1-4F76-9EE6-58537738A3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5" name="Freeform 6">
              <a:extLst>
                <a:ext uri="{FF2B5EF4-FFF2-40B4-BE49-F238E27FC236}">
                  <a16:creationId xmlns:a16="http://schemas.microsoft.com/office/drawing/2014/main" id="{C32C2C46-A045-44FB-8A74-5EBD650C2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6" name="Freeform 7">
              <a:extLst>
                <a:ext uri="{FF2B5EF4-FFF2-40B4-BE49-F238E27FC236}">
                  <a16:creationId xmlns:a16="http://schemas.microsoft.com/office/drawing/2014/main" id="{6A76F79C-6683-4940-BCF7-4BCCCEE406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7" name="Freeform 8">
              <a:extLst>
                <a:ext uri="{FF2B5EF4-FFF2-40B4-BE49-F238E27FC236}">
                  <a16:creationId xmlns:a16="http://schemas.microsoft.com/office/drawing/2014/main" id="{FF4675A3-6D07-4B1F-9BFC-AEBEA1AD0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8" name="Freeform 9">
              <a:extLst>
                <a:ext uri="{FF2B5EF4-FFF2-40B4-BE49-F238E27FC236}">
                  <a16:creationId xmlns:a16="http://schemas.microsoft.com/office/drawing/2014/main" id="{765E127A-B6B7-4B1D-B7BD-6C8C969D29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10">
              <a:extLst>
                <a:ext uri="{FF2B5EF4-FFF2-40B4-BE49-F238E27FC236}">
                  <a16:creationId xmlns:a16="http://schemas.microsoft.com/office/drawing/2014/main" id="{3BCA9D9E-C72C-4751-BFA9-10B85CACE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11">
              <a:extLst>
                <a:ext uri="{FF2B5EF4-FFF2-40B4-BE49-F238E27FC236}">
                  <a16:creationId xmlns:a16="http://schemas.microsoft.com/office/drawing/2014/main" id="{080C708C-69BF-441B-AB75-C98160ED0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12">
              <a:extLst>
                <a:ext uri="{FF2B5EF4-FFF2-40B4-BE49-F238E27FC236}">
                  <a16:creationId xmlns:a16="http://schemas.microsoft.com/office/drawing/2014/main" id="{3E79964E-F8F1-4763-8892-7BC3DAE30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13">
              <a:extLst>
                <a:ext uri="{FF2B5EF4-FFF2-40B4-BE49-F238E27FC236}">
                  <a16:creationId xmlns:a16="http://schemas.microsoft.com/office/drawing/2014/main" id="{FE09592A-FCC9-4AE5-BA0B-730C6F3BB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4">
              <a:extLst>
                <a:ext uri="{FF2B5EF4-FFF2-40B4-BE49-F238E27FC236}">
                  <a16:creationId xmlns:a16="http://schemas.microsoft.com/office/drawing/2014/main" id="{96448994-820C-4BC1-ABF3-4579C6F99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5">
              <a:extLst>
                <a:ext uri="{FF2B5EF4-FFF2-40B4-BE49-F238E27FC236}">
                  <a16:creationId xmlns:a16="http://schemas.microsoft.com/office/drawing/2014/main" id="{9BB0D192-565A-42B9-B292-CC032D71A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6">
              <a:extLst>
                <a:ext uri="{FF2B5EF4-FFF2-40B4-BE49-F238E27FC236}">
                  <a16:creationId xmlns:a16="http://schemas.microsoft.com/office/drawing/2014/main" id="{6D1CA09C-5F40-4E92-A7E9-D1FCEE5128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7">
              <a:extLst>
                <a:ext uri="{FF2B5EF4-FFF2-40B4-BE49-F238E27FC236}">
                  <a16:creationId xmlns:a16="http://schemas.microsoft.com/office/drawing/2014/main" id="{379F5AA5-2E14-4880-A5A6-07AEF2AD8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8">
              <a:extLst>
                <a:ext uri="{FF2B5EF4-FFF2-40B4-BE49-F238E27FC236}">
                  <a16:creationId xmlns:a16="http://schemas.microsoft.com/office/drawing/2014/main" id="{EF14BD32-D239-4DA3-98B3-775207365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9">
              <a:extLst>
                <a:ext uri="{FF2B5EF4-FFF2-40B4-BE49-F238E27FC236}">
                  <a16:creationId xmlns:a16="http://schemas.microsoft.com/office/drawing/2014/main" id="{CF07B250-E5E4-4624-9BD7-8D513A67B7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20">
              <a:extLst>
                <a:ext uri="{FF2B5EF4-FFF2-40B4-BE49-F238E27FC236}">
                  <a16:creationId xmlns:a16="http://schemas.microsoft.com/office/drawing/2014/main" id="{BCC5D120-7C8C-4290-865C-4EE6E4F24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21">
              <a:extLst>
                <a:ext uri="{FF2B5EF4-FFF2-40B4-BE49-F238E27FC236}">
                  <a16:creationId xmlns:a16="http://schemas.microsoft.com/office/drawing/2014/main" id="{C24688C6-CAE5-4EF2-B2BA-A138DA0A2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22">
              <a:extLst>
                <a:ext uri="{FF2B5EF4-FFF2-40B4-BE49-F238E27FC236}">
                  <a16:creationId xmlns:a16="http://schemas.microsoft.com/office/drawing/2014/main" id="{6BD31099-7C13-4901-A04F-632B1CD84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23">
              <a:extLst>
                <a:ext uri="{FF2B5EF4-FFF2-40B4-BE49-F238E27FC236}">
                  <a16:creationId xmlns:a16="http://schemas.microsoft.com/office/drawing/2014/main" id="{679F5FF7-82B2-4033-8FBE-63170C9378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723D543C-6491-4A8C-A5E4-2ACD38E7A072}"/>
              </a:ext>
            </a:extLst>
          </p:cNvPr>
          <p:cNvSpPr txBox="1"/>
          <p:nvPr/>
        </p:nvSpPr>
        <p:spPr>
          <a:xfrm>
            <a:off x="1378425" y="5199797"/>
            <a:ext cx="9435152" cy="7896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Bacia sedimentar 2D</a:t>
            </a:r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A7795DFA-888F-47E2-B44E-DE1D3B3E46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5058957"/>
          </a:xfrm>
          <a:custGeom>
            <a:avLst/>
            <a:gdLst>
              <a:gd name="connsiteX0" fmla="*/ 0 w 12192000"/>
              <a:gd name="connsiteY0" fmla="*/ 0 h 5058957"/>
              <a:gd name="connsiteX1" fmla="*/ 12192000 w 12192000"/>
              <a:gd name="connsiteY1" fmla="*/ 0 h 5058957"/>
              <a:gd name="connsiteX2" fmla="*/ 12192000 w 12192000"/>
              <a:gd name="connsiteY2" fmla="*/ 259692 h 5058957"/>
              <a:gd name="connsiteX3" fmla="*/ 12192000 w 12192000"/>
              <a:gd name="connsiteY3" fmla="*/ 3542069 h 5058957"/>
              <a:gd name="connsiteX4" fmla="*/ 12192000 w 12192000"/>
              <a:gd name="connsiteY4" fmla="*/ 3734194 h 5058957"/>
              <a:gd name="connsiteX5" fmla="*/ 12192000 w 12192000"/>
              <a:gd name="connsiteY5" fmla="*/ 4710012 h 5058957"/>
              <a:gd name="connsiteX6" fmla="*/ 12113803 w 12192000"/>
              <a:gd name="connsiteY6" fmla="*/ 4718295 h 5058957"/>
              <a:gd name="connsiteX7" fmla="*/ 6753597 w 12192000"/>
              <a:gd name="connsiteY7" fmla="*/ 5041852 h 5058957"/>
              <a:gd name="connsiteX8" fmla="*/ 400746 w 12192000"/>
              <a:gd name="connsiteY8" fmla="*/ 4870509 h 5058957"/>
              <a:gd name="connsiteX9" fmla="*/ 0 w 12192000"/>
              <a:gd name="connsiteY9" fmla="*/ 4833533 h 5058957"/>
              <a:gd name="connsiteX10" fmla="*/ 0 w 12192000"/>
              <a:gd name="connsiteY10" fmla="*/ 3734194 h 5058957"/>
              <a:gd name="connsiteX11" fmla="*/ 0 w 12192000"/>
              <a:gd name="connsiteY11" fmla="*/ 3542069 h 5058957"/>
              <a:gd name="connsiteX12" fmla="*/ 0 w 12192000"/>
              <a:gd name="connsiteY12" fmla="*/ 259692 h 5058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192000" h="5058957">
                <a:moveTo>
                  <a:pt x="0" y="0"/>
                </a:moveTo>
                <a:lnTo>
                  <a:pt x="12192000" y="0"/>
                </a:lnTo>
                <a:lnTo>
                  <a:pt x="12192000" y="259692"/>
                </a:lnTo>
                <a:lnTo>
                  <a:pt x="12192000" y="3542069"/>
                </a:lnTo>
                <a:lnTo>
                  <a:pt x="12192000" y="3734194"/>
                </a:lnTo>
                <a:lnTo>
                  <a:pt x="12192000" y="4710012"/>
                </a:lnTo>
                <a:lnTo>
                  <a:pt x="12113803" y="4718295"/>
                </a:lnTo>
                <a:cubicBezTo>
                  <a:pt x="10139508" y="4916244"/>
                  <a:pt x="8237152" y="5009247"/>
                  <a:pt x="6753597" y="5041852"/>
                </a:cubicBezTo>
                <a:cubicBezTo>
                  <a:pt x="4940362" y="5081701"/>
                  <a:pt x="2657278" y="5062371"/>
                  <a:pt x="400746" y="4870509"/>
                </a:cubicBezTo>
                <a:lnTo>
                  <a:pt x="0" y="4833533"/>
                </a:lnTo>
                <a:lnTo>
                  <a:pt x="0" y="3734194"/>
                </a:lnTo>
                <a:lnTo>
                  <a:pt x="0" y="3542069"/>
                </a:lnTo>
                <a:lnTo>
                  <a:pt x="0" y="259692"/>
                </a:lnTo>
                <a:close/>
              </a:path>
            </a:pathLst>
          </a:custGeom>
          <a:solidFill>
            <a:schemeClr val="bg1"/>
          </a:solidFill>
          <a:ln w="444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D22C0784-6C86-47B4-82C6-C3170008E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9E6A5CF5-DD80-4FB2-8D05-C9155122F025}" type="slidenum">
              <a:rPr lang="en-US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90</a:t>
            </a:fld>
            <a:endParaRPr lang="en-US">
              <a:solidFill>
                <a:srgbClr val="898989"/>
              </a:solidFill>
            </a:endParaRPr>
          </a:p>
        </p:txBody>
      </p:sp>
      <p:pic>
        <p:nvPicPr>
          <p:cNvPr id="6" name="Imagem 5" descr="Uma imagem contendo Interface gráfica do usuário&#10;&#10;Descrição gerada automaticamente">
            <a:extLst>
              <a:ext uri="{FF2B5EF4-FFF2-40B4-BE49-F238E27FC236}">
                <a16:creationId xmlns:a16="http://schemas.microsoft.com/office/drawing/2014/main" id="{310C17E6-969D-43B5-AC0B-FC15728B0AD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60" t="7691" r="8799" b="5770"/>
          <a:stretch/>
        </p:blipFill>
        <p:spPr>
          <a:xfrm>
            <a:off x="1798275" y="79732"/>
            <a:ext cx="9328203" cy="4848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46205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A3BAF07C-C39E-42EB-BB22-8D46691D9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3061" cy="686920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D8E9CF54-0466-4261-9E62-0249E60E1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34" name="Freeform 5">
              <a:extLst>
                <a:ext uri="{FF2B5EF4-FFF2-40B4-BE49-F238E27FC236}">
                  <a16:creationId xmlns:a16="http://schemas.microsoft.com/office/drawing/2014/main" id="{33E32106-E8B1-4F76-9EE6-58537738A3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5" name="Freeform 6">
              <a:extLst>
                <a:ext uri="{FF2B5EF4-FFF2-40B4-BE49-F238E27FC236}">
                  <a16:creationId xmlns:a16="http://schemas.microsoft.com/office/drawing/2014/main" id="{C32C2C46-A045-44FB-8A74-5EBD650C2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6" name="Freeform 7">
              <a:extLst>
                <a:ext uri="{FF2B5EF4-FFF2-40B4-BE49-F238E27FC236}">
                  <a16:creationId xmlns:a16="http://schemas.microsoft.com/office/drawing/2014/main" id="{6A76F79C-6683-4940-BCF7-4BCCCEE406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7" name="Freeform 8">
              <a:extLst>
                <a:ext uri="{FF2B5EF4-FFF2-40B4-BE49-F238E27FC236}">
                  <a16:creationId xmlns:a16="http://schemas.microsoft.com/office/drawing/2014/main" id="{FF4675A3-6D07-4B1F-9BFC-AEBEA1AD0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8" name="Freeform 9">
              <a:extLst>
                <a:ext uri="{FF2B5EF4-FFF2-40B4-BE49-F238E27FC236}">
                  <a16:creationId xmlns:a16="http://schemas.microsoft.com/office/drawing/2014/main" id="{765E127A-B6B7-4B1D-B7BD-6C8C969D29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10">
              <a:extLst>
                <a:ext uri="{FF2B5EF4-FFF2-40B4-BE49-F238E27FC236}">
                  <a16:creationId xmlns:a16="http://schemas.microsoft.com/office/drawing/2014/main" id="{3BCA9D9E-C72C-4751-BFA9-10B85CACE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11">
              <a:extLst>
                <a:ext uri="{FF2B5EF4-FFF2-40B4-BE49-F238E27FC236}">
                  <a16:creationId xmlns:a16="http://schemas.microsoft.com/office/drawing/2014/main" id="{080C708C-69BF-441B-AB75-C98160ED0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12">
              <a:extLst>
                <a:ext uri="{FF2B5EF4-FFF2-40B4-BE49-F238E27FC236}">
                  <a16:creationId xmlns:a16="http://schemas.microsoft.com/office/drawing/2014/main" id="{3E79964E-F8F1-4763-8892-7BC3DAE30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13">
              <a:extLst>
                <a:ext uri="{FF2B5EF4-FFF2-40B4-BE49-F238E27FC236}">
                  <a16:creationId xmlns:a16="http://schemas.microsoft.com/office/drawing/2014/main" id="{FE09592A-FCC9-4AE5-BA0B-730C6F3BB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4">
              <a:extLst>
                <a:ext uri="{FF2B5EF4-FFF2-40B4-BE49-F238E27FC236}">
                  <a16:creationId xmlns:a16="http://schemas.microsoft.com/office/drawing/2014/main" id="{96448994-820C-4BC1-ABF3-4579C6F99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5">
              <a:extLst>
                <a:ext uri="{FF2B5EF4-FFF2-40B4-BE49-F238E27FC236}">
                  <a16:creationId xmlns:a16="http://schemas.microsoft.com/office/drawing/2014/main" id="{9BB0D192-565A-42B9-B292-CC032D71A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6">
              <a:extLst>
                <a:ext uri="{FF2B5EF4-FFF2-40B4-BE49-F238E27FC236}">
                  <a16:creationId xmlns:a16="http://schemas.microsoft.com/office/drawing/2014/main" id="{6D1CA09C-5F40-4E92-A7E9-D1FCEE5128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7">
              <a:extLst>
                <a:ext uri="{FF2B5EF4-FFF2-40B4-BE49-F238E27FC236}">
                  <a16:creationId xmlns:a16="http://schemas.microsoft.com/office/drawing/2014/main" id="{379F5AA5-2E14-4880-A5A6-07AEF2AD8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8">
              <a:extLst>
                <a:ext uri="{FF2B5EF4-FFF2-40B4-BE49-F238E27FC236}">
                  <a16:creationId xmlns:a16="http://schemas.microsoft.com/office/drawing/2014/main" id="{EF14BD32-D239-4DA3-98B3-775207365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9">
              <a:extLst>
                <a:ext uri="{FF2B5EF4-FFF2-40B4-BE49-F238E27FC236}">
                  <a16:creationId xmlns:a16="http://schemas.microsoft.com/office/drawing/2014/main" id="{CF07B250-E5E4-4624-9BD7-8D513A67B7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20">
              <a:extLst>
                <a:ext uri="{FF2B5EF4-FFF2-40B4-BE49-F238E27FC236}">
                  <a16:creationId xmlns:a16="http://schemas.microsoft.com/office/drawing/2014/main" id="{BCC5D120-7C8C-4290-865C-4EE6E4F24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21">
              <a:extLst>
                <a:ext uri="{FF2B5EF4-FFF2-40B4-BE49-F238E27FC236}">
                  <a16:creationId xmlns:a16="http://schemas.microsoft.com/office/drawing/2014/main" id="{C24688C6-CAE5-4EF2-B2BA-A138DA0A2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22">
              <a:extLst>
                <a:ext uri="{FF2B5EF4-FFF2-40B4-BE49-F238E27FC236}">
                  <a16:creationId xmlns:a16="http://schemas.microsoft.com/office/drawing/2014/main" id="{6BD31099-7C13-4901-A04F-632B1CD84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23">
              <a:extLst>
                <a:ext uri="{FF2B5EF4-FFF2-40B4-BE49-F238E27FC236}">
                  <a16:creationId xmlns:a16="http://schemas.microsoft.com/office/drawing/2014/main" id="{679F5FF7-82B2-4033-8FBE-63170C9378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723D543C-6491-4A8C-A5E4-2ACD38E7A072}"/>
              </a:ext>
            </a:extLst>
          </p:cNvPr>
          <p:cNvSpPr txBox="1"/>
          <p:nvPr/>
        </p:nvSpPr>
        <p:spPr>
          <a:xfrm>
            <a:off x="1378425" y="5199797"/>
            <a:ext cx="9435152" cy="7896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Bacia sedimentar 2D</a:t>
            </a:r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A7795DFA-888F-47E2-B44E-DE1D3B3E46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5058957"/>
          </a:xfrm>
          <a:custGeom>
            <a:avLst/>
            <a:gdLst>
              <a:gd name="connsiteX0" fmla="*/ 0 w 12192000"/>
              <a:gd name="connsiteY0" fmla="*/ 0 h 5058957"/>
              <a:gd name="connsiteX1" fmla="*/ 12192000 w 12192000"/>
              <a:gd name="connsiteY1" fmla="*/ 0 h 5058957"/>
              <a:gd name="connsiteX2" fmla="*/ 12192000 w 12192000"/>
              <a:gd name="connsiteY2" fmla="*/ 259692 h 5058957"/>
              <a:gd name="connsiteX3" fmla="*/ 12192000 w 12192000"/>
              <a:gd name="connsiteY3" fmla="*/ 3542069 h 5058957"/>
              <a:gd name="connsiteX4" fmla="*/ 12192000 w 12192000"/>
              <a:gd name="connsiteY4" fmla="*/ 3734194 h 5058957"/>
              <a:gd name="connsiteX5" fmla="*/ 12192000 w 12192000"/>
              <a:gd name="connsiteY5" fmla="*/ 4710012 h 5058957"/>
              <a:gd name="connsiteX6" fmla="*/ 12113803 w 12192000"/>
              <a:gd name="connsiteY6" fmla="*/ 4718295 h 5058957"/>
              <a:gd name="connsiteX7" fmla="*/ 6753597 w 12192000"/>
              <a:gd name="connsiteY7" fmla="*/ 5041852 h 5058957"/>
              <a:gd name="connsiteX8" fmla="*/ 400746 w 12192000"/>
              <a:gd name="connsiteY8" fmla="*/ 4870509 h 5058957"/>
              <a:gd name="connsiteX9" fmla="*/ 0 w 12192000"/>
              <a:gd name="connsiteY9" fmla="*/ 4833533 h 5058957"/>
              <a:gd name="connsiteX10" fmla="*/ 0 w 12192000"/>
              <a:gd name="connsiteY10" fmla="*/ 3734194 h 5058957"/>
              <a:gd name="connsiteX11" fmla="*/ 0 w 12192000"/>
              <a:gd name="connsiteY11" fmla="*/ 3542069 h 5058957"/>
              <a:gd name="connsiteX12" fmla="*/ 0 w 12192000"/>
              <a:gd name="connsiteY12" fmla="*/ 259692 h 5058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192000" h="5058957">
                <a:moveTo>
                  <a:pt x="0" y="0"/>
                </a:moveTo>
                <a:lnTo>
                  <a:pt x="12192000" y="0"/>
                </a:lnTo>
                <a:lnTo>
                  <a:pt x="12192000" y="259692"/>
                </a:lnTo>
                <a:lnTo>
                  <a:pt x="12192000" y="3542069"/>
                </a:lnTo>
                <a:lnTo>
                  <a:pt x="12192000" y="3734194"/>
                </a:lnTo>
                <a:lnTo>
                  <a:pt x="12192000" y="4710012"/>
                </a:lnTo>
                <a:lnTo>
                  <a:pt x="12113803" y="4718295"/>
                </a:lnTo>
                <a:cubicBezTo>
                  <a:pt x="10139508" y="4916244"/>
                  <a:pt x="8237152" y="5009247"/>
                  <a:pt x="6753597" y="5041852"/>
                </a:cubicBezTo>
                <a:cubicBezTo>
                  <a:pt x="4940362" y="5081701"/>
                  <a:pt x="2657278" y="5062371"/>
                  <a:pt x="400746" y="4870509"/>
                </a:cubicBezTo>
                <a:lnTo>
                  <a:pt x="0" y="4833533"/>
                </a:lnTo>
                <a:lnTo>
                  <a:pt x="0" y="3734194"/>
                </a:lnTo>
                <a:lnTo>
                  <a:pt x="0" y="3542069"/>
                </a:lnTo>
                <a:lnTo>
                  <a:pt x="0" y="259692"/>
                </a:lnTo>
                <a:close/>
              </a:path>
            </a:pathLst>
          </a:custGeom>
          <a:solidFill>
            <a:schemeClr val="bg1"/>
          </a:solidFill>
          <a:ln w="444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D22C0784-6C86-47B4-82C6-C3170008E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9E6A5CF5-DD80-4FB2-8D05-C9155122F025}" type="slidenum">
              <a:rPr lang="en-US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91</a:t>
            </a:fld>
            <a:endParaRPr lang="en-US">
              <a:solidFill>
                <a:srgbClr val="898989"/>
              </a:solidFill>
            </a:endParaRPr>
          </a:p>
        </p:txBody>
      </p:sp>
      <p:pic>
        <p:nvPicPr>
          <p:cNvPr id="4" name="Imagem 3" descr="Uma imagem contendo Forma&#10;&#10;Descrição gerada automaticamente">
            <a:extLst>
              <a:ext uri="{FF2B5EF4-FFF2-40B4-BE49-F238E27FC236}">
                <a16:creationId xmlns:a16="http://schemas.microsoft.com/office/drawing/2014/main" id="{25A821AF-5C69-43EA-B89E-0A085C1694A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8" t="8035" r="8571" b="5506"/>
          <a:stretch/>
        </p:blipFill>
        <p:spPr>
          <a:xfrm>
            <a:off x="1505268" y="105021"/>
            <a:ext cx="9406371" cy="4848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33216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A1493577-CE83-4830-8B63-9DF6A3DF7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5CF5-DD80-4FB2-8D05-C9155122F025}" type="slidenum">
              <a:rPr lang="pt-BR" smtClean="0"/>
              <a:t>92</a:t>
            </a:fld>
            <a:endParaRPr lang="pt-BR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709386A0-0A09-4ADB-8C70-EFC9F43B8876}"/>
              </a:ext>
            </a:extLst>
          </p:cNvPr>
          <p:cNvSpPr txBox="1">
            <a:spLocks/>
          </p:cNvSpPr>
          <p:nvPr/>
        </p:nvSpPr>
        <p:spPr>
          <a:xfrm>
            <a:off x="190500" y="3172630"/>
            <a:ext cx="11811000" cy="1272761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dirty="0">
                <a:solidFill>
                  <a:schemeClr val="bg1"/>
                </a:solidFill>
              </a:rPr>
              <a:t>Processamento de dados potenciais utilizando a técnica da Camada equivalente</a:t>
            </a:r>
          </a:p>
        </p:txBody>
      </p:sp>
    </p:spTree>
    <p:extLst>
      <p:ext uri="{BB962C8B-B14F-4D97-AF65-F5344CB8AC3E}">
        <p14:creationId xmlns:p14="http://schemas.microsoft.com/office/powerpoint/2010/main" val="326295545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4A19D858-F4A3-4A51-9C1E-C2C60B5F217D}"/>
              </a:ext>
            </a:extLst>
          </p:cNvPr>
          <p:cNvSpPr txBox="1"/>
          <p:nvPr/>
        </p:nvSpPr>
        <p:spPr>
          <a:xfrm>
            <a:off x="354195" y="1934535"/>
            <a:ext cx="1148360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800" dirty="0">
                <a:latin typeface="+mj-lt"/>
              </a:rPr>
              <a:t>É possível recuperar os dados gerados por uma </a:t>
            </a:r>
            <a:r>
              <a:rPr lang="pt-BR" sz="4800" dirty="0">
                <a:solidFill>
                  <a:srgbClr val="0070C0"/>
                </a:solidFill>
                <a:latin typeface="+mj-lt"/>
              </a:rPr>
              <a:t>distribuição de propriedade física tridimensional</a:t>
            </a:r>
            <a:r>
              <a:rPr lang="pt-BR" sz="4800" dirty="0">
                <a:latin typeface="+mj-lt"/>
              </a:rPr>
              <a:t> através de uma </a:t>
            </a:r>
            <a:r>
              <a:rPr lang="pt-BR" sz="4800" dirty="0">
                <a:solidFill>
                  <a:srgbClr val="0070C0"/>
                </a:solidFill>
                <a:latin typeface="+mj-lt"/>
              </a:rPr>
              <a:t>distribuição 2D</a:t>
            </a: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075DF963-1873-4243-AAF5-F725E3960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5CF5-DD80-4FB2-8D05-C9155122F025}" type="slidenum">
              <a:rPr lang="pt-BR" smtClean="0"/>
              <a:t>93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3230919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aralelogramo 24">
            <a:extLst>
              <a:ext uri="{FF2B5EF4-FFF2-40B4-BE49-F238E27FC236}">
                <a16:creationId xmlns:a16="http://schemas.microsoft.com/office/drawing/2014/main" id="{9F030CEC-BFEC-44F4-AE8D-9E2C8B5BA728}"/>
              </a:ext>
            </a:extLst>
          </p:cNvPr>
          <p:cNvSpPr/>
          <p:nvPr/>
        </p:nvSpPr>
        <p:spPr>
          <a:xfrm>
            <a:off x="717012" y="3548458"/>
            <a:ext cx="10721984" cy="1535881"/>
          </a:xfrm>
          <a:prstGeom prst="parallelogram">
            <a:avLst>
              <a:gd name="adj" fmla="val 84985"/>
            </a:avLst>
          </a:prstGeom>
          <a:solidFill>
            <a:schemeClr val="accent1">
              <a:lumMod val="60000"/>
              <a:lumOff val="40000"/>
              <a:alpha val="53000"/>
            </a:schemeClr>
          </a:solidFill>
          <a:ln>
            <a:solidFill>
              <a:schemeClr val="accent1">
                <a:lumMod val="60000"/>
                <a:lumOff val="40000"/>
                <a:alpha val="6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AAF82F5A-B928-46DF-B7E1-CF0A1C56F640}"/>
              </a:ext>
            </a:extLst>
          </p:cNvPr>
          <p:cNvCxnSpPr>
            <a:cxnSpLocks/>
          </p:cNvCxnSpPr>
          <p:nvPr/>
        </p:nvCxnSpPr>
        <p:spPr>
          <a:xfrm>
            <a:off x="3886932" y="2717753"/>
            <a:ext cx="15598" cy="3331187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ACE04AFD-656F-4494-A99D-DC2F9679FE18}"/>
              </a:ext>
            </a:extLst>
          </p:cNvPr>
          <p:cNvCxnSpPr>
            <a:cxnSpLocks/>
          </p:cNvCxnSpPr>
          <p:nvPr/>
        </p:nvCxnSpPr>
        <p:spPr>
          <a:xfrm>
            <a:off x="3886932" y="2727531"/>
            <a:ext cx="5193144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022679AA-88AB-4A62-BF33-BA350D98337B}"/>
              </a:ext>
            </a:extLst>
          </p:cNvPr>
          <p:cNvCxnSpPr>
            <a:cxnSpLocks/>
          </p:cNvCxnSpPr>
          <p:nvPr/>
        </p:nvCxnSpPr>
        <p:spPr>
          <a:xfrm flipV="1">
            <a:off x="3886932" y="323034"/>
            <a:ext cx="2051074" cy="2404497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>
            <a:extLst>
              <a:ext uri="{FF2B5EF4-FFF2-40B4-BE49-F238E27FC236}">
                <a16:creationId xmlns:a16="http://schemas.microsoft.com/office/drawing/2014/main" id="{3D9679AF-1352-4A3B-8CF8-692EFFB50131}"/>
              </a:ext>
            </a:extLst>
          </p:cNvPr>
          <p:cNvSpPr txBox="1"/>
          <p:nvPr/>
        </p:nvSpPr>
        <p:spPr>
          <a:xfrm>
            <a:off x="5466477" y="-18041"/>
            <a:ext cx="3401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/>
              <a:t>x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3EF7EDC2-FFC1-4A6C-8B90-BA77C9BE56D9}"/>
              </a:ext>
            </a:extLst>
          </p:cNvPr>
          <p:cNvSpPr txBox="1"/>
          <p:nvPr/>
        </p:nvSpPr>
        <p:spPr>
          <a:xfrm flipH="1">
            <a:off x="8808589" y="2712605"/>
            <a:ext cx="3296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/>
              <a:t>y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5D61BCB8-7C05-46CF-B5BE-CA87C78EDF63}"/>
              </a:ext>
            </a:extLst>
          </p:cNvPr>
          <p:cNvSpPr txBox="1"/>
          <p:nvPr/>
        </p:nvSpPr>
        <p:spPr>
          <a:xfrm>
            <a:off x="3567848" y="5601560"/>
            <a:ext cx="3257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/>
              <a:t>z</a:t>
            </a:r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8962EF16-4B5C-437B-B610-89F2F33AFEFF}"/>
              </a:ext>
            </a:extLst>
          </p:cNvPr>
          <p:cNvSpPr/>
          <p:nvPr/>
        </p:nvSpPr>
        <p:spPr>
          <a:xfrm>
            <a:off x="7458531" y="1667865"/>
            <a:ext cx="176709" cy="21715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ixaDeTexto 12">
                <a:extLst>
                  <a:ext uri="{FF2B5EF4-FFF2-40B4-BE49-F238E27FC236}">
                    <a16:creationId xmlns:a16="http://schemas.microsoft.com/office/drawing/2014/main" id="{4D22BEAC-FBBE-4477-B811-C28CF6027B7A}"/>
                  </a:ext>
                </a:extLst>
              </p:cNvPr>
              <p:cNvSpPr txBox="1"/>
              <p:nvPr/>
            </p:nvSpPr>
            <p:spPr>
              <a:xfrm>
                <a:off x="7657186" y="1446435"/>
                <a:ext cx="1402050" cy="4415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pt-BR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8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𝐁</m:t>
                          </m:r>
                        </m:e>
                      </m:acc>
                      <m:r>
                        <a:rPr lang="pt-BR" sz="28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pt-BR" sz="2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x</m:t>
                      </m:r>
                      <m:r>
                        <a:rPr lang="pt-BR" sz="2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pt-BR" sz="2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y</m:t>
                      </m:r>
                      <m:r>
                        <a:rPr lang="pt-BR" sz="2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pt-BR" sz="2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z</m:t>
                      </m:r>
                      <m:r>
                        <a:rPr lang="pt-BR" sz="28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2800" b="1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13" name="CaixaDeTexto 12">
                <a:extLst>
                  <a:ext uri="{FF2B5EF4-FFF2-40B4-BE49-F238E27FC236}">
                    <a16:creationId xmlns:a16="http://schemas.microsoft.com/office/drawing/2014/main" id="{4D22BEAC-FBBE-4477-B811-C28CF6027B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7186" y="1446435"/>
                <a:ext cx="1402050" cy="44159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Elipse 25">
            <a:extLst>
              <a:ext uri="{FF2B5EF4-FFF2-40B4-BE49-F238E27FC236}">
                <a16:creationId xmlns:a16="http://schemas.microsoft.com/office/drawing/2014/main" id="{F7EAE22E-7729-4BB4-8B26-47AF2BE2711F}"/>
              </a:ext>
            </a:extLst>
          </p:cNvPr>
          <p:cNvSpPr/>
          <p:nvPr/>
        </p:nvSpPr>
        <p:spPr>
          <a:xfrm>
            <a:off x="3821712" y="4316399"/>
            <a:ext cx="110940" cy="11844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Seta: para Cima 27">
            <a:extLst>
              <a:ext uri="{FF2B5EF4-FFF2-40B4-BE49-F238E27FC236}">
                <a16:creationId xmlns:a16="http://schemas.microsoft.com/office/drawing/2014/main" id="{EECA5B36-B819-487F-826C-63A065C96F24}"/>
              </a:ext>
            </a:extLst>
          </p:cNvPr>
          <p:cNvSpPr/>
          <p:nvPr/>
        </p:nvSpPr>
        <p:spPr>
          <a:xfrm rot="1491993">
            <a:off x="5818252" y="3574859"/>
            <a:ext cx="195115" cy="315419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Seta: para Cima 28">
            <a:extLst>
              <a:ext uri="{FF2B5EF4-FFF2-40B4-BE49-F238E27FC236}">
                <a16:creationId xmlns:a16="http://schemas.microsoft.com/office/drawing/2014/main" id="{9D9A70A9-6C80-40E4-B133-B817413E3D66}"/>
              </a:ext>
            </a:extLst>
          </p:cNvPr>
          <p:cNvSpPr/>
          <p:nvPr/>
        </p:nvSpPr>
        <p:spPr>
          <a:xfrm rot="12081576">
            <a:off x="5337370" y="4740010"/>
            <a:ext cx="179265" cy="369878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Seta: para Cima 29">
            <a:extLst>
              <a:ext uri="{FF2B5EF4-FFF2-40B4-BE49-F238E27FC236}">
                <a16:creationId xmlns:a16="http://schemas.microsoft.com/office/drawing/2014/main" id="{AB8E799C-E25C-4AD0-B8E6-C0A4A494374F}"/>
              </a:ext>
            </a:extLst>
          </p:cNvPr>
          <p:cNvSpPr/>
          <p:nvPr/>
        </p:nvSpPr>
        <p:spPr>
          <a:xfrm rot="5400000">
            <a:off x="10405491" y="4158688"/>
            <a:ext cx="195115" cy="315419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Seta: para Cima 30">
            <a:extLst>
              <a:ext uri="{FF2B5EF4-FFF2-40B4-BE49-F238E27FC236}">
                <a16:creationId xmlns:a16="http://schemas.microsoft.com/office/drawing/2014/main" id="{3AA61C28-AB5E-41DF-A1CE-F318DBBD329B}"/>
              </a:ext>
            </a:extLst>
          </p:cNvPr>
          <p:cNvSpPr/>
          <p:nvPr/>
        </p:nvSpPr>
        <p:spPr>
          <a:xfrm rot="16200000">
            <a:off x="1580592" y="4158687"/>
            <a:ext cx="195115" cy="315419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CaixaDeTexto 31">
                <a:extLst>
                  <a:ext uri="{FF2B5EF4-FFF2-40B4-BE49-F238E27FC236}">
                    <a16:creationId xmlns:a16="http://schemas.microsoft.com/office/drawing/2014/main" id="{2EB8372C-FF29-4FD6-9B5D-CE96C1DE9F90}"/>
                  </a:ext>
                </a:extLst>
              </p:cNvPr>
              <p:cNvSpPr txBox="1"/>
              <p:nvPr/>
            </p:nvSpPr>
            <p:spPr>
              <a:xfrm>
                <a:off x="6078004" y="3488915"/>
                <a:ext cx="65402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+∞</m:t>
                      </m:r>
                    </m:oMath>
                  </m:oMathPara>
                </a14:m>
                <a:endParaRPr lang="pt-BR" sz="2800" b="1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32" name="CaixaDeTexto 31">
                <a:extLst>
                  <a:ext uri="{FF2B5EF4-FFF2-40B4-BE49-F238E27FC236}">
                    <a16:creationId xmlns:a16="http://schemas.microsoft.com/office/drawing/2014/main" id="{2EB8372C-FF29-4FD6-9B5D-CE96C1DE9F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8004" y="3488915"/>
                <a:ext cx="654025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CaixaDeTexto 32">
                <a:extLst>
                  <a:ext uri="{FF2B5EF4-FFF2-40B4-BE49-F238E27FC236}">
                    <a16:creationId xmlns:a16="http://schemas.microsoft.com/office/drawing/2014/main" id="{AB59D463-885F-4A37-9F8E-30A3AD72861D}"/>
                  </a:ext>
                </a:extLst>
              </p:cNvPr>
              <p:cNvSpPr txBox="1"/>
              <p:nvPr/>
            </p:nvSpPr>
            <p:spPr>
              <a:xfrm>
                <a:off x="9691314" y="4100952"/>
                <a:ext cx="65402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+∞</m:t>
                      </m:r>
                    </m:oMath>
                  </m:oMathPara>
                </a14:m>
                <a:endParaRPr lang="pt-BR" sz="2800" b="1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33" name="CaixaDeTexto 32">
                <a:extLst>
                  <a:ext uri="{FF2B5EF4-FFF2-40B4-BE49-F238E27FC236}">
                    <a16:creationId xmlns:a16="http://schemas.microsoft.com/office/drawing/2014/main" id="{AB59D463-885F-4A37-9F8E-30A3AD7286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91314" y="4100952"/>
                <a:ext cx="654025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CaixaDeTexto 33">
                <a:extLst>
                  <a:ext uri="{FF2B5EF4-FFF2-40B4-BE49-F238E27FC236}">
                    <a16:creationId xmlns:a16="http://schemas.microsoft.com/office/drawing/2014/main" id="{38D38DDD-745F-4E8E-8A4A-CF4C59030B2C}"/>
                  </a:ext>
                </a:extLst>
              </p:cNvPr>
              <p:cNvSpPr txBox="1"/>
              <p:nvPr/>
            </p:nvSpPr>
            <p:spPr>
              <a:xfrm>
                <a:off x="5550669" y="4698439"/>
                <a:ext cx="654025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−∞</m:t>
                      </m:r>
                    </m:oMath>
                  </m:oMathPara>
                </a14:m>
                <a:endParaRPr lang="pt-BR" sz="2800" b="1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34" name="CaixaDeTexto 33">
                <a:extLst>
                  <a:ext uri="{FF2B5EF4-FFF2-40B4-BE49-F238E27FC236}">
                    <a16:creationId xmlns:a16="http://schemas.microsoft.com/office/drawing/2014/main" id="{38D38DDD-745F-4E8E-8A4A-CF4C59030B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0669" y="4698439"/>
                <a:ext cx="654025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CaixaDeTexto 34">
                <a:extLst>
                  <a:ext uri="{FF2B5EF4-FFF2-40B4-BE49-F238E27FC236}">
                    <a16:creationId xmlns:a16="http://schemas.microsoft.com/office/drawing/2014/main" id="{070203C6-89D9-4524-9542-EB2B5453F013}"/>
                  </a:ext>
                </a:extLst>
              </p:cNvPr>
              <p:cNvSpPr txBox="1"/>
              <p:nvPr/>
            </p:nvSpPr>
            <p:spPr>
              <a:xfrm>
                <a:off x="1896183" y="4100952"/>
                <a:ext cx="654025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−∞</m:t>
                      </m:r>
                    </m:oMath>
                  </m:oMathPara>
                </a14:m>
                <a:endParaRPr lang="pt-BR" sz="2800" b="1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35" name="CaixaDeTexto 34">
                <a:extLst>
                  <a:ext uri="{FF2B5EF4-FFF2-40B4-BE49-F238E27FC236}">
                    <a16:creationId xmlns:a16="http://schemas.microsoft.com/office/drawing/2014/main" id="{070203C6-89D9-4524-9542-EB2B5453F0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6183" y="4100952"/>
                <a:ext cx="654025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Elipse 35">
            <a:extLst>
              <a:ext uri="{FF2B5EF4-FFF2-40B4-BE49-F238E27FC236}">
                <a16:creationId xmlns:a16="http://schemas.microsoft.com/office/drawing/2014/main" id="{845FE4F6-C748-4382-9672-55E28079DE48}"/>
              </a:ext>
            </a:extLst>
          </p:cNvPr>
          <p:cNvSpPr/>
          <p:nvPr/>
        </p:nvSpPr>
        <p:spPr>
          <a:xfrm>
            <a:off x="4868427" y="4099243"/>
            <a:ext cx="176709" cy="21715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38" name="Conector reto 37">
            <a:extLst>
              <a:ext uri="{FF2B5EF4-FFF2-40B4-BE49-F238E27FC236}">
                <a16:creationId xmlns:a16="http://schemas.microsoft.com/office/drawing/2014/main" id="{0D99C17E-077C-4EFA-A947-4897BEDC38E3}"/>
              </a:ext>
            </a:extLst>
          </p:cNvPr>
          <p:cNvCxnSpPr>
            <a:cxnSpLocks/>
            <a:stCxn id="36" idx="7"/>
            <a:endCxn id="12" idx="3"/>
          </p:cNvCxnSpPr>
          <p:nvPr/>
        </p:nvCxnSpPr>
        <p:spPr>
          <a:xfrm flipV="1">
            <a:off x="5019258" y="1853216"/>
            <a:ext cx="2465151" cy="227782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CaixaDeTexto 41">
                <a:extLst>
                  <a:ext uri="{FF2B5EF4-FFF2-40B4-BE49-F238E27FC236}">
                    <a16:creationId xmlns:a16="http://schemas.microsoft.com/office/drawing/2014/main" id="{134E26C1-8CE7-4D4A-B648-FEFA37A0892C}"/>
                  </a:ext>
                </a:extLst>
              </p:cNvPr>
              <p:cNvSpPr txBox="1"/>
              <p:nvPr/>
            </p:nvSpPr>
            <p:spPr>
              <a:xfrm>
                <a:off x="5163201" y="4050821"/>
                <a:ext cx="191174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pt-BR" sz="2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p</m:t>
                      </m:r>
                      <m:r>
                        <a:rPr lang="pt-BR" sz="28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pt-BR" sz="2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x</m:t>
                      </m:r>
                      <m:r>
                        <a:rPr lang="pt-BR" sz="2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′′,</m:t>
                      </m:r>
                      <m:r>
                        <m:rPr>
                          <m:sty m:val="p"/>
                        </m:rPr>
                        <a:rPr lang="pt-BR" sz="2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y</m:t>
                      </m:r>
                      <m:r>
                        <a:rPr lang="pt-BR" sz="2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′′,</m:t>
                      </m:r>
                      <m:sSub>
                        <m:sSubPr>
                          <m:ctrlPr>
                            <a:rPr lang="pt-BR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pt-BR" sz="28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pt-BR" sz="28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</m:t>
                          </m:r>
                        </m:sub>
                      </m:sSub>
                      <m:r>
                        <a:rPr lang="pt-BR" sz="28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2800" b="1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42" name="CaixaDeTexto 41">
                <a:extLst>
                  <a:ext uri="{FF2B5EF4-FFF2-40B4-BE49-F238E27FC236}">
                    <a16:creationId xmlns:a16="http://schemas.microsoft.com/office/drawing/2014/main" id="{134E26C1-8CE7-4D4A-B648-FEFA37A089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3201" y="4050821"/>
                <a:ext cx="1911742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tângulo 42">
                <a:extLst>
                  <a:ext uri="{FF2B5EF4-FFF2-40B4-BE49-F238E27FC236}">
                    <a16:creationId xmlns:a16="http://schemas.microsoft.com/office/drawing/2014/main" id="{29FB2FEA-3646-4781-A519-21CAB3760951}"/>
                  </a:ext>
                </a:extLst>
              </p:cNvPr>
              <p:cNvSpPr/>
              <p:nvPr/>
            </p:nvSpPr>
            <p:spPr>
              <a:xfrm>
                <a:off x="3384503" y="4085562"/>
                <a:ext cx="51802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pt-BR" sz="2400" b="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pt-BR" sz="2400" b="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</m:t>
                          </m:r>
                        </m:sub>
                      </m:sSub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43" name="Retângulo 42">
                <a:extLst>
                  <a:ext uri="{FF2B5EF4-FFF2-40B4-BE49-F238E27FC236}">
                    <a16:creationId xmlns:a16="http://schemas.microsoft.com/office/drawing/2014/main" id="{29FB2FEA-3646-4781-A519-21CAB37609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4503" y="4085562"/>
                <a:ext cx="518027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CaixaDeTexto 43">
                <a:extLst>
                  <a:ext uri="{FF2B5EF4-FFF2-40B4-BE49-F238E27FC236}">
                    <a16:creationId xmlns:a16="http://schemas.microsoft.com/office/drawing/2014/main" id="{600193D3-178E-4B7A-AA67-6E743F115054}"/>
                  </a:ext>
                </a:extLst>
              </p:cNvPr>
              <p:cNvSpPr txBox="1"/>
              <p:nvPr/>
            </p:nvSpPr>
            <p:spPr>
              <a:xfrm>
                <a:off x="5760978" y="2879211"/>
                <a:ext cx="41517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pt-BR" sz="280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r</m:t>
                      </m:r>
                      <m:r>
                        <a:rPr lang="pt-BR" sz="2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′′</m:t>
                      </m:r>
                    </m:oMath>
                  </m:oMathPara>
                </a14:m>
                <a:endParaRPr lang="pt-BR" sz="2800" b="1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44" name="CaixaDeTexto 43">
                <a:extLst>
                  <a:ext uri="{FF2B5EF4-FFF2-40B4-BE49-F238E27FC236}">
                    <a16:creationId xmlns:a16="http://schemas.microsoft.com/office/drawing/2014/main" id="{600193D3-178E-4B7A-AA67-6E743F1150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0978" y="2879211"/>
                <a:ext cx="415177" cy="43088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CaixaDeTexto 44">
            <a:extLst>
              <a:ext uri="{FF2B5EF4-FFF2-40B4-BE49-F238E27FC236}">
                <a16:creationId xmlns:a16="http://schemas.microsoft.com/office/drawing/2014/main" id="{47D16C94-2150-4BDE-9F74-596924D7D7E3}"/>
              </a:ext>
            </a:extLst>
          </p:cNvPr>
          <p:cNvSpPr txBox="1"/>
          <p:nvPr/>
        </p:nvSpPr>
        <p:spPr>
          <a:xfrm>
            <a:off x="571482" y="1176276"/>
            <a:ext cx="39714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O campo magnético gerado por esta camada contínua e infinita</a:t>
            </a:r>
          </a:p>
        </p:txBody>
      </p: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5DC961AC-3EEF-47E2-A08B-B97A9575BCF3}"/>
              </a:ext>
            </a:extLst>
          </p:cNvPr>
          <p:cNvSpPr txBox="1"/>
          <p:nvPr/>
        </p:nvSpPr>
        <p:spPr>
          <a:xfrm>
            <a:off x="6937014" y="3625128"/>
            <a:ext cx="31031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chemeClr val="accent1">
                    <a:lumMod val="75000"/>
                  </a:schemeClr>
                </a:solidFill>
              </a:rPr>
              <a:t>Distribuição de dipolos</a:t>
            </a: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B1A38B2A-BE2B-418B-9F96-4BC69F77C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5CF5-DD80-4FB2-8D05-C9155122F025}" type="slidenum">
              <a:rPr lang="pt-BR" smtClean="0"/>
              <a:t>94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6409453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aralelogramo 24">
            <a:extLst>
              <a:ext uri="{FF2B5EF4-FFF2-40B4-BE49-F238E27FC236}">
                <a16:creationId xmlns:a16="http://schemas.microsoft.com/office/drawing/2014/main" id="{9F030CEC-BFEC-44F4-AE8D-9E2C8B5BA728}"/>
              </a:ext>
            </a:extLst>
          </p:cNvPr>
          <p:cNvSpPr/>
          <p:nvPr/>
        </p:nvSpPr>
        <p:spPr>
          <a:xfrm>
            <a:off x="717012" y="3548458"/>
            <a:ext cx="10721984" cy="1535881"/>
          </a:xfrm>
          <a:prstGeom prst="parallelogram">
            <a:avLst>
              <a:gd name="adj" fmla="val 84985"/>
            </a:avLst>
          </a:prstGeom>
          <a:solidFill>
            <a:schemeClr val="accent1">
              <a:lumMod val="60000"/>
              <a:lumOff val="40000"/>
              <a:alpha val="53000"/>
            </a:schemeClr>
          </a:solidFill>
          <a:ln>
            <a:solidFill>
              <a:schemeClr val="accent1">
                <a:lumMod val="60000"/>
                <a:lumOff val="40000"/>
                <a:alpha val="6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AAF82F5A-B928-46DF-B7E1-CF0A1C56F640}"/>
              </a:ext>
            </a:extLst>
          </p:cNvPr>
          <p:cNvCxnSpPr>
            <a:cxnSpLocks/>
          </p:cNvCxnSpPr>
          <p:nvPr/>
        </p:nvCxnSpPr>
        <p:spPr>
          <a:xfrm>
            <a:off x="3886932" y="2717753"/>
            <a:ext cx="15598" cy="3331187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ACE04AFD-656F-4494-A99D-DC2F9679FE18}"/>
              </a:ext>
            </a:extLst>
          </p:cNvPr>
          <p:cNvCxnSpPr>
            <a:cxnSpLocks/>
          </p:cNvCxnSpPr>
          <p:nvPr/>
        </p:nvCxnSpPr>
        <p:spPr>
          <a:xfrm>
            <a:off x="3886932" y="2727531"/>
            <a:ext cx="5193144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022679AA-88AB-4A62-BF33-BA350D98337B}"/>
              </a:ext>
            </a:extLst>
          </p:cNvPr>
          <p:cNvCxnSpPr>
            <a:cxnSpLocks/>
          </p:cNvCxnSpPr>
          <p:nvPr/>
        </p:nvCxnSpPr>
        <p:spPr>
          <a:xfrm flipV="1">
            <a:off x="3886932" y="323034"/>
            <a:ext cx="2051074" cy="2404497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>
            <a:extLst>
              <a:ext uri="{FF2B5EF4-FFF2-40B4-BE49-F238E27FC236}">
                <a16:creationId xmlns:a16="http://schemas.microsoft.com/office/drawing/2014/main" id="{3D9679AF-1352-4A3B-8CF8-692EFFB50131}"/>
              </a:ext>
            </a:extLst>
          </p:cNvPr>
          <p:cNvSpPr txBox="1"/>
          <p:nvPr/>
        </p:nvSpPr>
        <p:spPr>
          <a:xfrm>
            <a:off x="5466477" y="-18041"/>
            <a:ext cx="3401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/>
              <a:t>x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3EF7EDC2-FFC1-4A6C-8B90-BA77C9BE56D9}"/>
              </a:ext>
            </a:extLst>
          </p:cNvPr>
          <p:cNvSpPr txBox="1"/>
          <p:nvPr/>
        </p:nvSpPr>
        <p:spPr>
          <a:xfrm flipH="1">
            <a:off x="8808589" y="2712605"/>
            <a:ext cx="3296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/>
              <a:t>y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5D61BCB8-7C05-46CF-B5BE-CA87C78EDF63}"/>
              </a:ext>
            </a:extLst>
          </p:cNvPr>
          <p:cNvSpPr txBox="1"/>
          <p:nvPr/>
        </p:nvSpPr>
        <p:spPr>
          <a:xfrm>
            <a:off x="3567848" y="5601560"/>
            <a:ext cx="3257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/>
              <a:t>z</a:t>
            </a:r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8962EF16-4B5C-437B-B610-89F2F33AFEFF}"/>
              </a:ext>
            </a:extLst>
          </p:cNvPr>
          <p:cNvSpPr/>
          <p:nvPr/>
        </p:nvSpPr>
        <p:spPr>
          <a:xfrm>
            <a:off x="7458531" y="1667865"/>
            <a:ext cx="176709" cy="21715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ixaDeTexto 12">
                <a:extLst>
                  <a:ext uri="{FF2B5EF4-FFF2-40B4-BE49-F238E27FC236}">
                    <a16:creationId xmlns:a16="http://schemas.microsoft.com/office/drawing/2014/main" id="{4D22BEAC-FBBE-4477-B811-C28CF6027B7A}"/>
                  </a:ext>
                </a:extLst>
              </p:cNvPr>
              <p:cNvSpPr txBox="1"/>
              <p:nvPr/>
            </p:nvSpPr>
            <p:spPr>
              <a:xfrm>
                <a:off x="7657186" y="1446435"/>
                <a:ext cx="1402050" cy="4415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pt-BR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8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𝐁</m:t>
                          </m:r>
                        </m:e>
                      </m:acc>
                      <m:r>
                        <a:rPr lang="pt-BR" sz="28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pt-BR" sz="2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x</m:t>
                      </m:r>
                      <m:r>
                        <a:rPr lang="pt-BR" sz="2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pt-BR" sz="2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y</m:t>
                      </m:r>
                      <m:r>
                        <a:rPr lang="pt-BR" sz="2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pt-BR" sz="2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z</m:t>
                      </m:r>
                      <m:r>
                        <a:rPr lang="pt-BR" sz="28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2800" b="1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13" name="CaixaDeTexto 12">
                <a:extLst>
                  <a:ext uri="{FF2B5EF4-FFF2-40B4-BE49-F238E27FC236}">
                    <a16:creationId xmlns:a16="http://schemas.microsoft.com/office/drawing/2014/main" id="{4D22BEAC-FBBE-4477-B811-C28CF6027B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7186" y="1446435"/>
                <a:ext cx="1402050" cy="44159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Elipse 25">
            <a:extLst>
              <a:ext uri="{FF2B5EF4-FFF2-40B4-BE49-F238E27FC236}">
                <a16:creationId xmlns:a16="http://schemas.microsoft.com/office/drawing/2014/main" id="{F7EAE22E-7729-4BB4-8B26-47AF2BE2711F}"/>
              </a:ext>
            </a:extLst>
          </p:cNvPr>
          <p:cNvSpPr/>
          <p:nvPr/>
        </p:nvSpPr>
        <p:spPr>
          <a:xfrm>
            <a:off x="3821712" y="4316399"/>
            <a:ext cx="110940" cy="11844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Seta: para Cima 27">
            <a:extLst>
              <a:ext uri="{FF2B5EF4-FFF2-40B4-BE49-F238E27FC236}">
                <a16:creationId xmlns:a16="http://schemas.microsoft.com/office/drawing/2014/main" id="{EECA5B36-B819-487F-826C-63A065C96F24}"/>
              </a:ext>
            </a:extLst>
          </p:cNvPr>
          <p:cNvSpPr/>
          <p:nvPr/>
        </p:nvSpPr>
        <p:spPr>
          <a:xfrm rot="1491993">
            <a:off x="5818252" y="3574859"/>
            <a:ext cx="195115" cy="315419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Seta: para Cima 28">
            <a:extLst>
              <a:ext uri="{FF2B5EF4-FFF2-40B4-BE49-F238E27FC236}">
                <a16:creationId xmlns:a16="http://schemas.microsoft.com/office/drawing/2014/main" id="{9D9A70A9-6C80-40E4-B133-B817413E3D66}"/>
              </a:ext>
            </a:extLst>
          </p:cNvPr>
          <p:cNvSpPr/>
          <p:nvPr/>
        </p:nvSpPr>
        <p:spPr>
          <a:xfrm rot="12081576">
            <a:off x="5337370" y="4740010"/>
            <a:ext cx="179265" cy="369878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Seta: para Cima 29">
            <a:extLst>
              <a:ext uri="{FF2B5EF4-FFF2-40B4-BE49-F238E27FC236}">
                <a16:creationId xmlns:a16="http://schemas.microsoft.com/office/drawing/2014/main" id="{AB8E799C-E25C-4AD0-B8E6-C0A4A494374F}"/>
              </a:ext>
            </a:extLst>
          </p:cNvPr>
          <p:cNvSpPr/>
          <p:nvPr/>
        </p:nvSpPr>
        <p:spPr>
          <a:xfrm rot="5400000">
            <a:off x="10405491" y="4158688"/>
            <a:ext cx="195115" cy="315419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Seta: para Cima 30">
            <a:extLst>
              <a:ext uri="{FF2B5EF4-FFF2-40B4-BE49-F238E27FC236}">
                <a16:creationId xmlns:a16="http://schemas.microsoft.com/office/drawing/2014/main" id="{3AA61C28-AB5E-41DF-A1CE-F318DBBD329B}"/>
              </a:ext>
            </a:extLst>
          </p:cNvPr>
          <p:cNvSpPr/>
          <p:nvPr/>
        </p:nvSpPr>
        <p:spPr>
          <a:xfrm rot="16200000">
            <a:off x="1580592" y="4158687"/>
            <a:ext cx="195115" cy="315419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CaixaDeTexto 31">
                <a:extLst>
                  <a:ext uri="{FF2B5EF4-FFF2-40B4-BE49-F238E27FC236}">
                    <a16:creationId xmlns:a16="http://schemas.microsoft.com/office/drawing/2014/main" id="{2EB8372C-FF29-4FD6-9B5D-CE96C1DE9F90}"/>
                  </a:ext>
                </a:extLst>
              </p:cNvPr>
              <p:cNvSpPr txBox="1"/>
              <p:nvPr/>
            </p:nvSpPr>
            <p:spPr>
              <a:xfrm>
                <a:off x="6078004" y="3488915"/>
                <a:ext cx="65402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+∞</m:t>
                      </m:r>
                    </m:oMath>
                  </m:oMathPara>
                </a14:m>
                <a:endParaRPr lang="pt-BR" sz="2800" b="1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32" name="CaixaDeTexto 31">
                <a:extLst>
                  <a:ext uri="{FF2B5EF4-FFF2-40B4-BE49-F238E27FC236}">
                    <a16:creationId xmlns:a16="http://schemas.microsoft.com/office/drawing/2014/main" id="{2EB8372C-FF29-4FD6-9B5D-CE96C1DE9F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8004" y="3488915"/>
                <a:ext cx="654025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CaixaDeTexto 32">
                <a:extLst>
                  <a:ext uri="{FF2B5EF4-FFF2-40B4-BE49-F238E27FC236}">
                    <a16:creationId xmlns:a16="http://schemas.microsoft.com/office/drawing/2014/main" id="{AB59D463-885F-4A37-9F8E-30A3AD72861D}"/>
                  </a:ext>
                </a:extLst>
              </p:cNvPr>
              <p:cNvSpPr txBox="1"/>
              <p:nvPr/>
            </p:nvSpPr>
            <p:spPr>
              <a:xfrm>
                <a:off x="9691314" y="4100952"/>
                <a:ext cx="65402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+∞</m:t>
                      </m:r>
                    </m:oMath>
                  </m:oMathPara>
                </a14:m>
                <a:endParaRPr lang="pt-BR" sz="2800" b="1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33" name="CaixaDeTexto 32">
                <a:extLst>
                  <a:ext uri="{FF2B5EF4-FFF2-40B4-BE49-F238E27FC236}">
                    <a16:creationId xmlns:a16="http://schemas.microsoft.com/office/drawing/2014/main" id="{AB59D463-885F-4A37-9F8E-30A3AD7286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91314" y="4100952"/>
                <a:ext cx="654025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CaixaDeTexto 33">
                <a:extLst>
                  <a:ext uri="{FF2B5EF4-FFF2-40B4-BE49-F238E27FC236}">
                    <a16:creationId xmlns:a16="http://schemas.microsoft.com/office/drawing/2014/main" id="{38D38DDD-745F-4E8E-8A4A-CF4C59030B2C}"/>
                  </a:ext>
                </a:extLst>
              </p:cNvPr>
              <p:cNvSpPr txBox="1"/>
              <p:nvPr/>
            </p:nvSpPr>
            <p:spPr>
              <a:xfrm>
                <a:off x="5550669" y="4698439"/>
                <a:ext cx="654025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−∞</m:t>
                      </m:r>
                    </m:oMath>
                  </m:oMathPara>
                </a14:m>
                <a:endParaRPr lang="pt-BR" sz="2800" b="1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34" name="CaixaDeTexto 33">
                <a:extLst>
                  <a:ext uri="{FF2B5EF4-FFF2-40B4-BE49-F238E27FC236}">
                    <a16:creationId xmlns:a16="http://schemas.microsoft.com/office/drawing/2014/main" id="{38D38DDD-745F-4E8E-8A4A-CF4C59030B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0669" y="4698439"/>
                <a:ext cx="654025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CaixaDeTexto 34">
                <a:extLst>
                  <a:ext uri="{FF2B5EF4-FFF2-40B4-BE49-F238E27FC236}">
                    <a16:creationId xmlns:a16="http://schemas.microsoft.com/office/drawing/2014/main" id="{070203C6-89D9-4524-9542-EB2B5453F013}"/>
                  </a:ext>
                </a:extLst>
              </p:cNvPr>
              <p:cNvSpPr txBox="1"/>
              <p:nvPr/>
            </p:nvSpPr>
            <p:spPr>
              <a:xfrm>
                <a:off x="1896183" y="4100952"/>
                <a:ext cx="654025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−∞</m:t>
                      </m:r>
                    </m:oMath>
                  </m:oMathPara>
                </a14:m>
                <a:endParaRPr lang="pt-BR" sz="2800" b="1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35" name="CaixaDeTexto 34">
                <a:extLst>
                  <a:ext uri="{FF2B5EF4-FFF2-40B4-BE49-F238E27FC236}">
                    <a16:creationId xmlns:a16="http://schemas.microsoft.com/office/drawing/2014/main" id="{070203C6-89D9-4524-9542-EB2B5453F0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6183" y="4100952"/>
                <a:ext cx="654025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Elipse 35">
            <a:extLst>
              <a:ext uri="{FF2B5EF4-FFF2-40B4-BE49-F238E27FC236}">
                <a16:creationId xmlns:a16="http://schemas.microsoft.com/office/drawing/2014/main" id="{845FE4F6-C748-4382-9672-55E28079DE48}"/>
              </a:ext>
            </a:extLst>
          </p:cNvPr>
          <p:cNvSpPr/>
          <p:nvPr/>
        </p:nvSpPr>
        <p:spPr>
          <a:xfrm>
            <a:off x="4868427" y="4099243"/>
            <a:ext cx="176709" cy="21715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38" name="Conector reto 37">
            <a:extLst>
              <a:ext uri="{FF2B5EF4-FFF2-40B4-BE49-F238E27FC236}">
                <a16:creationId xmlns:a16="http://schemas.microsoft.com/office/drawing/2014/main" id="{0D99C17E-077C-4EFA-A947-4897BEDC38E3}"/>
              </a:ext>
            </a:extLst>
          </p:cNvPr>
          <p:cNvCxnSpPr>
            <a:cxnSpLocks/>
            <a:stCxn id="36" idx="7"/>
            <a:endCxn id="12" idx="3"/>
          </p:cNvCxnSpPr>
          <p:nvPr/>
        </p:nvCxnSpPr>
        <p:spPr>
          <a:xfrm flipV="1">
            <a:off x="5019258" y="1853216"/>
            <a:ext cx="2465151" cy="227782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CaixaDeTexto 41">
                <a:extLst>
                  <a:ext uri="{FF2B5EF4-FFF2-40B4-BE49-F238E27FC236}">
                    <a16:creationId xmlns:a16="http://schemas.microsoft.com/office/drawing/2014/main" id="{134E26C1-8CE7-4D4A-B648-FEFA37A0892C}"/>
                  </a:ext>
                </a:extLst>
              </p:cNvPr>
              <p:cNvSpPr txBox="1"/>
              <p:nvPr/>
            </p:nvSpPr>
            <p:spPr>
              <a:xfrm>
                <a:off x="5163201" y="4050821"/>
                <a:ext cx="191174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pt-BR" sz="2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p</m:t>
                      </m:r>
                      <m:r>
                        <a:rPr lang="pt-BR" sz="28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pt-BR" sz="2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x</m:t>
                      </m:r>
                      <m:r>
                        <a:rPr lang="pt-BR" sz="2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′′,</m:t>
                      </m:r>
                      <m:r>
                        <m:rPr>
                          <m:sty m:val="p"/>
                        </m:rPr>
                        <a:rPr lang="pt-BR" sz="2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y</m:t>
                      </m:r>
                      <m:r>
                        <a:rPr lang="pt-BR" sz="2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′′,</m:t>
                      </m:r>
                      <m:sSub>
                        <m:sSubPr>
                          <m:ctrlPr>
                            <a:rPr lang="pt-BR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pt-BR" sz="28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pt-BR" sz="28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</m:t>
                          </m:r>
                        </m:sub>
                      </m:sSub>
                      <m:r>
                        <a:rPr lang="pt-BR" sz="28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2800" b="1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42" name="CaixaDeTexto 41">
                <a:extLst>
                  <a:ext uri="{FF2B5EF4-FFF2-40B4-BE49-F238E27FC236}">
                    <a16:creationId xmlns:a16="http://schemas.microsoft.com/office/drawing/2014/main" id="{134E26C1-8CE7-4D4A-B648-FEFA37A089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3201" y="4050821"/>
                <a:ext cx="1911742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tângulo 42">
                <a:extLst>
                  <a:ext uri="{FF2B5EF4-FFF2-40B4-BE49-F238E27FC236}">
                    <a16:creationId xmlns:a16="http://schemas.microsoft.com/office/drawing/2014/main" id="{29FB2FEA-3646-4781-A519-21CAB3760951}"/>
                  </a:ext>
                </a:extLst>
              </p:cNvPr>
              <p:cNvSpPr/>
              <p:nvPr/>
            </p:nvSpPr>
            <p:spPr>
              <a:xfrm>
                <a:off x="3384503" y="4085562"/>
                <a:ext cx="51802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pt-BR" sz="2400" b="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pt-BR" sz="2400" b="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</m:t>
                          </m:r>
                        </m:sub>
                      </m:sSub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43" name="Retângulo 42">
                <a:extLst>
                  <a:ext uri="{FF2B5EF4-FFF2-40B4-BE49-F238E27FC236}">
                    <a16:creationId xmlns:a16="http://schemas.microsoft.com/office/drawing/2014/main" id="{29FB2FEA-3646-4781-A519-21CAB37609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4503" y="4085562"/>
                <a:ext cx="518027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CaixaDeTexto 43">
                <a:extLst>
                  <a:ext uri="{FF2B5EF4-FFF2-40B4-BE49-F238E27FC236}">
                    <a16:creationId xmlns:a16="http://schemas.microsoft.com/office/drawing/2014/main" id="{600193D3-178E-4B7A-AA67-6E743F115054}"/>
                  </a:ext>
                </a:extLst>
              </p:cNvPr>
              <p:cNvSpPr txBox="1"/>
              <p:nvPr/>
            </p:nvSpPr>
            <p:spPr>
              <a:xfrm>
                <a:off x="5760978" y="2879211"/>
                <a:ext cx="41517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pt-BR" sz="280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r</m:t>
                      </m:r>
                      <m:r>
                        <a:rPr lang="pt-BR" sz="2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′′</m:t>
                      </m:r>
                    </m:oMath>
                  </m:oMathPara>
                </a14:m>
                <a:endParaRPr lang="pt-BR" sz="2800" b="1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44" name="CaixaDeTexto 43">
                <a:extLst>
                  <a:ext uri="{FF2B5EF4-FFF2-40B4-BE49-F238E27FC236}">
                    <a16:creationId xmlns:a16="http://schemas.microsoft.com/office/drawing/2014/main" id="{600193D3-178E-4B7A-AA67-6E743F1150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0978" y="2879211"/>
                <a:ext cx="415177" cy="43088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CaixaDeTexto 44">
            <a:extLst>
              <a:ext uri="{FF2B5EF4-FFF2-40B4-BE49-F238E27FC236}">
                <a16:creationId xmlns:a16="http://schemas.microsoft.com/office/drawing/2014/main" id="{47D16C94-2150-4BDE-9F74-596924D7D7E3}"/>
              </a:ext>
            </a:extLst>
          </p:cNvPr>
          <p:cNvSpPr txBox="1"/>
          <p:nvPr/>
        </p:nvSpPr>
        <p:spPr>
          <a:xfrm>
            <a:off x="571482" y="1176276"/>
            <a:ext cx="39714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O campo magnético gerado por esta camada contínua e infinita</a:t>
            </a:r>
          </a:p>
        </p:txBody>
      </p: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5DC961AC-3EEF-47E2-A08B-B97A9575BCF3}"/>
              </a:ext>
            </a:extLst>
          </p:cNvPr>
          <p:cNvSpPr txBox="1"/>
          <p:nvPr/>
        </p:nvSpPr>
        <p:spPr>
          <a:xfrm>
            <a:off x="6937014" y="3625128"/>
            <a:ext cx="31031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chemeClr val="accent1">
                    <a:lumMod val="75000"/>
                  </a:schemeClr>
                </a:solidFill>
              </a:rPr>
              <a:t>Distribuição de dipolos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Retângulo 50">
                <a:extLst>
                  <a:ext uri="{FF2B5EF4-FFF2-40B4-BE49-F238E27FC236}">
                    <a16:creationId xmlns:a16="http://schemas.microsoft.com/office/drawing/2014/main" id="{0872DA66-D58F-463B-9DF7-4FD5BD709C1E}"/>
                  </a:ext>
                </a:extLst>
              </p:cNvPr>
              <p:cNvSpPr/>
              <p:nvPr/>
            </p:nvSpPr>
            <p:spPr>
              <a:xfrm>
                <a:off x="5586396" y="622553"/>
                <a:ext cx="6637971" cy="61414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pt-B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′′</m:t>
                          </m:r>
                        </m:sup>
                      </m:sSup>
                      <m:r>
                        <a:rPr lang="pt-B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pt-B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pt-BR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pt-BR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  <m:r>
                                        <a:rPr lang="pt-BR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pt-B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pt-BR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pt-BR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  <m:r>
                                        <a:rPr lang="pt-BR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pt-B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pt-BR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pt-BR" sz="280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z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pt-BR" sz="280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c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51" name="Retângulo 50">
                <a:extLst>
                  <a:ext uri="{FF2B5EF4-FFF2-40B4-BE49-F238E27FC236}">
                    <a16:creationId xmlns:a16="http://schemas.microsoft.com/office/drawing/2014/main" id="{0872DA66-D58F-463B-9DF7-4FD5BD709C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6396" y="622553"/>
                <a:ext cx="6637971" cy="61414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8C7C72F6-CE28-4738-B82D-0A87C9CD47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5CF5-DD80-4FB2-8D05-C9155122F025}" type="slidenum">
              <a:rPr lang="pt-BR" smtClean="0"/>
              <a:t>95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8593693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aralelogramo 24">
            <a:extLst>
              <a:ext uri="{FF2B5EF4-FFF2-40B4-BE49-F238E27FC236}">
                <a16:creationId xmlns:a16="http://schemas.microsoft.com/office/drawing/2014/main" id="{9F030CEC-BFEC-44F4-AE8D-9E2C8B5BA728}"/>
              </a:ext>
            </a:extLst>
          </p:cNvPr>
          <p:cNvSpPr/>
          <p:nvPr/>
        </p:nvSpPr>
        <p:spPr>
          <a:xfrm>
            <a:off x="717012" y="3548458"/>
            <a:ext cx="10721984" cy="1535881"/>
          </a:xfrm>
          <a:prstGeom prst="parallelogram">
            <a:avLst>
              <a:gd name="adj" fmla="val 84985"/>
            </a:avLst>
          </a:prstGeom>
          <a:solidFill>
            <a:schemeClr val="accent1">
              <a:lumMod val="60000"/>
              <a:lumOff val="40000"/>
              <a:alpha val="53000"/>
            </a:schemeClr>
          </a:solidFill>
          <a:ln>
            <a:solidFill>
              <a:schemeClr val="accent1">
                <a:lumMod val="60000"/>
                <a:lumOff val="40000"/>
                <a:alpha val="6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AAF82F5A-B928-46DF-B7E1-CF0A1C56F640}"/>
              </a:ext>
            </a:extLst>
          </p:cNvPr>
          <p:cNvCxnSpPr>
            <a:cxnSpLocks/>
          </p:cNvCxnSpPr>
          <p:nvPr/>
        </p:nvCxnSpPr>
        <p:spPr>
          <a:xfrm>
            <a:off x="3886932" y="2717753"/>
            <a:ext cx="15598" cy="3331187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ACE04AFD-656F-4494-A99D-DC2F9679FE18}"/>
              </a:ext>
            </a:extLst>
          </p:cNvPr>
          <p:cNvCxnSpPr>
            <a:cxnSpLocks/>
          </p:cNvCxnSpPr>
          <p:nvPr/>
        </p:nvCxnSpPr>
        <p:spPr>
          <a:xfrm>
            <a:off x="3886932" y="2727531"/>
            <a:ext cx="5193144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022679AA-88AB-4A62-BF33-BA350D98337B}"/>
              </a:ext>
            </a:extLst>
          </p:cNvPr>
          <p:cNvCxnSpPr>
            <a:cxnSpLocks/>
          </p:cNvCxnSpPr>
          <p:nvPr/>
        </p:nvCxnSpPr>
        <p:spPr>
          <a:xfrm flipV="1">
            <a:off x="3886932" y="323034"/>
            <a:ext cx="2051074" cy="2404497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>
            <a:extLst>
              <a:ext uri="{FF2B5EF4-FFF2-40B4-BE49-F238E27FC236}">
                <a16:creationId xmlns:a16="http://schemas.microsoft.com/office/drawing/2014/main" id="{3D9679AF-1352-4A3B-8CF8-692EFFB50131}"/>
              </a:ext>
            </a:extLst>
          </p:cNvPr>
          <p:cNvSpPr txBox="1"/>
          <p:nvPr/>
        </p:nvSpPr>
        <p:spPr>
          <a:xfrm>
            <a:off x="5466477" y="-18041"/>
            <a:ext cx="3401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/>
              <a:t>x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3EF7EDC2-FFC1-4A6C-8B90-BA77C9BE56D9}"/>
              </a:ext>
            </a:extLst>
          </p:cNvPr>
          <p:cNvSpPr txBox="1"/>
          <p:nvPr/>
        </p:nvSpPr>
        <p:spPr>
          <a:xfrm flipH="1">
            <a:off x="8808589" y="2712605"/>
            <a:ext cx="3296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/>
              <a:t>y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5D61BCB8-7C05-46CF-B5BE-CA87C78EDF63}"/>
              </a:ext>
            </a:extLst>
          </p:cNvPr>
          <p:cNvSpPr txBox="1"/>
          <p:nvPr/>
        </p:nvSpPr>
        <p:spPr>
          <a:xfrm>
            <a:off x="3567848" y="5601560"/>
            <a:ext cx="3257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/>
              <a:t>z</a:t>
            </a:r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8962EF16-4B5C-437B-B610-89F2F33AFEFF}"/>
              </a:ext>
            </a:extLst>
          </p:cNvPr>
          <p:cNvSpPr/>
          <p:nvPr/>
        </p:nvSpPr>
        <p:spPr>
          <a:xfrm>
            <a:off x="7458531" y="1667865"/>
            <a:ext cx="176709" cy="21715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ixaDeTexto 12">
                <a:extLst>
                  <a:ext uri="{FF2B5EF4-FFF2-40B4-BE49-F238E27FC236}">
                    <a16:creationId xmlns:a16="http://schemas.microsoft.com/office/drawing/2014/main" id="{4D22BEAC-FBBE-4477-B811-C28CF6027B7A}"/>
                  </a:ext>
                </a:extLst>
              </p:cNvPr>
              <p:cNvSpPr txBox="1"/>
              <p:nvPr/>
            </p:nvSpPr>
            <p:spPr>
              <a:xfrm>
                <a:off x="7657186" y="1446435"/>
                <a:ext cx="1402050" cy="4415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pt-BR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8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𝐁</m:t>
                          </m:r>
                        </m:e>
                      </m:acc>
                      <m:r>
                        <a:rPr lang="pt-BR" sz="28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pt-BR" sz="2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x</m:t>
                      </m:r>
                      <m:r>
                        <a:rPr lang="pt-BR" sz="2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pt-BR" sz="2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y</m:t>
                      </m:r>
                      <m:r>
                        <a:rPr lang="pt-BR" sz="2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pt-BR" sz="2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z</m:t>
                      </m:r>
                      <m:r>
                        <a:rPr lang="pt-BR" sz="28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2800" b="1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13" name="CaixaDeTexto 12">
                <a:extLst>
                  <a:ext uri="{FF2B5EF4-FFF2-40B4-BE49-F238E27FC236}">
                    <a16:creationId xmlns:a16="http://schemas.microsoft.com/office/drawing/2014/main" id="{4D22BEAC-FBBE-4477-B811-C28CF6027B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7186" y="1446435"/>
                <a:ext cx="1402050" cy="44159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Elipse 25">
            <a:extLst>
              <a:ext uri="{FF2B5EF4-FFF2-40B4-BE49-F238E27FC236}">
                <a16:creationId xmlns:a16="http://schemas.microsoft.com/office/drawing/2014/main" id="{F7EAE22E-7729-4BB4-8B26-47AF2BE2711F}"/>
              </a:ext>
            </a:extLst>
          </p:cNvPr>
          <p:cNvSpPr/>
          <p:nvPr/>
        </p:nvSpPr>
        <p:spPr>
          <a:xfrm>
            <a:off x="3821712" y="4316399"/>
            <a:ext cx="110940" cy="11844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Seta: para Cima 27">
            <a:extLst>
              <a:ext uri="{FF2B5EF4-FFF2-40B4-BE49-F238E27FC236}">
                <a16:creationId xmlns:a16="http://schemas.microsoft.com/office/drawing/2014/main" id="{EECA5B36-B819-487F-826C-63A065C96F24}"/>
              </a:ext>
            </a:extLst>
          </p:cNvPr>
          <p:cNvSpPr/>
          <p:nvPr/>
        </p:nvSpPr>
        <p:spPr>
          <a:xfrm rot="1491993">
            <a:off x="5818252" y="3574859"/>
            <a:ext cx="195115" cy="315419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Seta: para Cima 28">
            <a:extLst>
              <a:ext uri="{FF2B5EF4-FFF2-40B4-BE49-F238E27FC236}">
                <a16:creationId xmlns:a16="http://schemas.microsoft.com/office/drawing/2014/main" id="{9D9A70A9-6C80-40E4-B133-B817413E3D66}"/>
              </a:ext>
            </a:extLst>
          </p:cNvPr>
          <p:cNvSpPr/>
          <p:nvPr/>
        </p:nvSpPr>
        <p:spPr>
          <a:xfrm rot="12081576">
            <a:off x="5337370" y="4740010"/>
            <a:ext cx="179265" cy="369878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Seta: para Cima 29">
            <a:extLst>
              <a:ext uri="{FF2B5EF4-FFF2-40B4-BE49-F238E27FC236}">
                <a16:creationId xmlns:a16="http://schemas.microsoft.com/office/drawing/2014/main" id="{AB8E799C-E25C-4AD0-B8E6-C0A4A494374F}"/>
              </a:ext>
            </a:extLst>
          </p:cNvPr>
          <p:cNvSpPr/>
          <p:nvPr/>
        </p:nvSpPr>
        <p:spPr>
          <a:xfrm rot="5400000">
            <a:off x="10405491" y="4158688"/>
            <a:ext cx="195115" cy="315419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Seta: para Cima 30">
            <a:extLst>
              <a:ext uri="{FF2B5EF4-FFF2-40B4-BE49-F238E27FC236}">
                <a16:creationId xmlns:a16="http://schemas.microsoft.com/office/drawing/2014/main" id="{3AA61C28-AB5E-41DF-A1CE-F318DBBD329B}"/>
              </a:ext>
            </a:extLst>
          </p:cNvPr>
          <p:cNvSpPr/>
          <p:nvPr/>
        </p:nvSpPr>
        <p:spPr>
          <a:xfrm rot="16200000">
            <a:off x="1580592" y="4158687"/>
            <a:ext cx="195115" cy="315419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CaixaDeTexto 31">
                <a:extLst>
                  <a:ext uri="{FF2B5EF4-FFF2-40B4-BE49-F238E27FC236}">
                    <a16:creationId xmlns:a16="http://schemas.microsoft.com/office/drawing/2014/main" id="{2EB8372C-FF29-4FD6-9B5D-CE96C1DE9F90}"/>
                  </a:ext>
                </a:extLst>
              </p:cNvPr>
              <p:cNvSpPr txBox="1"/>
              <p:nvPr/>
            </p:nvSpPr>
            <p:spPr>
              <a:xfrm>
                <a:off x="6078004" y="3488915"/>
                <a:ext cx="65402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+∞</m:t>
                      </m:r>
                    </m:oMath>
                  </m:oMathPara>
                </a14:m>
                <a:endParaRPr lang="pt-BR" sz="2800" b="1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32" name="CaixaDeTexto 31">
                <a:extLst>
                  <a:ext uri="{FF2B5EF4-FFF2-40B4-BE49-F238E27FC236}">
                    <a16:creationId xmlns:a16="http://schemas.microsoft.com/office/drawing/2014/main" id="{2EB8372C-FF29-4FD6-9B5D-CE96C1DE9F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8004" y="3488915"/>
                <a:ext cx="654025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CaixaDeTexto 32">
                <a:extLst>
                  <a:ext uri="{FF2B5EF4-FFF2-40B4-BE49-F238E27FC236}">
                    <a16:creationId xmlns:a16="http://schemas.microsoft.com/office/drawing/2014/main" id="{AB59D463-885F-4A37-9F8E-30A3AD72861D}"/>
                  </a:ext>
                </a:extLst>
              </p:cNvPr>
              <p:cNvSpPr txBox="1"/>
              <p:nvPr/>
            </p:nvSpPr>
            <p:spPr>
              <a:xfrm>
                <a:off x="9691314" y="4100952"/>
                <a:ext cx="65402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+∞</m:t>
                      </m:r>
                    </m:oMath>
                  </m:oMathPara>
                </a14:m>
                <a:endParaRPr lang="pt-BR" sz="2800" b="1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33" name="CaixaDeTexto 32">
                <a:extLst>
                  <a:ext uri="{FF2B5EF4-FFF2-40B4-BE49-F238E27FC236}">
                    <a16:creationId xmlns:a16="http://schemas.microsoft.com/office/drawing/2014/main" id="{AB59D463-885F-4A37-9F8E-30A3AD7286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91314" y="4100952"/>
                <a:ext cx="654025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CaixaDeTexto 33">
                <a:extLst>
                  <a:ext uri="{FF2B5EF4-FFF2-40B4-BE49-F238E27FC236}">
                    <a16:creationId xmlns:a16="http://schemas.microsoft.com/office/drawing/2014/main" id="{38D38DDD-745F-4E8E-8A4A-CF4C59030B2C}"/>
                  </a:ext>
                </a:extLst>
              </p:cNvPr>
              <p:cNvSpPr txBox="1"/>
              <p:nvPr/>
            </p:nvSpPr>
            <p:spPr>
              <a:xfrm>
                <a:off x="5550669" y="4698439"/>
                <a:ext cx="654025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−∞</m:t>
                      </m:r>
                    </m:oMath>
                  </m:oMathPara>
                </a14:m>
                <a:endParaRPr lang="pt-BR" sz="2800" b="1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34" name="CaixaDeTexto 33">
                <a:extLst>
                  <a:ext uri="{FF2B5EF4-FFF2-40B4-BE49-F238E27FC236}">
                    <a16:creationId xmlns:a16="http://schemas.microsoft.com/office/drawing/2014/main" id="{38D38DDD-745F-4E8E-8A4A-CF4C59030B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0669" y="4698439"/>
                <a:ext cx="654025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CaixaDeTexto 34">
                <a:extLst>
                  <a:ext uri="{FF2B5EF4-FFF2-40B4-BE49-F238E27FC236}">
                    <a16:creationId xmlns:a16="http://schemas.microsoft.com/office/drawing/2014/main" id="{070203C6-89D9-4524-9542-EB2B5453F013}"/>
                  </a:ext>
                </a:extLst>
              </p:cNvPr>
              <p:cNvSpPr txBox="1"/>
              <p:nvPr/>
            </p:nvSpPr>
            <p:spPr>
              <a:xfrm>
                <a:off x="1896183" y="4100952"/>
                <a:ext cx="654025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−∞</m:t>
                      </m:r>
                    </m:oMath>
                  </m:oMathPara>
                </a14:m>
                <a:endParaRPr lang="pt-BR" sz="2800" b="1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35" name="CaixaDeTexto 34">
                <a:extLst>
                  <a:ext uri="{FF2B5EF4-FFF2-40B4-BE49-F238E27FC236}">
                    <a16:creationId xmlns:a16="http://schemas.microsoft.com/office/drawing/2014/main" id="{070203C6-89D9-4524-9542-EB2B5453F0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6183" y="4100952"/>
                <a:ext cx="654025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Elipse 35">
            <a:extLst>
              <a:ext uri="{FF2B5EF4-FFF2-40B4-BE49-F238E27FC236}">
                <a16:creationId xmlns:a16="http://schemas.microsoft.com/office/drawing/2014/main" id="{845FE4F6-C748-4382-9672-55E28079DE48}"/>
              </a:ext>
            </a:extLst>
          </p:cNvPr>
          <p:cNvSpPr/>
          <p:nvPr/>
        </p:nvSpPr>
        <p:spPr>
          <a:xfrm>
            <a:off x="4868427" y="4099243"/>
            <a:ext cx="176709" cy="21715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38" name="Conector reto 37">
            <a:extLst>
              <a:ext uri="{FF2B5EF4-FFF2-40B4-BE49-F238E27FC236}">
                <a16:creationId xmlns:a16="http://schemas.microsoft.com/office/drawing/2014/main" id="{0D99C17E-077C-4EFA-A947-4897BEDC38E3}"/>
              </a:ext>
            </a:extLst>
          </p:cNvPr>
          <p:cNvCxnSpPr>
            <a:cxnSpLocks/>
            <a:stCxn id="36" idx="7"/>
            <a:endCxn id="12" idx="3"/>
          </p:cNvCxnSpPr>
          <p:nvPr/>
        </p:nvCxnSpPr>
        <p:spPr>
          <a:xfrm flipV="1">
            <a:off x="5019258" y="1853216"/>
            <a:ext cx="2465151" cy="227782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CaixaDeTexto 41">
                <a:extLst>
                  <a:ext uri="{FF2B5EF4-FFF2-40B4-BE49-F238E27FC236}">
                    <a16:creationId xmlns:a16="http://schemas.microsoft.com/office/drawing/2014/main" id="{134E26C1-8CE7-4D4A-B648-FEFA37A0892C}"/>
                  </a:ext>
                </a:extLst>
              </p:cNvPr>
              <p:cNvSpPr txBox="1"/>
              <p:nvPr/>
            </p:nvSpPr>
            <p:spPr>
              <a:xfrm>
                <a:off x="5163201" y="4050821"/>
                <a:ext cx="191174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pt-BR" sz="2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p</m:t>
                      </m:r>
                      <m:r>
                        <a:rPr lang="pt-BR" sz="28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pt-BR" sz="2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x</m:t>
                      </m:r>
                      <m:r>
                        <a:rPr lang="pt-BR" sz="2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′′,</m:t>
                      </m:r>
                      <m:r>
                        <m:rPr>
                          <m:sty m:val="p"/>
                        </m:rPr>
                        <a:rPr lang="pt-BR" sz="2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y</m:t>
                      </m:r>
                      <m:r>
                        <a:rPr lang="pt-BR" sz="2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′′,</m:t>
                      </m:r>
                      <m:sSub>
                        <m:sSubPr>
                          <m:ctrlPr>
                            <a:rPr lang="pt-BR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pt-BR" sz="28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pt-BR" sz="28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</m:t>
                          </m:r>
                        </m:sub>
                      </m:sSub>
                      <m:r>
                        <a:rPr lang="pt-BR" sz="28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2800" b="1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42" name="CaixaDeTexto 41">
                <a:extLst>
                  <a:ext uri="{FF2B5EF4-FFF2-40B4-BE49-F238E27FC236}">
                    <a16:creationId xmlns:a16="http://schemas.microsoft.com/office/drawing/2014/main" id="{134E26C1-8CE7-4D4A-B648-FEFA37A089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3201" y="4050821"/>
                <a:ext cx="1911742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tângulo 42">
                <a:extLst>
                  <a:ext uri="{FF2B5EF4-FFF2-40B4-BE49-F238E27FC236}">
                    <a16:creationId xmlns:a16="http://schemas.microsoft.com/office/drawing/2014/main" id="{29FB2FEA-3646-4781-A519-21CAB3760951}"/>
                  </a:ext>
                </a:extLst>
              </p:cNvPr>
              <p:cNvSpPr/>
              <p:nvPr/>
            </p:nvSpPr>
            <p:spPr>
              <a:xfrm>
                <a:off x="3384503" y="4085562"/>
                <a:ext cx="51802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pt-BR" sz="2400" b="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pt-BR" sz="2400" b="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</m:t>
                          </m:r>
                        </m:sub>
                      </m:sSub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43" name="Retângulo 42">
                <a:extLst>
                  <a:ext uri="{FF2B5EF4-FFF2-40B4-BE49-F238E27FC236}">
                    <a16:creationId xmlns:a16="http://schemas.microsoft.com/office/drawing/2014/main" id="{29FB2FEA-3646-4781-A519-21CAB37609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4503" y="4085562"/>
                <a:ext cx="518027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CaixaDeTexto 43">
                <a:extLst>
                  <a:ext uri="{FF2B5EF4-FFF2-40B4-BE49-F238E27FC236}">
                    <a16:creationId xmlns:a16="http://schemas.microsoft.com/office/drawing/2014/main" id="{600193D3-178E-4B7A-AA67-6E743F115054}"/>
                  </a:ext>
                </a:extLst>
              </p:cNvPr>
              <p:cNvSpPr txBox="1"/>
              <p:nvPr/>
            </p:nvSpPr>
            <p:spPr>
              <a:xfrm>
                <a:off x="5760978" y="2879211"/>
                <a:ext cx="41517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pt-BR" sz="280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r</m:t>
                      </m:r>
                      <m:r>
                        <a:rPr lang="pt-BR" sz="2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′′</m:t>
                      </m:r>
                    </m:oMath>
                  </m:oMathPara>
                </a14:m>
                <a:endParaRPr lang="pt-BR" sz="2800" b="1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44" name="CaixaDeTexto 43">
                <a:extLst>
                  <a:ext uri="{FF2B5EF4-FFF2-40B4-BE49-F238E27FC236}">
                    <a16:creationId xmlns:a16="http://schemas.microsoft.com/office/drawing/2014/main" id="{600193D3-178E-4B7A-AA67-6E743F1150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0978" y="2879211"/>
                <a:ext cx="415177" cy="43088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CaixaDeTexto 44">
            <a:extLst>
              <a:ext uri="{FF2B5EF4-FFF2-40B4-BE49-F238E27FC236}">
                <a16:creationId xmlns:a16="http://schemas.microsoft.com/office/drawing/2014/main" id="{47D16C94-2150-4BDE-9F74-596924D7D7E3}"/>
              </a:ext>
            </a:extLst>
          </p:cNvPr>
          <p:cNvSpPr txBox="1"/>
          <p:nvPr/>
        </p:nvSpPr>
        <p:spPr>
          <a:xfrm>
            <a:off x="571482" y="1176276"/>
            <a:ext cx="39714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O campo magnético gerado por esta camada contínua e infinita</a:t>
            </a:r>
          </a:p>
        </p:txBody>
      </p: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5DC961AC-3EEF-47E2-A08B-B97A9575BCF3}"/>
              </a:ext>
            </a:extLst>
          </p:cNvPr>
          <p:cNvSpPr txBox="1"/>
          <p:nvPr/>
        </p:nvSpPr>
        <p:spPr>
          <a:xfrm>
            <a:off x="6937014" y="3625128"/>
            <a:ext cx="31031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chemeClr val="accent1">
                    <a:lumMod val="75000"/>
                  </a:schemeClr>
                </a:solidFill>
              </a:rPr>
              <a:t>Distribuição de dipolos</a:t>
            </a:r>
          </a:p>
        </p:txBody>
      </p:sp>
      <p:sp>
        <p:nvSpPr>
          <p:cNvPr id="47" name="CaixaDeTexto 46">
            <a:extLst>
              <a:ext uri="{FF2B5EF4-FFF2-40B4-BE49-F238E27FC236}">
                <a16:creationId xmlns:a16="http://schemas.microsoft.com/office/drawing/2014/main" id="{3B7C6178-237E-4EFF-B6DD-59B382C2FDDB}"/>
              </a:ext>
            </a:extLst>
          </p:cNvPr>
          <p:cNvSpPr txBox="1"/>
          <p:nvPr/>
        </p:nvSpPr>
        <p:spPr>
          <a:xfrm>
            <a:off x="221013" y="5220483"/>
            <a:ext cx="36423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As componentes são dadas por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tângulo 48">
                <a:extLst>
                  <a:ext uri="{FF2B5EF4-FFF2-40B4-BE49-F238E27FC236}">
                    <a16:creationId xmlns:a16="http://schemas.microsoft.com/office/drawing/2014/main" id="{6D1895F7-2841-46C9-8BF0-48E3C0CF77C8}"/>
                  </a:ext>
                </a:extLst>
              </p:cNvPr>
              <p:cNvSpPr/>
              <p:nvPr/>
            </p:nvSpPr>
            <p:spPr>
              <a:xfrm>
                <a:off x="10660758" y="6134301"/>
                <a:ext cx="81509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pt-BR" sz="2800" b="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z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pt-BR" sz="2800" b="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c</m:t>
                        </m:r>
                      </m:sub>
                    </m:sSub>
                  </m:oMath>
                </a14:m>
                <a:r>
                  <a:rPr lang="pt-BR" sz="2800" dirty="0"/>
                  <a:t>&gt;z</a:t>
                </a:r>
              </a:p>
            </p:txBody>
          </p:sp>
        </mc:Choice>
        <mc:Fallback xmlns="">
          <p:sp>
            <p:nvSpPr>
              <p:cNvPr id="49" name="Retângulo 48">
                <a:extLst>
                  <a:ext uri="{FF2B5EF4-FFF2-40B4-BE49-F238E27FC236}">
                    <a16:creationId xmlns:a16="http://schemas.microsoft.com/office/drawing/2014/main" id="{6D1895F7-2841-46C9-8BF0-48E3C0CF77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0758" y="6134301"/>
                <a:ext cx="815095" cy="523220"/>
              </a:xfrm>
              <a:prstGeom prst="rect">
                <a:avLst/>
              </a:prstGeom>
              <a:blipFill>
                <a:blip r:embed="rId11"/>
                <a:stretch>
                  <a:fillRect t="-10465" r="-13433" b="-3255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Retângulo 50">
                <a:extLst>
                  <a:ext uri="{FF2B5EF4-FFF2-40B4-BE49-F238E27FC236}">
                    <a16:creationId xmlns:a16="http://schemas.microsoft.com/office/drawing/2014/main" id="{0872DA66-D58F-463B-9DF7-4FD5BD709C1E}"/>
                  </a:ext>
                </a:extLst>
              </p:cNvPr>
              <p:cNvSpPr/>
              <p:nvPr/>
            </p:nvSpPr>
            <p:spPr>
              <a:xfrm>
                <a:off x="5586396" y="622553"/>
                <a:ext cx="6637971" cy="61414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pt-B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′′</m:t>
                          </m:r>
                        </m:sup>
                      </m:sSup>
                      <m:r>
                        <a:rPr lang="pt-B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pt-B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pt-BR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pt-BR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  <m:r>
                                        <a:rPr lang="pt-BR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pt-B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pt-BR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pt-BR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  <m:r>
                                        <a:rPr lang="pt-BR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pt-B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pt-BR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pt-BR" sz="280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z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pt-BR" sz="280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c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51" name="Retângulo 50">
                <a:extLst>
                  <a:ext uri="{FF2B5EF4-FFF2-40B4-BE49-F238E27FC236}">
                    <a16:creationId xmlns:a16="http://schemas.microsoft.com/office/drawing/2014/main" id="{0872DA66-D58F-463B-9DF7-4FD5BD709C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6396" y="622553"/>
                <a:ext cx="6637971" cy="61414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E2A70F4E-4992-40B5-A3C5-CD474A8D4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5CF5-DD80-4FB2-8D05-C9155122F025}" type="slidenum">
              <a:rPr lang="pt-BR" smtClean="0"/>
              <a:t>96</a:t>
            </a:fld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CaixaDeTexto 36">
                <a:extLst>
                  <a:ext uri="{FF2B5EF4-FFF2-40B4-BE49-F238E27FC236}">
                    <a16:creationId xmlns:a16="http://schemas.microsoft.com/office/drawing/2014/main" id="{953F9A03-B7C8-4B25-8282-5A570F53ABDA}"/>
                  </a:ext>
                </a:extLst>
              </p:cNvPr>
              <p:cNvSpPr txBox="1"/>
              <p:nvPr/>
            </p:nvSpPr>
            <p:spPr>
              <a:xfrm>
                <a:off x="1940915" y="6091725"/>
                <a:ext cx="7731439" cy="60837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pt-BR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pt-BR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pt-BR" sz="28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B</m:t>
                            </m:r>
                          </m:e>
                          <m:sub>
                            <m:r>
                              <a:rPr lang="pt-BR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sub>
                        </m:sSub>
                      </m:e>
                    </m:acc>
                    <m:r>
                      <a:rPr lang="pt-BR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pt-BR" sz="2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x</m:t>
                    </m:r>
                    <m:r>
                      <a:rPr lang="pt-BR" sz="2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pt-BR" sz="2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y</m:t>
                    </m:r>
                    <m:r>
                      <a:rPr lang="pt-BR" sz="2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pt-BR" sz="2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z</m:t>
                    </m:r>
                    <m:r>
                      <a:rPr lang="pt-BR" sz="2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sz="2800" dirty="0">
                    <a:latin typeface="Calibri Light" panose="020F0302020204030204" pitchFamily="34" charset="0"/>
                    <a:cs typeface="Calibri Light" panose="020F0302020204030204" pitchFamily="34" charset="0"/>
                  </a:rPr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pt-BR" sz="2800" b="0" i="0" smtClean="0"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pt-BR" sz="2800" b="0" i="0" smtClean="0">
                            <a:latin typeface="Cambria Math" panose="02040503050406030204" pitchFamily="18" charset="0"/>
                          </a:rPr>
                          <m:t>m</m:t>
                        </m:r>
                      </m:sub>
                    </m:sSub>
                    <m:nary>
                      <m:naryPr>
                        <m:chr m:val="∬"/>
                        <m:limLoc m:val="undOvr"/>
                        <m:subHide m:val="on"/>
                        <m:supHide m:val="on"/>
                        <m:ctrlPr>
                          <a:rPr lang="pt-BR" sz="28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m:rPr>
                            <m:sty m:val="p"/>
                          </m:rPr>
                          <a:rPr lang="pt-BR" sz="28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</m:t>
                        </m:r>
                        <m:d>
                          <m:dPr>
                            <m:ctrlPr>
                              <a:rPr lang="pt-BR" sz="28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pt-BR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pt-BR" sz="28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  <m:sup>
                                <m:r>
                                  <a:rPr lang="pt-BR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′</m:t>
                                </m:r>
                                <m:r>
                                  <a:rPr lang="pt-BR" sz="28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pt-BR" sz="28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pt-BR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pt-BR" sz="28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y</m:t>
                                </m:r>
                              </m:e>
                              <m:sup>
                                <m:r>
                                  <a:rPr lang="pt-BR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′</m:t>
                                </m:r>
                                <m:r>
                                  <a:rPr lang="pt-BR" sz="28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pt-BR" sz="28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pt-BR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pt-BR" sz="28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z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pt-BR" sz="28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c</m:t>
                                </m:r>
                              </m:sub>
                            </m:sSub>
                          </m:e>
                        </m:d>
                        <m:r>
                          <a:rPr lang="pt-BR" sz="2800" b="1" i="0" smtClean="0">
                            <a:latin typeface="Cambria Math" panose="02040503050406030204" pitchFamily="18" charset="0"/>
                          </a:rPr>
                          <m:t>𝐦</m:t>
                        </m:r>
                        <m:r>
                          <a:rPr lang="pt-BR" sz="2800" b="0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pt-BR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pt-BR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pt-BR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sub>
                        </m:sSub>
                        <m:r>
                          <a:rPr lang="pt-BR" sz="2800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𝛁</m:t>
                        </m:r>
                        <m:r>
                          <m:rPr>
                            <m:nor/>
                          </m:rPr>
                          <a:rPr lang="pt-BR" sz="28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rPr>
                          <m:t> </m:t>
                        </m:r>
                        <m:f>
                          <m:fPr>
                            <m:ctrlPr>
                              <a:rPr lang="pt-BR" sz="2800" i="1" dirty="0"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</m:ctrlPr>
                          </m:fPr>
                          <m:num>
                            <m:r>
                              <a:rPr lang="pt-BR" sz="2800" i="1" dirty="0"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1</m:t>
                            </m:r>
                          </m:num>
                          <m:den>
                            <m:r>
                              <m:rPr>
                                <m:sty m:val="p"/>
                              </m:rPr>
                              <a:rPr lang="pt-BR" sz="2800" dirty="0"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r</m:t>
                            </m:r>
                            <m:r>
                              <a:rPr lang="pt-BR" sz="2800" i="1" dirty="0"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′</m:t>
                            </m:r>
                            <m:r>
                              <a:rPr lang="pt-BR" sz="2800" b="0" i="1" dirty="0" smtClean="0"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′</m:t>
                            </m:r>
                          </m:den>
                        </m:f>
                        <m:r>
                          <a:rPr lang="pt-BR" sz="2800" i="1" dirty="0"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𝑑</m:t>
                        </m:r>
                        <m:r>
                          <a:rPr lang="pt-BR" sz="2800" b="0" i="1" dirty="0" smtClean="0"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𝑆</m:t>
                        </m:r>
                        <m:r>
                          <a:rPr lang="pt-BR" sz="2800" b="0" i="1" dirty="0" smtClean="0"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′′</m:t>
                        </m:r>
                      </m:e>
                    </m:nary>
                  </m:oMath>
                </a14:m>
                <a:endParaRPr lang="pt-BR" sz="2800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37" name="CaixaDeTexto 36">
                <a:extLst>
                  <a:ext uri="{FF2B5EF4-FFF2-40B4-BE49-F238E27FC236}">
                    <a16:creationId xmlns:a16="http://schemas.microsoft.com/office/drawing/2014/main" id="{953F9A03-B7C8-4B25-8282-5A570F53AB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0915" y="6091725"/>
                <a:ext cx="7731439" cy="608372"/>
              </a:xfrm>
              <a:prstGeom prst="rect">
                <a:avLst/>
              </a:prstGeom>
              <a:blipFill>
                <a:blip r:embed="rId13"/>
                <a:stretch>
                  <a:fillRect t="-2000" b="-22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6824817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aralelogramo 24">
            <a:extLst>
              <a:ext uri="{FF2B5EF4-FFF2-40B4-BE49-F238E27FC236}">
                <a16:creationId xmlns:a16="http://schemas.microsoft.com/office/drawing/2014/main" id="{9F030CEC-BFEC-44F4-AE8D-9E2C8B5BA728}"/>
              </a:ext>
            </a:extLst>
          </p:cNvPr>
          <p:cNvSpPr/>
          <p:nvPr/>
        </p:nvSpPr>
        <p:spPr>
          <a:xfrm>
            <a:off x="717012" y="3548458"/>
            <a:ext cx="10721984" cy="1535881"/>
          </a:xfrm>
          <a:prstGeom prst="parallelogram">
            <a:avLst>
              <a:gd name="adj" fmla="val 84985"/>
            </a:avLst>
          </a:prstGeom>
          <a:solidFill>
            <a:schemeClr val="accent1">
              <a:lumMod val="60000"/>
              <a:lumOff val="40000"/>
              <a:alpha val="53000"/>
            </a:schemeClr>
          </a:solidFill>
          <a:ln>
            <a:solidFill>
              <a:schemeClr val="accent1">
                <a:lumMod val="60000"/>
                <a:lumOff val="40000"/>
                <a:alpha val="6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AAF82F5A-B928-46DF-B7E1-CF0A1C56F640}"/>
              </a:ext>
            </a:extLst>
          </p:cNvPr>
          <p:cNvCxnSpPr>
            <a:cxnSpLocks/>
          </p:cNvCxnSpPr>
          <p:nvPr/>
        </p:nvCxnSpPr>
        <p:spPr>
          <a:xfrm>
            <a:off x="3886932" y="2717753"/>
            <a:ext cx="15598" cy="3331187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ACE04AFD-656F-4494-A99D-DC2F9679FE18}"/>
              </a:ext>
            </a:extLst>
          </p:cNvPr>
          <p:cNvCxnSpPr>
            <a:cxnSpLocks/>
          </p:cNvCxnSpPr>
          <p:nvPr/>
        </p:nvCxnSpPr>
        <p:spPr>
          <a:xfrm>
            <a:off x="3886932" y="2727531"/>
            <a:ext cx="5193144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022679AA-88AB-4A62-BF33-BA350D98337B}"/>
              </a:ext>
            </a:extLst>
          </p:cNvPr>
          <p:cNvCxnSpPr>
            <a:cxnSpLocks/>
          </p:cNvCxnSpPr>
          <p:nvPr/>
        </p:nvCxnSpPr>
        <p:spPr>
          <a:xfrm flipV="1">
            <a:off x="3886932" y="323034"/>
            <a:ext cx="2051074" cy="2404497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>
            <a:extLst>
              <a:ext uri="{FF2B5EF4-FFF2-40B4-BE49-F238E27FC236}">
                <a16:creationId xmlns:a16="http://schemas.microsoft.com/office/drawing/2014/main" id="{3D9679AF-1352-4A3B-8CF8-692EFFB50131}"/>
              </a:ext>
            </a:extLst>
          </p:cNvPr>
          <p:cNvSpPr txBox="1"/>
          <p:nvPr/>
        </p:nvSpPr>
        <p:spPr>
          <a:xfrm>
            <a:off x="5466477" y="-18041"/>
            <a:ext cx="3401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/>
              <a:t>x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3EF7EDC2-FFC1-4A6C-8B90-BA77C9BE56D9}"/>
              </a:ext>
            </a:extLst>
          </p:cNvPr>
          <p:cNvSpPr txBox="1"/>
          <p:nvPr/>
        </p:nvSpPr>
        <p:spPr>
          <a:xfrm flipH="1">
            <a:off x="8808589" y="2712605"/>
            <a:ext cx="3296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/>
              <a:t>y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5D61BCB8-7C05-46CF-B5BE-CA87C78EDF63}"/>
              </a:ext>
            </a:extLst>
          </p:cNvPr>
          <p:cNvSpPr txBox="1"/>
          <p:nvPr/>
        </p:nvSpPr>
        <p:spPr>
          <a:xfrm>
            <a:off x="3567848" y="5601560"/>
            <a:ext cx="3257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/>
              <a:t>z</a:t>
            </a:r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8962EF16-4B5C-437B-B610-89F2F33AFEFF}"/>
              </a:ext>
            </a:extLst>
          </p:cNvPr>
          <p:cNvSpPr/>
          <p:nvPr/>
        </p:nvSpPr>
        <p:spPr>
          <a:xfrm>
            <a:off x="7458531" y="1667865"/>
            <a:ext cx="176709" cy="21715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ixaDeTexto 12">
                <a:extLst>
                  <a:ext uri="{FF2B5EF4-FFF2-40B4-BE49-F238E27FC236}">
                    <a16:creationId xmlns:a16="http://schemas.microsoft.com/office/drawing/2014/main" id="{4D22BEAC-FBBE-4477-B811-C28CF6027B7A}"/>
                  </a:ext>
                </a:extLst>
              </p:cNvPr>
              <p:cNvSpPr txBox="1"/>
              <p:nvPr/>
            </p:nvSpPr>
            <p:spPr>
              <a:xfrm>
                <a:off x="7657186" y="1446435"/>
                <a:ext cx="1402050" cy="4415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pt-BR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8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𝐁</m:t>
                          </m:r>
                        </m:e>
                      </m:acc>
                      <m:r>
                        <a:rPr lang="pt-BR" sz="28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pt-BR" sz="2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x</m:t>
                      </m:r>
                      <m:r>
                        <a:rPr lang="pt-BR" sz="2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pt-BR" sz="2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y</m:t>
                      </m:r>
                      <m:r>
                        <a:rPr lang="pt-BR" sz="2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pt-BR" sz="2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z</m:t>
                      </m:r>
                      <m:r>
                        <a:rPr lang="pt-BR" sz="28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2800" b="1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13" name="CaixaDeTexto 12">
                <a:extLst>
                  <a:ext uri="{FF2B5EF4-FFF2-40B4-BE49-F238E27FC236}">
                    <a16:creationId xmlns:a16="http://schemas.microsoft.com/office/drawing/2014/main" id="{4D22BEAC-FBBE-4477-B811-C28CF6027B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7186" y="1446435"/>
                <a:ext cx="1402050" cy="44159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Elipse 25">
            <a:extLst>
              <a:ext uri="{FF2B5EF4-FFF2-40B4-BE49-F238E27FC236}">
                <a16:creationId xmlns:a16="http://schemas.microsoft.com/office/drawing/2014/main" id="{F7EAE22E-7729-4BB4-8B26-47AF2BE2711F}"/>
              </a:ext>
            </a:extLst>
          </p:cNvPr>
          <p:cNvSpPr/>
          <p:nvPr/>
        </p:nvSpPr>
        <p:spPr>
          <a:xfrm>
            <a:off x="3821712" y="4316399"/>
            <a:ext cx="110940" cy="11844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Seta: para Cima 27">
            <a:extLst>
              <a:ext uri="{FF2B5EF4-FFF2-40B4-BE49-F238E27FC236}">
                <a16:creationId xmlns:a16="http://schemas.microsoft.com/office/drawing/2014/main" id="{EECA5B36-B819-487F-826C-63A065C96F24}"/>
              </a:ext>
            </a:extLst>
          </p:cNvPr>
          <p:cNvSpPr/>
          <p:nvPr/>
        </p:nvSpPr>
        <p:spPr>
          <a:xfrm rot="1491993">
            <a:off x="5818252" y="3574859"/>
            <a:ext cx="195115" cy="315419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Seta: para Cima 28">
            <a:extLst>
              <a:ext uri="{FF2B5EF4-FFF2-40B4-BE49-F238E27FC236}">
                <a16:creationId xmlns:a16="http://schemas.microsoft.com/office/drawing/2014/main" id="{9D9A70A9-6C80-40E4-B133-B817413E3D66}"/>
              </a:ext>
            </a:extLst>
          </p:cNvPr>
          <p:cNvSpPr/>
          <p:nvPr/>
        </p:nvSpPr>
        <p:spPr>
          <a:xfrm rot="12081576">
            <a:off x="5337370" y="4740010"/>
            <a:ext cx="179265" cy="369878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Seta: para Cima 29">
            <a:extLst>
              <a:ext uri="{FF2B5EF4-FFF2-40B4-BE49-F238E27FC236}">
                <a16:creationId xmlns:a16="http://schemas.microsoft.com/office/drawing/2014/main" id="{AB8E799C-E25C-4AD0-B8E6-C0A4A494374F}"/>
              </a:ext>
            </a:extLst>
          </p:cNvPr>
          <p:cNvSpPr/>
          <p:nvPr/>
        </p:nvSpPr>
        <p:spPr>
          <a:xfrm rot="5400000">
            <a:off x="10405491" y="4158688"/>
            <a:ext cx="195115" cy="315419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Seta: para Cima 30">
            <a:extLst>
              <a:ext uri="{FF2B5EF4-FFF2-40B4-BE49-F238E27FC236}">
                <a16:creationId xmlns:a16="http://schemas.microsoft.com/office/drawing/2014/main" id="{3AA61C28-AB5E-41DF-A1CE-F318DBBD329B}"/>
              </a:ext>
            </a:extLst>
          </p:cNvPr>
          <p:cNvSpPr/>
          <p:nvPr/>
        </p:nvSpPr>
        <p:spPr>
          <a:xfrm rot="16200000">
            <a:off x="1580592" y="4158687"/>
            <a:ext cx="195115" cy="315419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CaixaDeTexto 31">
                <a:extLst>
                  <a:ext uri="{FF2B5EF4-FFF2-40B4-BE49-F238E27FC236}">
                    <a16:creationId xmlns:a16="http://schemas.microsoft.com/office/drawing/2014/main" id="{2EB8372C-FF29-4FD6-9B5D-CE96C1DE9F90}"/>
                  </a:ext>
                </a:extLst>
              </p:cNvPr>
              <p:cNvSpPr txBox="1"/>
              <p:nvPr/>
            </p:nvSpPr>
            <p:spPr>
              <a:xfrm>
                <a:off x="6078004" y="3488915"/>
                <a:ext cx="65402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+∞</m:t>
                      </m:r>
                    </m:oMath>
                  </m:oMathPara>
                </a14:m>
                <a:endParaRPr lang="pt-BR" sz="2800" b="1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32" name="CaixaDeTexto 31">
                <a:extLst>
                  <a:ext uri="{FF2B5EF4-FFF2-40B4-BE49-F238E27FC236}">
                    <a16:creationId xmlns:a16="http://schemas.microsoft.com/office/drawing/2014/main" id="{2EB8372C-FF29-4FD6-9B5D-CE96C1DE9F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8004" y="3488915"/>
                <a:ext cx="654025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CaixaDeTexto 32">
                <a:extLst>
                  <a:ext uri="{FF2B5EF4-FFF2-40B4-BE49-F238E27FC236}">
                    <a16:creationId xmlns:a16="http://schemas.microsoft.com/office/drawing/2014/main" id="{AB59D463-885F-4A37-9F8E-30A3AD72861D}"/>
                  </a:ext>
                </a:extLst>
              </p:cNvPr>
              <p:cNvSpPr txBox="1"/>
              <p:nvPr/>
            </p:nvSpPr>
            <p:spPr>
              <a:xfrm>
                <a:off x="9691314" y="4100952"/>
                <a:ext cx="65402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+∞</m:t>
                      </m:r>
                    </m:oMath>
                  </m:oMathPara>
                </a14:m>
                <a:endParaRPr lang="pt-BR" sz="2800" b="1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33" name="CaixaDeTexto 32">
                <a:extLst>
                  <a:ext uri="{FF2B5EF4-FFF2-40B4-BE49-F238E27FC236}">
                    <a16:creationId xmlns:a16="http://schemas.microsoft.com/office/drawing/2014/main" id="{AB59D463-885F-4A37-9F8E-30A3AD7286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91314" y="4100952"/>
                <a:ext cx="654025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CaixaDeTexto 33">
                <a:extLst>
                  <a:ext uri="{FF2B5EF4-FFF2-40B4-BE49-F238E27FC236}">
                    <a16:creationId xmlns:a16="http://schemas.microsoft.com/office/drawing/2014/main" id="{38D38DDD-745F-4E8E-8A4A-CF4C59030B2C}"/>
                  </a:ext>
                </a:extLst>
              </p:cNvPr>
              <p:cNvSpPr txBox="1"/>
              <p:nvPr/>
            </p:nvSpPr>
            <p:spPr>
              <a:xfrm>
                <a:off x="5550669" y="4698439"/>
                <a:ext cx="654025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−∞</m:t>
                      </m:r>
                    </m:oMath>
                  </m:oMathPara>
                </a14:m>
                <a:endParaRPr lang="pt-BR" sz="2800" b="1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34" name="CaixaDeTexto 33">
                <a:extLst>
                  <a:ext uri="{FF2B5EF4-FFF2-40B4-BE49-F238E27FC236}">
                    <a16:creationId xmlns:a16="http://schemas.microsoft.com/office/drawing/2014/main" id="{38D38DDD-745F-4E8E-8A4A-CF4C59030B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0669" y="4698439"/>
                <a:ext cx="654025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CaixaDeTexto 34">
                <a:extLst>
                  <a:ext uri="{FF2B5EF4-FFF2-40B4-BE49-F238E27FC236}">
                    <a16:creationId xmlns:a16="http://schemas.microsoft.com/office/drawing/2014/main" id="{070203C6-89D9-4524-9542-EB2B5453F013}"/>
                  </a:ext>
                </a:extLst>
              </p:cNvPr>
              <p:cNvSpPr txBox="1"/>
              <p:nvPr/>
            </p:nvSpPr>
            <p:spPr>
              <a:xfrm>
                <a:off x="1896183" y="4100952"/>
                <a:ext cx="654025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−∞</m:t>
                      </m:r>
                    </m:oMath>
                  </m:oMathPara>
                </a14:m>
                <a:endParaRPr lang="pt-BR" sz="2800" b="1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35" name="CaixaDeTexto 34">
                <a:extLst>
                  <a:ext uri="{FF2B5EF4-FFF2-40B4-BE49-F238E27FC236}">
                    <a16:creationId xmlns:a16="http://schemas.microsoft.com/office/drawing/2014/main" id="{070203C6-89D9-4524-9542-EB2B5453F0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6183" y="4100952"/>
                <a:ext cx="654025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Elipse 35">
            <a:extLst>
              <a:ext uri="{FF2B5EF4-FFF2-40B4-BE49-F238E27FC236}">
                <a16:creationId xmlns:a16="http://schemas.microsoft.com/office/drawing/2014/main" id="{845FE4F6-C748-4382-9672-55E28079DE48}"/>
              </a:ext>
            </a:extLst>
          </p:cNvPr>
          <p:cNvSpPr/>
          <p:nvPr/>
        </p:nvSpPr>
        <p:spPr>
          <a:xfrm>
            <a:off x="4868427" y="4099243"/>
            <a:ext cx="176709" cy="21715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38" name="Conector reto 37">
            <a:extLst>
              <a:ext uri="{FF2B5EF4-FFF2-40B4-BE49-F238E27FC236}">
                <a16:creationId xmlns:a16="http://schemas.microsoft.com/office/drawing/2014/main" id="{0D99C17E-077C-4EFA-A947-4897BEDC38E3}"/>
              </a:ext>
            </a:extLst>
          </p:cNvPr>
          <p:cNvCxnSpPr>
            <a:cxnSpLocks/>
            <a:stCxn id="36" idx="7"/>
            <a:endCxn id="12" idx="3"/>
          </p:cNvCxnSpPr>
          <p:nvPr/>
        </p:nvCxnSpPr>
        <p:spPr>
          <a:xfrm flipV="1">
            <a:off x="5019258" y="1853216"/>
            <a:ext cx="2465151" cy="227782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CaixaDeTexto 41">
                <a:extLst>
                  <a:ext uri="{FF2B5EF4-FFF2-40B4-BE49-F238E27FC236}">
                    <a16:creationId xmlns:a16="http://schemas.microsoft.com/office/drawing/2014/main" id="{134E26C1-8CE7-4D4A-B648-FEFA37A0892C}"/>
                  </a:ext>
                </a:extLst>
              </p:cNvPr>
              <p:cNvSpPr txBox="1"/>
              <p:nvPr/>
            </p:nvSpPr>
            <p:spPr>
              <a:xfrm>
                <a:off x="5163201" y="4050821"/>
                <a:ext cx="191174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pt-BR" sz="2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p</m:t>
                      </m:r>
                      <m:r>
                        <a:rPr lang="pt-BR" sz="28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pt-BR" sz="2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x</m:t>
                      </m:r>
                      <m:r>
                        <a:rPr lang="pt-BR" sz="2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′′,</m:t>
                      </m:r>
                      <m:r>
                        <m:rPr>
                          <m:sty m:val="p"/>
                        </m:rPr>
                        <a:rPr lang="pt-BR" sz="2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y</m:t>
                      </m:r>
                      <m:r>
                        <a:rPr lang="pt-BR" sz="2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′′,</m:t>
                      </m:r>
                      <m:sSub>
                        <m:sSubPr>
                          <m:ctrlPr>
                            <a:rPr lang="pt-BR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pt-BR" sz="28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pt-BR" sz="28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</m:t>
                          </m:r>
                        </m:sub>
                      </m:sSub>
                      <m:r>
                        <a:rPr lang="pt-BR" sz="28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2800" b="1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42" name="CaixaDeTexto 41">
                <a:extLst>
                  <a:ext uri="{FF2B5EF4-FFF2-40B4-BE49-F238E27FC236}">
                    <a16:creationId xmlns:a16="http://schemas.microsoft.com/office/drawing/2014/main" id="{134E26C1-8CE7-4D4A-B648-FEFA37A089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3201" y="4050821"/>
                <a:ext cx="1911742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tângulo 42">
                <a:extLst>
                  <a:ext uri="{FF2B5EF4-FFF2-40B4-BE49-F238E27FC236}">
                    <a16:creationId xmlns:a16="http://schemas.microsoft.com/office/drawing/2014/main" id="{29FB2FEA-3646-4781-A519-21CAB3760951}"/>
                  </a:ext>
                </a:extLst>
              </p:cNvPr>
              <p:cNvSpPr/>
              <p:nvPr/>
            </p:nvSpPr>
            <p:spPr>
              <a:xfrm>
                <a:off x="3384503" y="4085562"/>
                <a:ext cx="51802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pt-BR" sz="2400" b="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pt-BR" sz="2400" b="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</m:t>
                          </m:r>
                        </m:sub>
                      </m:sSub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43" name="Retângulo 42">
                <a:extLst>
                  <a:ext uri="{FF2B5EF4-FFF2-40B4-BE49-F238E27FC236}">
                    <a16:creationId xmlns:a16="http://schemas.microsoft.com/office/drawing/2014/main" id="{29FB2FEA-3646-4781-A519-21CAB37609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4503" y="4085562"/>
                <a:ext cx="518027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CaixaDeTexto 43">
                <a:extLst>
                  <a:ext uri="{FF2B5EF4-FFF2-40B4-BE49-F238E27FC236}">
                    <a16:creationId xmlns:a16="http://schemas.microsoft.com/office/drawing/2014/main" id="{600193D3-178E-4B7A-AA67-6E743F115054}"/>
                  </a:ext>
                </a:extLst>
              </p:cNvPr>
              <p:cNvSpPr txBox="1"/>
              <p:nvPr/>
            </p:nvSpPr>
            <p:spPr>
              <a:xfrm>
                <a:off x="5760978" y="2879211"/>
                <a:ext cx="41517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pt-BR" sz="280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r</m:t>
                      </m:r>
                      <m:r>
                        <a:rPr lang="pt-BR" sz="2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′′</m:t>
                      </m:r>
                    </m:oMath>
                  </m:oMathPara>
                </a14:m>
                <a:endParaRPr lang="pt-BR" sz="2800" b="1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44" name="CaixaDeTexto 43">
                <a:extLst>
                  <a:ext uri="{FF2B5EF4-FFF2-40B4-BE49-F238E27FC236}">
                    <a16:creationId xmlns:a16="http://schemas.microsoft.com/office/drawing/2014/main" id="{600193D3-178E-4B7A-AA67-6E743F1150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0978" y="2879211"/>
                <a:ext cx="415177" cy="43088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CaixaDeTexto 44">
            <a:extLst>
              <a:ext uri="{FF2B5EF4-FFF2-40B4-BE49-F238E27FC236}">
                <a16:creationId xmlns:a16="http://schemas.microsoft.com/office/drawing/2014/main" id="{47D16C94-2150-4BDE-9F74-596924D7D7E3}"/>
              </a:ext>
            </a:extLst>
          </p:cNvPr>
          <p:cNvSpPr txBox="1"/>
          <p:nvPr/>
        </p:nvSpPr>
        <p:spPr>
          <a:xfrm>
            <a:off x="571482" y="1176276"/>
            <a:ext cx="39714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O campo magnético gerado por esta camada contínua e infinita</a:t>
            </a:r>
          </a:p>
        </p:txBody>
      </p: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5DC961AC-3EEF-47E2-A08B-B97A9575BCF3}"/>
              </a:ext>
            </a:extLst>
          </p:cNvPr>
          <p:cNvSpPr txBox="1"/>
          <p:nvPr/>
        </p:nvSpPr>
        <p:spPr>
          <a:xfrm>
            <a:off x="6937014" y="3625128"/>
            <a:ext cx="31031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chemeClr val="accent1">
                    <a:lumMod val="75000"/>
                  </a:schemeClr>
                </a:solidFill>
              </a:rPr>
              <a:t>Distribuição de dipolos</a:t>
            </a:r>
          </a:p>
        </p:txBody>
      </p:sp>
      <p:sp>
        <p:nvSpPr>
          <p:cNvPr id="47" name="CaixaDeTexto 46">
            <a:extLst>
              <a:ext uri="{FF2B5EF4-FFF2-40B4-BE49-F238E27FC236}">
                <a16:creationId xmlns:a16="http://schemas.microsoft.com/office/drawing/2014/main" id="{3B7C6178-237E-4EFF-B6DD-59B382C2FDDB}"/>
              </a:ext>
            </a:extLst>
          </p:cNvPr>
          <p:cNvSpPr txBox="1"/>
          <p:nvPr/>
        </p:nvSpPr>
        <p:spPr>
          <a:xfrm>
            <a:off x="221013" y="5220483"/>
            <a:ext cx="36423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As componentes são dadas por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CaixaDeTexto 47">
                <a:extLst>
                  <a:ext uri="{FF2B5EF4-FFF2-40B4-BE49-F238E27FC236}">
                    <a16:creationId xmlns:a16="http://schemas.microsoft.com/office/drawing/2014/main" id="{90AF5C8E-FDAE-4B42-94DC-6A7A8833A608}"/>
                  </a:ext>
                </a:extLst>
              </p:cNvPr>
              <p:cNvSpPr txBox="1"/>
              <p:nvPr/>
            </p:nvSpPr>
            <p:spPr>
              <a:xfrm>
                <a:off x="1940915" y="6091725"/>
                <a:ext cx="7731439" cy="60837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pt-BR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pt-BR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pt-BR" sz="28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B</m:t>
                            </m:r>
                          </m:e>
                          <m:sub>
                            <m:r>
                              <a:rPr lang="pt-BR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sub>
                        </m:sSub>
                      </m:e>
                    </m:acc>
                    <m:r>
                      <a:rPr lang="pt-BR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pt-BR" sz="2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x</m:t>
                    </m:r>
                    <m:r>
                      <a:rPr lang="pt-BR" sz="2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pt-BR" sz="2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y</m:t>
                    </m:r>
                    <m:r>
                      <a:rPr lang="pt-BR" sz="2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pt-BR" sz="2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z</m:t>
                    </m:r>
                    <m:r>
                      <a:rPr lang="pt-BR" sz="2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sz="2800" dirty="0">
                    <a:latin typeface="Calibri Light" panose="020F0302020204030204" pitchFamily="34" charset="0"/>
                    <a:cs typeface="Calibri Light" panose="020F0302020204030204" pitchFamily="34" charset="0"/>
                  </a:rPr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pt-BR" sz="2800" b="0" i="0" smtClean="0"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pt-BR" sz="2800" b="0" i="0" smtClean="0">
                            <a:latin typeface="Cambria Math" panose="02040503050406030204" pitchFamily="18" charset="0"/>
                          </a:rPr>
                          <m:t>m</m:t>
                        </m:r>
                      </m:sub>
                    </m:sSub>
                    <m:nary>
                      <m:naryPr>
                        <m:chr m:val="∬"/>
                        <m:limLoc m:val="undOvr"/>
                        <m:subHide m:val="on"/>
                        <m:supHide m:val="on"/>
                        <m:ctrlPr>
                          <a:rPr lang="pt-BR" sz="28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m:rPr>
                            <m:sty m:val="p"/>
                          </m:rPr>
                          <a:rPr lang="pt-BR" sz="28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</m:t>
                        </m:r>
                        <m:d>
                          <m:dPr>
                            <m:ctrlPr>
                              <a:rPr lang="pt-BR" sz="28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pt-BR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pt-BR" sz="28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  <m:sup>
                                <m:r>
                                  <a:rPr lang="pt-BR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′</m:t>
                                </m:r>
                                <m:r>
                                  <a:rPr lang="pt-BR" sz="28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pt-BR" sz="28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pt-BR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pt-BR" sz="28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y</m:t>
                                </m:r>
                              </m:e>
                              <m:sup>
                                <m:r>
                                  <a:rPr lang="pt-BR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′</m:t>
                                </m:r>
                                <m:r>
                                  <a:rPr lang="pt-BR" sz="28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pt-BR" sz="28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pt-BR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pt-BR" sz="28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z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pt-BR" sz="28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c</m:t>
                                </m:r>
                              </m:sub>
                            </m:sSub>
                          </m:e>
                        </m:d>
                        <m:r>
                          <a:rPr lang="pt-BR" sz="2800" b="1" i="0" smtClean="0">
                            <a:latin typeface="Cambria Math" panose="02040503050406030204" pitchFamily="18" charset="0"/>
                          </a:rPr>
                          <m:t>𝐦</m:t>
                        </m:r>
                        <m:r>
                          <a:rPr lang="pt-BR" sz="2800" b="0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pt-BR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pt-BR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pt-BR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sub>
                        </m:sSub>
                        <m:r>
                          <a:rPr lang="pt-BR" sz="2800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𝛁</m:t>
                        </m:r>
                        <m:r>
                          <m:rPr>
                            <m:nor/>
                          </m:rPr>
                          <a:rPr lang="pt-BR" sz="28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rPr>
                          <m:t> </m:t>
                        </m:r>
                        <m:f>
                          <m:fPr>
                            <m:ctrlPr>
                              <a:rPr lang="pt-BR" sz="2800" i="1" dirty="0"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</m:ctrlPr>
                          </m:fPr>
                          <m:num>
                            <m:r>
                              <a:rPr lang="pt-BR" sz="2800" i="1" dirty="0"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1</m:t>
                            </m:r>
                          </m:num>
                          <m:den>
                            <m:r>
                              <m:rPr>
                                <m:sty m:val="p"/>
                              </m:rPr>
                              <a:rPr lang="pt-BR" sz="2800" dirty="0"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r</m:t>
                            </m:r>
                            <m:r>
                              <a:rPr lang="pt-BR" sz="2800" i="1" dirty="0"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′</m:t>
                            </m:r>
                            <m:r>
                              <a:rPr lang="pt-BR" sz="2800" b="0" i="1" dirty="0" smtClean="0"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′</m:t>
                            </m:r>
                          </m:den>
                        </m:f>
                        <m:r>
                          <a:rPr lang="pt-BR" sz="2800" i="1" dirty="0"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𝑑</m:t>
                        </m:r>
                        <m:r>
                          <a:rPr lang="pt-BR" sz="2800" b="0" i="1" dirty="0" smtClean="0"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𝑆</m:t>
                        </m:r>
                        <m:r>
                          <a:rPr lang="pt-BR" sz="2800" b="0" i="1" dirty="0" smtClean="0"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′′</m:t>
                        </m:r>
                      </m:e>
                    </m:nary>
                  </m:oMath>
                </a14:m>
                <a:endParaRPr lang="pt-BR" sz="2800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48" name="CaixaDeTexto 47">
                <a:extLst>
                  <a:ext uri="{FF2B5EF4-FFF2-40B4-BE49-F238E27FC236}">
                    <a16:creationId xmlns:a16="http://schemas.microsoft.com/office/drawing/2014/main" id="{90AF5C8E-FDAE-4B42-94DC-6A7A8833A6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0915" y="6091725"/>
                <a:ext cx="7731439" cy="608372"/>
              </a:xfrm>
              <a:prstGeom prst="rect">
                <a:avLst/>
              </a:prstGeom>
              <a:blipFill>
                <a:blip r:embed="rId10"/>
                <a:stretch>
                  <a:fillRect t="-2000" b="-22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tângulo 48">
                <a:extLst>
                  <a:ext uri="{FF2B5EF4-FFF2-40B4-BE49-F238E27FC236}">
                    <a16:creationId xmlns:a16="http://schemas.microsoft.com/office/drawing/2014/main" id="{6D1895F7-2841-46C9-8BF0-48E3C0CF77C8}"/>
                  </a:ext>
                </a:extLst>
              </p:cNvPr>
              <p:cNvSpPr/>
              <p:nvPr/>
            </p:nvSpPr>
            <p:spPr>
              <a:xfrm>
                <a:off x="10660758" y="6134301"/>
                <a:ext cx="81509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pt-BR" sz="2800" b="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z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pt-BR" sz="2800" b="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c</m:t>
                        </m:r>
                      </m:sub>
                    </m:sSub>
                  </m:oMath>
                </a14:m>
                <a:r>
                  <a:rPr lang="pt-BR" sz="2800" dirty="0"/>
                  <a:t>&gt;z</a:t>
                </a:r>
              </a:p>
            </p:txBody>
          </p:sp>
        </mc:Choice>
        <mc:Fallback xmlns="">
          <p:sp>
            <p:nvSpPr>
              <p:cNvPr id="49" name="Retângulo 48">
                <a:extLst>
                  <a:ext uri="{FF2B5EF4-FFF2-40B4-BE49-F238E27FC236}">
                    <a16:creationId xmlns:a16="http://schemas.microsoft.com/office/drawing/2014/main" id="{6D1895F7-2841-46C9-8BF0-48E3C0CF77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0758" y="6134301"/>
                <a:ext cx="815095" cy="523220"/>
              </a:xfrm>
              <a:prstGeom prst="rect">
                <a:avLst/>
              </a:prstGeom>
              <a:blipFill>
                <a:blip r:embed="rId11"/>
                <a:stretch>
                  <a:fillRect t="-10465" r="-13433" b="-3255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Retângulo 50">
                <a:extLst>
                  <a:ext uri="{FF2B5EF4-FFF2-40B4-BE49-F238E27FC236}">
                    <a16:creationId xmlns:a16="http://schemas.microsoft.com/office/drawing/2014/main" id="{0872DA66-D58F-463B-9DF7-4FD5BD709C1E}"/>
                  </a:ext>
                </a:extLst>
              </p:cNvPr>
              <p:cNvSpPr/>
              <p:nvPr/>
            </p:nvSpPr>
            <p:spPr>
              <a:xfrm>
                <a:off x="5586396" y="622553"/>
                <a:ext cx="6637971" cy="61414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pt-B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′′</m:t>
                          </m:r>
                        </m:sup>
                      </m:sSup>
                      <m:r>
                        <a:rPr lang="pt-B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pt-B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pt-BR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pt-BR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  <m:r>
                                        <a:rPr lang="pt-BR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pt-B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pt-BR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pt-BR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  <m:r>
                                        <a:rPr lang="pt-BR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pt-B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pt-BR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pt-BR" sz="280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z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pt-BR" sz="280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c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51" name="Retângulo 50">
                <a:extLst>
                  <a:ext uri="{FF2B5EF4-FFF2-40B4-BE49-F238E27FC236}">
                    <a16:creationId xmlns:a16="http://schemas.microsoft.com/office/drawing/2014/main" id="{0872DA66-D58F-463B-9DF7-4FD5BD709C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6396" y="622553"/>
                <a:ext cx="6637971" cy="61414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Elipse 52">
            <a:extLst>
              <a:ext uri="{FF2B5EF4-FFF2-40B4-BE49-F238E27FC236}">
                <a16:creationId xmlns:a16="http://schemas.microsoft.com/office/drawing/2014/main" id="{07E26DBB-5805-46DC-8813-1A91EDA9D8C5}"/>
              </a:ext>
            </a:extLst>
          </p:cNvPr>
          <p:cNvSpPr/>
          <p:nvPr/>
        </p:nvSpPr>
        <p:spPr>
          <a:xfrm>
            <a:off x="6468744" y="5900959"/>
            <a:ext cx="1407114" cy="830705"/>
          </a:xfrm>
          <a:prstGeom prst="ellipse">
            <a:avLst/>
          </a:prstGeom>
          <a:noFill/>
          <a:ln w="412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4" name="CaixaDeTexto 53">
            <a:extLst>
              <a:ext uri="{FF2B5EF4-FFF2-40B4-BE49-F238E27FC236}">
                <a16:creationId xmlns:a16="http://schemas.microsoft.com/office/drawing/2014/main" id="{37933ED4-998A-40C8-85C8-FB193C9DA263}"/>
              </a:ext>
            </a:extLst>
          </p:cNvPr>
          <p:cNvSpPr txBox="1"/>
          <p:nvPr/>
        </p:nvSpPr>
        <p:spPr>
          <a:xfrm>
            <a:off x="5627250" y="5405148"/>
            <a:ext cx="33461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chemeClr val="accent1">
                    <a:lumMod val="75000"/>
                  </a:schemeClr>
                </a:solidFill>
              </a:rPr>
              <a:t>Direção de magnetização</a:t>
            </a: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266D076C-5E9F-4539-B6E1-AEF4C0425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5CF5-DD80-4FB2-8D05-C9155122F025}" type="slidenum">
              <a:rPr lang="pt-BR" smtClean="0"/>
              <a:t>97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8573679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aralelogramo 24">
            <a:extLst>
              <a:ext uri="{FF2B5EF4-FFF2-40B4-BE49-F238E27FC236}">
                <a16:creationId xmlns:a16="http://schemas.microsoft.com/office/drawing/2014/main" id="{9F030CEC-BFEC-44F4-AE8D-9E2C8B5BA728}"/>
              </a:ext>
            </a:extLst>
          </p:cNvPr>
          <p:cNvSpPr/>
          <p:nvPr/>
        </p:nvSpPr>
        <p:spPr>
          <a:xfrm>
            <a:off x="717012" y="3548458"/>
            <a:ext cx="10721984" cy="1535881"/>
          </a:xfrm>
          <a:prstGeom prst="parallelogram">
            <a:avLst>
              <a:gd name="adj" fmla="val 84985"/>
            </a:avLst>
          </a:prstGeom>
          <a:solidFill>
            <a:schemeClr val="accent1">
              <a:lumMod val="60000"/>
              <a:lumOff val="40000"/>
              <a:alpha val="53000"/>
            </a:schemeClr>
          </a:solidFill>
          <a:ln>
            <a:solidFill>
              <a:schemeClr val="accent1">
                <a:lumMod val="60000"/>
                <a:lumOff val="40000"/>
                <a:alpha val="6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AAF82F5A-B928-46DF-B7E1-CF0A1C56F640}"/>
              </a:ext>
            </a:extLst>
          </p:cNvPr>
          <p:cNvCxnSpPr>
            <a:cxnSpLocks/>
          </p:cNvCxnSpPr>
          <p:nvPr/>
        </p:nvCxnSpPr>
        <p:spPr>
          <a:xfrm>
            <a:off x="3886932" y="2717753"/>
            <a:ext cx="15598" cy="3331187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ACE04AFD-656F-4494-A99D-DC2F9679FE18}"/>
              </a:ext>
            </a:extLst>
          </p:cNvPr>
          <p:cNvCxnSpPr>
            <a:cxnSpLocks/>
          </p:cNvCxnSpPr>
          <p:nvPr/>
        </p:nvCxnSpPr>
        <p:spPr>
          <a:xfrm>
            <a:off x="3886932" y="2727531"/>
            <a:ext cx="5193144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022679AA-88AB-4A62-BF33-BA350D98337B}"/>
              </a:ext>
            </a:extLst>
          </p:cNvPr>
          <p:cNvCxnSpPr>
            <a:cxnSpLocks/>
          </p:cNvCxnSpPr>
          <p:nvPr/>
        </p:nvCxnSpPr>
        <p:spPr>
          <a:xfrm flipV="1">
            <a:off x="3886932" y="323034"/>
            <a:ext cx="2051074" cy="2404497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>
            <a:extLst>
              <a:ext uri="{FF2B5EF4-FFF2-40B4-BE49-F238E27FC236}">
                <a16:creationId xmlns:a16="http://schemas.microsoft.com/office/drawing/2014/main" id="{3D9679AF-1352-4A3B-8CF8-692EFFB50131}"/>
              </a:ext>
            </a:extLst>
          </p:cNvPr>
          <p:cNvSpPr txBox="1"/>
          <p:nvPr/>
        </p:nvSpPr>
        <p:spPr>
          <a:xfrm>
            <a:off x="5466477" y="-18041"/>
            <a:ext cx="3401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/>
              <a:t>x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3EF7EDC2-FFC1-4A6C-8B90-BA77C9BE56D9}"/>
              </a:ext>
            </a:extLst>
          </p:cNvPr>
          <p:cNvSpPr txBox="1"/>
          <p:nvPr/>
        </p:nvSpPr>
        <p:spPr>
          <a:xfrm flipH="1">
            <a:off x="8808589" y="2712605"/>
            <a:ext cx="3296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/>
              <a:t>y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5D61BCB8-7C05-46CF-B5BE-CA87C78EDF63}"/>
              </a:ext>
            </a:extLst>
          </p:cNvPr>
          <p:cNvSpPr txBox="1"/>
          <p:nvPr/>
        </p:nvSpPr>
        <p:spPr>
          <a:xfrm>
            <a:off x="3567848" y="5601560"/>
            <a:ext cx="3257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/>
              <a:t>z</a:t>
            </a:r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8962EF16-4B5C-437B-B610-89F2F33AFEFF}"/>
              </a:ext>
            </a:extLst>
          </p:cNvPr>
          <p:cNvSpPr/>
          <p:nvPr/>
        </p:nvSpPr>
        <p:spPr>
          <a:xfrm>
            <a:off x="7458531" y="1667865"/>
            <a:ext cx="176709" cy="21715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ixaDeTexto 12">
                <a:extLst>
                  <a:ext uri="{FF2B5EF4-FFF2-40B4-BE49-F238E27FC236}">
                    <a16:creationId xmlns:a16="http://schemas.microsoft.com/office/drawing/2014/main" id="{4D22BEAC-FBBE-4477-B811-C28CF6027B7A}"/>
                  </a:ext>
                </a:extLst>
              </p:cNvPr>
              <p:cNvSpPr txBox="1"/>
              <p:nvPr/>
            </p:nvSpPr>
            <p:spPr>
              <a:xfrm>
                <a:off x="7657186" y="1446435"/>
                <a:ext cx="1589602" cy="4415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acc>
                        <m:accPr>
                          <m:chr m:val="̃"/>
                          <m:ctrlP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pt-BR" sz="28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</m:t>
                          </m:r>
                        </m:e>
                      </m:acc>
                      <m:r>
                        <a:rPr lang="pt-BR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pt-BR" sz="28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x</m:t>
                      </m:r>
                      <m:r>
                        <a:rPr lang="pt-BR" sz="28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pt-BR" sz="28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y</m:t>
                      </m:r>
                      <m:r>
                        <a:rPr lang="pt-BR" sz="28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pt-BR" sz="28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z</m:t>
                      </m:r>
                      <m:r>
                        <a:rPr lang="pt-BR" sz="28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2800" b="1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13" name="CaixaDeTexto 12">
                <a:extLst>
                  <a:ext uri="{FF2B5EF4-FFF2-40B4-BE49-F238E27FC236}">
                    <a16:creationId xmlns:a16="http://schemas.microsoft.com/office/drawing/2014/main" id="{4D22BEAC-FBBE-4477-B811-C28CF6027B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7186" y="1446435"/>
                <a:ext cx="1589602" cy="44159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Elipse 25">
            <a:extLst>
              <a:ext uri="{FF2B5EF4-FFF2-40B4-BE49-F238E27FC236}">
                <a16:creationId xmlns:a16="http://schemas.microsoft.com/office/drawing/2014/main" id="{F7EAE22E-7729-4BB4-8B26-47AF2BE2711F}"/>
              </a:ext>
            </a:extLst>
          </p:cNvPr>
          <p:cNvSpPr/>
          <p:nvPr/>
        </p:nvSpPr>
        <p:spPr>
          <a:xfrm>
            <a:off x="3821712" y="4316399"/>
            <a:ext cx="110940" cy="11844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Seta: para Cima 27">
            <a:extLst>
              <a:ext uri="{FF2B5EF4-FFF2-40B4-BE49-F238E27FC236}">
                <a16:creationId xmlns:a16="http://schemas.microsoft.com/office/drawing/2014/main" id="{EECA5B36-B819-487F-826C-63A065C96F24}"/>
              </a:ext>
            </a:extLst>
          </p:cNvPr>
          <p:cNvSpPr/>
          <p:nvPr/>
        </p:nvSpPr>
        <p:spPr>
          <a:xfrm rot="1491993">
            <a:off x="5818252" y="3574859"/>
            <a:ext cx="195115" cy="315419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Seta: para Cima 28">
            <a:extLst>
              <a:ext uri="{FF2B5EF4-FFF2-40B4-BE49-F238E27FC236}">
                <a16:creationId xmlns:a16="http://schemas.microsoft.com/office/drawing/2014/main" id="{9D9A70A9-6C80-40E4-B133-B817413E3D66}"/>
              </a:ext>
            </a:extLst>
          </p:cNvPr>
          <p:cNvSpPr/>
          <p:nvPr/>
        </p:nvSpPr>
        <p:spPr>
          <a:xfrm rot="12081576">
            <a:off x="5337370" y="4740010"/>
            <a:ext cx="179265" cy="369878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Seta: para Cima 29">
            <a:extLst>
              <a:ext uri="{FF2B5EF4-FFF2-40B4-BE49-F238E27FC236}">
                <a16:creationId xmlns:a16="http://schemas.microsoft.com/office/drawing/2014/main" id="{AB8E799C-E25C-4AD0-B8E6-C0A4A494374F}"/>
              </a:ext>
            </a:extLst>
          </p:cNvPr>
          <p:cNvSpPr/>
          <p:nvPr/>
        </p:nvSpPr>
        <p:spPr>
          <a:xfrm rot="5400000">
            <a:off x="10405491" y="4158688"/>
            <a:ext cx="195115" cy="315419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Seta: para Cima 30">
            <a:extLst>
              <a:ext uri="{FF2B5EF4-FFF2-40B4-BE49-F238E27FC236}">
                <a16:creationId xmlns:a16="http://schemas.microsoft.com/office/drawing/2014/main" id="{3AA61C28-AB5E-41DF-A1CE-F318DBBD329B}"/>
              </a:ext>
            </a:extLst>
          </p:cNvPr>
          <p:cNvSpPr/>
          <p:nvPr/>
        </p:nvSpPr>
        <p:spPr>
          <a:xfrm rot="16200000">
            <a:off x="1580592" y="4158687"/>
            <a:ext cx="195115" cy="315419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CaixaDeTexto 31">
                <a:extLst>
                  <a:ext uri="{FF2B5EF4-FFF2-40B4-BE49-F238E27FC236}">
                    <a16:creationId xmlns:a16="http://schemas.microsoft.com/office/drawing/2014/main" id="{2EB8372C-FF29-4FD6-9B5D-CE96C1DE9F90}"/>
                  </a:ext>
                </a:extLst>
              </p:cNvPr>
              <p:cNvSpPr txBox="1"/>
              <p:nvPr/>
            </p:nvSpPr>
            <p:spPr>
              <a:xfrm>
                <a:off x="6078004" y="3488915"/>
                <a:ext cx="65402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+∞</m:t>
                      </m:r>
                    </m:oMath>
                  </m:oMathPara>
                </a14:m>
                <a:endParaRPr lang="pt-BR" sz="2800" b="1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32" name="CaixaDeTexto 31">
                <a:extLst>
                  <a:ext uri="{FF2B5EF4-FFF2-40B4-BE49-F238E27FC236}">
                    <a16:creationId xmlns:a16="http://schemas.microsoft.com/office/drawing/2014/main" id="{2EB8372C-FF29-4FD6-9B5D-CE96C1DE9F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8004" y="3488915"/>
                <a:ext cx="654025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CaixaDeTexto 32">
                <a:extLst>
                  <a:ext uri="{FF2B5EF4-FFF2-40B4-BE49-F238E27FC236}">
                    <a16:creationId xmlns:a16="http://schemas.microsoft.com/office/drawing/2014/main" id="{AB59D463-885F-4A37-9F8E-30A3AD72861D}"/>
                  </a:ext>
                </a:extLst>
              </p:cNvPr>
              <p:cNvSpPr txBox="1"/>
              <p:nvPr/>
            </p:nvSpPr>
            <p:spPr>
              <a:xfrm>
                <a:off x="9691314" y="4100952"/>
                <a:ext cx="65402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+∞</m:t>
                      </m:r>
                    </m:oMath>
                  </m:oMathPara>
                </a14:m>
                <a:endParaRPr lang="pt-BR" sz="2800" b="1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33" name="CaixaDeTexto 32">
                <a:extLst>
                  <a:ext uri="{FF2B5EF4-FFF2-40B4-BE49-F238E27FC236}">
                    <a16:creationId xmlns:a16="http://schemas.microsoft.com/office/drawing/2014/main" id="{AB59D463-885F-4A37-9F8E-30A3AD7286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91314" y="4100952"/>
                <a:ext cx="654025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CaixaDeTexto 33">
                <a:extLst>
                  <a:ext uri="{FF2B5EF4-FFF2-40B4-BE49-F238E27FC236}">
                    <a16:creationId xmlns:a16="http://schemas.microsoft.com/office/drawing/2014/main" id="{38D38DDD-745F-4E8E-8A4A-CF4C59030B2C}"/>
                  </a:ext>
                </a:extLst>
              </p:cNvPr>
              <p:cNvSpPr txBox="1"/>
              <p:nvPr/>
            </p:nvSpPr>
            <p:spPr>
              <a:xfrm>
                <a:off x="5550669" y="4698439"/>
                <a:ext cx="654025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−∞</m:t>
                      </m:r>
                    </m:oMath>
                  </m:oMathPara>
                </a14:m>
                <a:endParaRPr lang="pt-BR" sz="2800" b="1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34" name="CaixaDeTexto 33">
                <a:extLst>
                  <a:ext uri="{FF2B5EF4-FFF2-40B4-BE49-F238E27FC236}">
                    <a16:creationId xmlns:a16="http://schemas.microsoft.com/office/drawing/2014/main" id="{38D38DDD-745F-4E8E-8A4A-CF4C59030B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0669" y="4698439"/>
                <a:ext cx="654025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CaixaDeTexto 34">
                <a:extLst>
                  <a:ext uri="{FF2B5EF4-FFF2-40B4-BE49-F238E27FC236}">
                    <a16:creationId xmlns:a16="http://schemas.microsoft.com/office/drawing/2014/main" id="{070203C6-89D9-4524-9542-EB2B5453F013}"/>
                  </a:ext>
                </a:extLst>
              </p:cNvPr>
              <p:cNvSpPr txBox="1"/>
              <p:nvPr/>
            </p:nvSpPr>
            <p:spPr>
              <a:xfrm>
                <a:off x="1896183" y="4100952"/>
                <a:ext cx="654025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−∞</m:t>
                      </m:r>
                    </m:oMath>
                  </m:oMathPara>
                </a14:m>
                <a:endParaRPr lang="pt-BR" sz="2800" b="1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35" name="CaixaDeTexto 34">
                <a:extLst>
                  <a:ext uri="{FF2B5EF4-FFF2-40B4-BE49-F238E27FC236}">
                    <a16:creationId xmlns:a16="http://schemas.microsoft.com/office/drawing/2014/main" id="{070203C6-89D9-4524-9542-EB2B5453F0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6183" y="4100952"/>
                <a:ext cx="654025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Elipse 35">
            <a:extLst>
              <a:ext uri="{FF2B5EF4-FFF2-40B4-BE49-F238E27FC236}">
                <a16:creationId xmlns:a16="http://schemas.microsoft.com/office/drawing/2014/main" id="{845FE4F6-C748-4382-9672-55E28079DE48}"/>
              </a:ext>
            </a:extLst>
          </p:cNvPr>
          <p:cNvSpPr/>
          <p:nvPr/>
        </p:nvSpPr>
        <p:spPr>
          <a:xfrm>
            <a:off x="4868427" y="4099243"/>
            <a:ext cx="176709" cy="21715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38" name="Conector reto 37">
            <a:extLst>
              <a:ext uri="{FF2B5EF4-FFF2-40B4-BE49-F238E27FC236}">
                <a16:creationId xmlns:a16="http://schemas.microsoft.com/office/drawing/2014/main" id="{0D99C17E-077C-4EFA-A947-4897BEDC38E3}"/>
              </a:ext>
            </a:extLst>
          </p:cNvPr>
          <p:cNvCxnSpPr>
            <a:cxnSpLocks/>
            <a:stCxn id="36" idx="7"/>
            <a:endCxn id="12" idx="3"/>
          </p:cNvCxnSpPr>
          <p:nvPr/>
        </p:nvCxnSpPr>
        <p:spPr>
          <a:xfrm flipV="1">
            <a:off x="5019258" y="1853216"/>
            <a:ext cx="2465151" cy="227782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CaixaDeTexto 41">
                <a:extLst>
                  <a:ext uri="{FF2B5EF4-FFF2-40B4-BE49-F238E27FC236}">
                    <a16:creationId xmlns:a16="http://schemas.microsoft.com/office/drawing/2014/main" id="{134E26C1-8CE7-4D4A-B648-FEFA37A0892C}"/>
                  </a:ext>
                </a:extLst>
              </p:cNvPr>
              <p:cNvSpPr txBox="1"/>
              <p:nvPr/>
            </p:nvSpPr>
            <p:spPr>
              <a:xfrm>
                <a:off x="5163201" y="4050821"/>
                <a:ext cx="191174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pt-BR" sz="2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p</m:t>
                      </m:r>
                      <m:r>
                        <a:rPr lang="pt-BR" sz="28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pt-BR" sz="2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x</m:t>
                      </m:r>
                      <m:r>
                        <a:rPr lang="pt-BR" sz="2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′′,</m:t>
                      </m:r>
                      <m:r>
                        <m:rPr>
                          <m:sty m:val="p"/>
                        </m:rPr>
                        <a:rPr lang="pt-BR" sz="2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y</m:t>
                      </m:r>
                      <m:r>
                        <a:rPr lang="pt-BR" sz="2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′′,</m:t>
                      </m:r>
                      <m:sSub>
                        <m:sSubPr>
                          <m:ctrlPr>
                            <a:rPr lang="pt-BR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pt-BR" sz="28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pt-BR" sz="28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</m:t>
                          </m:r>
                        </m:sub>
                      </m:sSub>
                      <m:r>
                        <a:rPr lang="pt-BR" sz="28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2800" b="1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42" name="CaixaDeTexto 41">
                <a:extLst>
                  <a:ext uri="{FF2B5EF4-FFF2-40B4-BE49-F238E27FC236}">
                    <a16:creationId xmlns:a16="http://schemas.microsoft.com/office/drawing/2014/main" id="{134E26C1-8CE7-4D4A-B648-FEFA37A089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3201" y="4050821"/>
                <a:ext cx="1911742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tângulo 42">
                <a:extLst>
                  <a:ext uri="{FF2B5EF4-FFF2-40B4-BE49-F238E27FC236}">
                    <a16:creationId xmlns:a16="http://schemas.microsoft.com/office/drawing/2014/main" id="{29FB2FEA-3646-4781-A519-21CAB3760951}"/>
                  </a:ext>
                </a:extLst>
              </p:cNvPr>
              <p:cNvSpPr/>
              <p:nvPr/>
            </p:nvSpPr>
            <p:spPr>
              <a:xfrm>
                <a:off x="3384503" y="4085562"/>
                <a:ext cx="51802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pt-BR" sz="2400" b="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pt-BR" sz="2400" b="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</m:t>
                          </m:r>
                        </m:sub>
                      </m:sSub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43" name="Retângulo 42">
                <a:extLst>
                  <a:ext uri="{FF2B5EF4-FFF2-40B4-BE49-F238E27FC236}">
                    <a16:creationId xmlns:a16="http://schemas.microsoft.com/office/drawing/2014/main" id="{29FB2FEA-3646-4781-A519-21CAB37609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4503" y="4085562"/>
                <a:ext cx="518027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CaixaDeTexto 43">
                <a:extLst>
                  <a:ext uri="{FF2B5EF4-FFF2-40B4-BE49-F238E27FC236}">
                    <a16:creationId xmlns:a16="http://schemas.microsoft.com/office/drawing/2014/main" id="{600193D3-178E-4B7A-AA67-6E743F115054}"/>
                  </a:ext>
                </a:extLst>
              </p:cNvPr>
              <p:cNvSpPr txBox="1"/>
              <p:nvPr/>
            </p:nvSpPr>
            <p:spPr>
              <a:xfrm>
                <a:off x="5760978" y="2879211"/>
                <a:ext cx="41517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pt-BR" sz="280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r</m:t>
                      </m:r>
                      <m:r>
                        <a:rPr lang="pt-BR" sz="2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′′</m:t>
                      </m:r>
                    </m:oMath>
                  </m:oMathPara>
                </a14:m>
                <a:endParaRPr lang="pt-BR" sz="2800" b="1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44" name="CaixaDeTexto 43">
                <a:extLst>
                  <a:ext uri="{FF2B5EF4-FFF2-40B4-BE49-F238E27FC236}">
                    <a16:creationId xmlns:a16="http://schemas.microsoft.com/office/drawing/2014/main" id="{600193D3-178E-4B7A-AA67-6E743F1150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0978" y="2879211"/>
                <a:ext cx="415177" cy="43088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CaixaDeTexto 44">
            <a:extLst>
              <a:ext uri="{FF2B5EF4-FFF2-40B4-BE49-F238E27FC236}">
                <a16:creationId xmlns:a16="http://schemas.microsoft.com/office/drawing/2014/main" id="{47D16C94-2150-4BDE-9F74-596924D7D7E3}"/>
              </a:ext>
            </a:extLst>
          </p:cNvPr>
          <p:cNvSpPr txBox="1"/>
          <p:nvPr/>
        </p:nvSpPr>
        <p:spPr>
          <a:xfrm>
            <a:off x="380695" y="1116042"/>
            <a:ext cx="39714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E a anomalia de campo total...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CaixaDeTexto 47">
                <a:extLst>
                  <a:ext uri="{FF2B5EF4-FFF2-40B4-BE49-F238E27FC236}">
                    <a16:creationId xmlns:a16="http://schemas.microsoft.com/office/drawing/2014/main" id="{90AF5C8E-FDAE-4B42-94DC-6A7A8833A608}"/>
                  </a:ext>
                </a:extLst>
              </p:cNvPr>
              <p:cNvSpPr txBox="1"/>
              <p:nvPr/>
            </p:nvSpPr>
            <p:spPr>
              <a:xfrm>
                <a:off x="2977642" y="5647504"/>
                <a:ext cx="7731439" cy="4580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pt-BR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acc>
                      <m:accPr>
                        <m:chr m:val="̃"/>
                        <m:ctrlPr>
                          <a:rPr lang="pt-BR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pt-BR" sz="28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T</m:t>
                        </m:r>
                      </m:e>
                    </m:acc>
                    <m:r>
                      <a:rPr lang="pt-BR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pt-BR" sz="2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x</m:t>
                    </m:r>
                    <m:r>
                      <a:rPr lang="pt-BR" sz="2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pt-BR" sz="2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y</m:t>
                    </m:r>
                    <m:r>
                      <a:rPr lang="pt-BR" sz="2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pt-BR" sz="2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z</m:t>
                    </m:r>
                    <m:r>
                      <a:rPr lang="pt-BR" sz="2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sz="2800" dirty="0">
                    <a:latin typeface="Calibri Light" panose="020F0302020204030204" pitchFamily="34" charset="0"/>
                    <a:cs typeface="Calibri Light" panose="020F0302020204030204" pitchFamily="34" charset="0"/>
                  </a:rPr>
                  <a:t> 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pt-BR" sz="28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sz="28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𝑭</m:t>
                            </m:r>
                          </m:e>
                        </m:acc>
                      </m:e>
                      <m:sub>
                        <m:r>
                          <a:rPr lang="pt-BR" sz="2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pt-BR" sz="2800" b="0" i="1" smtClean="0">
                        <a:latin typeface="Cambria Math" panose="02040503050406030204" pitchFamily="18" charset="0"/>
                      </a:rPr>
                      <m:t>.</m:t>
                    </m:r>
                    <m:acc>
                      <m:accPr>
                        <m:chr m:val="̃"/>
                        <m:ctrlPr>
                          <a:rPr lang="pt-BR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pt-BR" sz="2800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𝐁</m:t>
                        </m:r>
                      </m:e>
                    </m:acc>
                    <m:r>
                      <a:rPr lang="pt-BR" sz="2800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pt-BR" sz="28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x</m:t>
                    </m:r>
                    <m:r>
                      <a:rPr lang="pt-BR" sz="28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pt-BR" sz="28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y</m:t>
                    </m:r>
                    <m:r>
                      <a:rPr lang="pt-BR" sz="28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pt-BR" sz="28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z</m:t>
                    </m:r>
                    <m:r>
                      <a:rPr lang="pt-BR" sz="2800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pt-BR" sz="2800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48" name="CaixaDeTexto 47">
                <a:extLst>
                  <a:ext uri="{FF2B5EF4-FFF2-40B4-BE49-F238E27FC236}">
                    <a16:creationId xmlns:a16="http://schemas.microsoft.com/office/drawing/2014/main" id="{90AF5C8E-FDAE-4B42-94DC-6A7A8833A6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7642" y="5647504"/>
                <a:ext cx="7731439" cy="458011"/>
              </a:xfrm>
              <a:prstGeom prst="rect">
                <a:avLst/>
              </a:prstGeom>
              <a:blipFill>
                <a:blip r:embed="rId10"/>
                <a:stretch>
                  <a:fillRect t="-19737" b="-4342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tângulo 48">
                <a:extLst>
                  <a:ext uri="{FF2B5EF4-FFF2-40B4-BE49-F238E27FC236}">
                    <a16:creationId xmlns:a16="http://schemas.microsoft.com/office/drawing/2014/main" id="{6D1895F7-2841-46C9-8BF0-48E3C0CF77C8}"/>
                  </a:ext>
                </a:extLst>
              </p:cNvPr>
              <p:cNvSpPr/>
              <p:nvPr/>
            </p:nvSpPr>
            <p:spPr>
              <a:xfrm>
                <a:off x="9490915" y="5601560"/>
                <a:ext cx="81509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pt-BR" sz="2800" b="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z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pt-BR" sz="2800" b="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c</m:t>
                        </m:r>
                      </m:sub>
                    </m:sSub>
                  </m:oMath>
                </a14:m>
                <a:r>
                  <a:rPr lang="pt-BR" sz="2800" dirty="0"/>
                  <a:t>&gt;z</a:t>
                </a:r>
              </a:p>
            </p:txBody>
          </p:sp>
        </mc:Choice>
        <mc:Fallback xmlns="">
          <p:sp>
            <p:nvSpPr>
              <p:cNvPr id="49" name="Retângulo 48">
                <a:extLst>
                  <a:ext uri="{FF2B5EF4-FFF2-40B4-BE49-F238E27FC236}">
                    <a16:creationId xmlns:a16="http://schemas.microsoft.com/office/drawing/2014/main" id="{6D1895F7-2841-46C9-8BF0-48E3C0CF77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90915" y="5601560"/>
                <a:ext cx="815095" cy="523220"/>
              </a:xfrm>
              <a:prstGeom prst="rect">
                <a:avLst/>
              </a:prstGeom>
              <a:blipFill>
                <a:blip r:embed="rId11"/>
                <a:stretch>
                  <a:fillRect t="-11628" r="-13433" b="-3255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CaixaDeTexto 36">
                <a:extLst>
                  <a:ext uri="{FF2B5EF4-FFF2-40B4-BE49-F238E27FC236}">
                    <a16:creationId xmlns:a16="http://schemas.microsoft.com/office/drawing/2014/main" id="{D93DB1A7-EB0E-466A-A4B8-0FAA03FF2BD5}"/>
                  </a:ext>
                </a:extLst>
              </p:cNvPr>
              <p:cNvSpPr txBox="1"/>
              <p:nvPr/>
            </p:nvSpPr>
            <p:spPr>
              <a:xfrm>
                <a:off x="9443835" y="505179"/>
                <a:ext cx="100527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pt-BR" sz="2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  <m:d>
                        <m:dPr>
                          <m:ctrlPr>
                            <a:rPr lang="pt-BR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pt-BR" sz="2000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pt-BR" sz="2000" i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pt-BR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pt-BR" sz="2000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pt-BR" sz="2000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37" name="CaixaDeTexto 36">
                <a:extLst>
                  <a:ext uri="{FF2B5EF4-FFF2-40B4-BE49-F238E27FC236}">
                    <a16:creationId xmlns:a16="http://schemas.microsoft.com/office/drawing/2014/main" id="{D93DB1A7-EB0E-466A-A4B8-0FAA03FF2B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3835" y="505179"/>
                <a:ext cx="1005275" cy="307777"/>
              </a:xfrm>
              <a:prstGeom prst="rect">
                <a:avLst/>
              </a:prstGeom>
              <a:blipFill>
                <a:blip r:embed="rId12"/>
                <a:stretch>
                  <a:fillRect l="-3636" t="-24000" b="-16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Conector de Seta Reta 38">
            <a:extLst>
              <a:ext uri="{FF2B5EF4-FFF2-40B4-BE49-F238E27FC236}">
                <a16:creationId xmlns:a16="http://schemas.microsoft.com/office/drawing/2014/main" id="{CA898C21-A04A-4B52-BCE1-0B6907E3561B}"/>
              </a:ext>
            </a:extLst>
          </p:cNvPr>
          <p:cNvCxnSpPr>
            <a:cxnSpLocks/>
          </p:cNvCxnSpPr>
          <p:nvPr/>
        </p:nvCxnSpPr>
        <p:spPr>
          <a:xfrm flipH="1" flipV="1">
            <a:off x="9213465" y="441932"/>
            <a:ext cx="328788" cy="51891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AE5D7D25-06FF-4B31-83C2-47F14BDB81D1}"/>
              </a:ext>
            </a:extLst>
          </p:cNvPr>
          <p:cNvSpPr txBox="1"/>
          <p:nvPr/>
        </p:nvSpPr>
        <p:spPr>
          <a:xfrm>
            <a:off x="6937014" y="3625128"/>
            <a:ext cx="31031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chemeClr val="accent1">
                    <a:lumMod val="75000"/>
                  </a:schemeClr>
                </a:solidFill>
              </a:rPr>
              <a:t>Distribuição de dipolos</a:t>
            </a: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A2B9B5AF-11C9-4A24-8A8E-0329356C1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5CF5-DD80-4FB2-8D05-C9155122F025}" type="slidenum">
              <a:rPr lang="pt-BR" smtClean="0"/>
              <a:t>98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0811241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AAF82F5A-B928-46DF-B7E1-CF0A1C56F640}"/>
              </a:ext>
            </a:extLst>
          </p:cNvPr>
          <p:cNvCxnSpPr>
            <a:cxnSpLocks/>
          </p:cNvCxnSpPr>
          <p:nvPr/>
        </p:nvCxnSpPr>
        <p:spPr>
          <a:xfrm>
            <a:off x="593359" y="1098228"/>
            <a:ext cx="0" cy="2143807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ACE04AFD-656F-4494-A99D-DC2F9679FE18}"/>
              </a:ext>
            </a:extLst>
          </p:cNvPr>
          <p:cNvCxnSpPr>
            <a:cxnSpLocks/>
          </p:cNvCxnSpPr>
          <p:nvPr/>
        </p:nvCxnSpPr>
        <p:spPr>
          <a:xfrm>
            <a:off x="593359" y="1108006"/>
            <a:ext cx="2361468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EF7EDC2-FFC1-4A6C-8B90-BA77C9BE56D9}"/>
              </a:ext>
            </a:extLst>
          </p:cNvPr>
          <p:cNvSpPr txBox="1"/>
          <p:nvPr/>
        </p:nvSpPr>
        <p:spPr>
          <a:xfrm flipH="1">
            <a:off x="2790012" y="1081721"/>
            <a:ext cx="3296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/>
              <a:t>y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5D61BCB8-7C05-46CF-B5BE-CA87C78EDF63}"/>
              </a:ext>
            </a:extLst>
          </p:cNvPr>
          <p:cNvSpPr txBox="1"/>
          <p:nvPr/>
        </p:nvSpPr>
        <p:spPr>
          <a:xfrm>
            <a:off x="248347" y="2805648"/>
            <a:ext cx="3257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/>
              <a:t>z</a:t>
            </a:r>
          </a:p>
        </p:txBody>
      </p:sp>
      <p:sp>
        <p:nvSpPr>
          <p:cNvPr id="26" name="Elipse 25">
            <a:extLst>
              <a:ext uri="{FF2B5EF4-FFF2-40B4-BE49-F238E27FC236}">
                <a16:creationId xmlns:a16="http://schemas.microsoft.com/office/drawing/2014/main" id="{F7EAE22E-7729-4BB4-8B26-47AF2BE2711F}"/>
              </a:ext>
            </a:extLst>
          </p:cNvPr>
          <p:cNvSpPr/>
          <p:nvPr/>
        </p:nvSpPr>
        <p:spPr>
          <a:xfrm>
            <a:off x="518607" y="2282388"/>
            <a:ext cx="110940" cy="11844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tângulo 42">
                <a:extLst>
                  <a:ext uri="{FF2B5EF4-FFF2-40B4-BE49-F238E27FC236}">
                    <a16:creationId xmlns:a16="http://schemas.microsoft.com/office/drawing/2014/main" id="{29FB2FEA-3646-4781-A519-21CAB3760951}"/>
                  </a:ext>
                </a:extLst>
              </p:cNvPr>
              <p:cNvSpPr/>
              <p:nvPr/>
            </p:nvSpPr>
            <p:spPr>
              <a:xfrm>
                <a:off x="42498" y="2051555"/>
                <a:ext cx="51802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pt-BR" sz="2400" b="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pt-BR" sz="2400" b="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</m:t>
                          </m:r>
                        </m:sub>
                      </m:sSub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43" name="Retângulo 42">
                <a:extLst>
                  <a:ext uri="{FF2B5EF4-FFF2-40B4-BE49-F238E27FC236}">
                    <a16:creationId xmlns:a16="http://schemas.microsoft.com/office/drawing/2014/main" id="{29FB2FEA-3646-4781-A519-21CAB37609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98" y="2051555"/>
                <a:ext cx="518027" cy="4616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A2B9B5AF-11C9-4A24-8A8E-0329356C1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5CF5-DD80-4FB2-8D05-C9155122F025}" type="slidenum">
              <a:rPr lang="pt-BR" smtClean="0"/>
              <a:t>99</a:t>
            </a:fld>
            <a:endParaRPr lang="pt-BR"/>
          </a:p>
        </p:txBody>
      </p:sp>
      <p:cxnSp>
        <p:nvCxnSpPr>
          <p:cNvPr id="41" name="Conector de Seta Reta 40">
            <a:extLst>
              <a:ext uri="{FF2B5EF4-FFF2-40B4-BE49-F238E27FC236}">
                <a16:creationId xmlns:a16="http://schemas.microsoft.com/office/drawing/2014/main" id="{76BD9133-1123-42AD-8044-EAA38B89AE31}"/>
              </a:ext>
            </a:extLst>
          </p:cNvPr>
          <p:cNvCxnSpPr>
            <a:cxnSpLocks/>
          </p:cNvCxnSpPr>
          <p:nvPr/>
        </p:nvCxnSpPr>
        <p:spPr>
          <a:xfrm>
            <a:off x="4174759" y="1121397"/>
            <a:ext cx="0" cy="2143807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de Seta Reta 45">
            <a:extLst>
              <a:ext uri="{FF2B5EF4-FFF2-40B4-BE49-F238E27FC236}">
                <a16:creationId xmlns:a16="http://schemas.microsoft.com/office/drawing/2014/main" id="{A430D85F-9734-460F-96CD-D73BDDA7ADBF}"/>
              </a:ext>
            </a:extLst>
          </p:cNvPr>
          <p:cNvCxnSpPr>
            <a:cxnSpLocks/>
          </p:cNvCxnSpPr>
          <p:nvPr/>
        </p:nvCxnSpPr>
        <p:spPr>
          <a:xfrm>
            <a:off x="4174759" y="1131175"/>
            <a:ext cx="2361468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CaixaDeTexto 46">
            <a:extLst>
              <a:ext uri="{FF2B5EF4-FFF2-40B4-BE49-F238E27FC236}">
                <a16:creationId xmlns:a16="http://schemas.microsoft.com/office/drawing/2014/main" id="{7DF116CF-6B15-4D1E-A674-2A7BEB951361}"/>
              </a:ext>
            </a:extLst>
          </p:cNvPr>
          <p:cNvSpPr txBox="1"/>
          <p:nvPr/>
        </p:nvSpPr>
        <p:spPr>
          <a:xfrm flipH="1">
            <a:off x="6371412" y="1104890"/>
            <a:ext cx="3296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/>
              <a:t>y</a:t>
            </a:r>
          </a:p>
        </p:txBody>
      </p:sp>
      <p:sp>
        <p:nvSpPr>
          <p:cNvPr id="50" name="CaixaDeTexto 49">
            <a:extLst>
              <a:ext uri="{FF2B5EF4-FFF2-40B4-BE49-F238E27FC236}">
                <a16:creationId xmlns:a16="http://schemas.microsoft.com/office/drawing/2014/main" id="{3770E141-C231-4749-841F-59F0F14368D6}"/>
              </a:ext>
            </a:extLst>
          </p:cNvPr>
          <p:cNvSpPr txBox="1"/>
          <p:nvPr/>
        </p:nvSpPr>
        <p:spPr>
          <a:xfrm>
            <a:off x="3829747" y="2828817"/>
            <a:ext cx="3257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/>
              <a:t>z</a:t>
            </a:r>
          </a:p>
        </p:txBody>
      </p:sp>
      <p:sp>
        <p:nvSpPr>
          <p:cNvPr id="51" name="Elipse 50">
            <a:extLst>
              <a:ext uri="{FF2B5EF4-FFF2-40B4-BE49-F238E27FC236}">
                <a16:creationId xmlns:a16="http://schemas.microsoft.com/office/drawing/2014/main" id="{76ACCE70-A14D-461B-A6A0-7D9700884976}"/>
              </a:ext>
            </a:extLst>
          </p:cNvPr>
          <p:cNvSpPr/>
          <p:nvPr/>
        </p:nvSpPr>
        <p:spPr>
          <a:xfrm>
            <a:off x="4100007" y="2305557"/>
            <a:ext cx="110940" cy="11844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tângulo 51">
                <a:extLst>
                  <a:ext uri="{FF2B5EF4-FFF2-40B4-BE49-F238E27FC236}">
                    <a16:creationId xmlns:a16="http://schemas.microsoft.com/office/drawing/2014/main" id="{3D36C833-39E5-4F25-9FE8-6DB9CBFD07D5}"/>
                  </a:ext>
                </a:extLst>
              </p:cNvPr>
              <p:cNvSpPr/>
              <p:nvPr/>
            </p:nvSpPr>
            <p:spPr>
              <a:xfrm>
                <a:off x="3623898" y="2074724"/>
                <a:ext cx="51802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pt-BR" sz="2400" b="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pt-BR" sz="2400" b="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</m:t>
                          </m:r>
                        </m:sub>
                      </m:sSub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52" name="Retângulo 51">
                <a:extLst>
                  <a:ext uri="{FF2B5EF4-FFF2-40B4-BE49-F238E27FC236}">
                    <a16:creationId xmlns:a16="http://schemas.microsoft.com/office/drawing/2014/main" id="{3D36C833-39E5-4F25-9FE8-6DB9CBFD07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3898" y="2074724"/>
                <a:ext cx="518027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Conector de Seta Reta 52">
            <a:extLst>
              <a:ext uri="{FF2B5EF4-FFF2-40B4-BE49-F238E27FC236}">
                <a16:creationId xmlns:a16="http://schemas.microsoft.com/office/drawing/2014/main" id="{9EDDF7F6-7FF7-4059-84E4-44872762EE28}"/>
              </a:ext>
            </a:extLst>
          </p:cNvPr>
          <p:cNvCxnSpPr>
            <a:cxnSpLocks/>
          </p:cNvCxnSpPr>
          <p:nvPr/>
        </p:nvCxnSpPr>
        <p:spPr>
          <a:xfrm>
            <a:off x="579807" y="4353977"/>
            <a:ext cx="0" cy="2143807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ector de Seta Reta 53">
            <a:extLst>
              <a:ext uri="{FF2B5EF4-FFF2-40B4-BE49-F238E27FC236}">
                <a16:creationId xmlns:a16="http://schemas.microsoft.com/office/drawing/2014/main" id="{77B73FD0-DA64-4CE2-B4B8-B7354B583FB3}"/>
              </a:ext>
            </a:extLst>
          </p:cNvPr>
          <p:cNvCxnSpPr>
            <a:cxnSpLocks/>
          </p:cNvCxnSpPr>
          <p:nvPr/>
        </p:nvCxnSpPr>
        <p:spPr>
          <a:xfrm>
            <a:off x="579807" y="4363755"/>
            <a:ext cx="2361468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CaixaDeTexto 54">
            <a:extLst>
              <a:ext uri="{FF2B5EF4-FFF2-40B4-BE49-F238E27FC236}">
                <a16:creationId xmlns:a16="http://schemas.microsoft.com/office/drawing/2014/main" id="{A57AA01C-D25D-4695-ADC3-398F773C5EC3}"/>
              </a:ext>
            </a:extLst>
          </p:cNvPr>
          <p:cNvSpPr txBox="1"/>
          <p:nvPr/>
        </p:nvSpPr>
        <p:spPr>
          <a:xfrm flipH="1">
            <a:off x="2776460" y="4337470"/>
            <a:ext cx="3296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/>
              <a:t>y</a:t>
            </a:r>
          </a:p>
        </p:txBody>
      </p:sp>
      <p:sp>
        <p:nvSpPr>
          <p:cNvPr id="56" name="CaixaDeTexto 55">
            <a:extLst>
              <a:ext uri="{FF2B5EF4-FFF2-40B4-BE49-F238E27FC236}">
                <a16:creationId xmlns:a16="http://schemas.microsoft.com/office/drawing/2014/main" id="{24596A9E-30BF-4541-8156-DC68FA03E0DD}"/>
              </a:ext>
            </a:extLst>
          </p:cNvPr>
          <p:cNvSpPr txBox="1"/>
          <p:nvPr/>
        </p:nvSpPr>
        <p:spPr>
          <a:xfrm>
            <a:off x="234795" y="6061397"/>
            <a:ext cx="3257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/>
              <a:t>z</a:t>
            </a:r>
          </a:p>
        </p:txBody>
      </p:sp>
      <p:sp>
        <p:nvSpPr>
          <p:cNvPr id="57" name="Elipse 56">
            <a:extLst>
              <a:ext uri="{FF2B5EF4-FFF2-40B4-BE49-F238E27FC236}">
                <a16:creationId xmlns:a16="http://schemas.microsoft.com/office/drawing/2014/main" id="{002DED58-B2E1-412B-AEBC-C3A00D4B6F19}"/>
              </a:ext>
            </a:extLst>
          </p:cNvPr>
          <p:cNvSpPr/>
          <p:nvPr/>
        </p:nvSpPr>
        <p:spPr>
          <a:xfrm>
            <a:off x="505055" y="5538137"/>
            <a:ext cx="110940" cy="11844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Retângulo 57">
                <a:extLst>
                  <a:ext uri="{FF2B5EF4-FFF2-40B4-BE49-F238E27FC236}">
                    <a16:creationId xmlns:a16="http://schemas.microsoft.com/office/drawing/2014/main" id="{13849D86-C24F-46FD-8581-68CE18B091E9}"/>
                  </a:ext>
                </a:extLst>
              </p:cNvPr>
              <p:cNvSpPr/>
              <p:nvPr/>
            </p:nvSpPr>
            <p:spPr>
              <a:xfrm>
                <a:off x="28946" y="5307304"/>
                <a:ext cx="51802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pt-BR" sz="2400" b="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pt-BR" sz="2400" b="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</m:t>
                          </m:r>
                        </m:sub>
                      </m:sSub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58" name="Retângulo 57">
                <a:extLst>
                  <a:ext uri="{FF2B5EF4-FFF2-40B4-BE49-F238E27FC236}">
                    <a16:creationId xmlns:a16="http://schemas.microsoft.com/office/drawing/2014/main" id="{13849D86-C24F-46FD-8581-68CE18B091E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46" y="5307304"/>
                <a:ext cx="518027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Conector de Seta Reta 58">
            <a:extLst>
              <a:ext uri="{FF2B5EF4-FFF2-40B4-BE49-F238E27FC236}">
                <a16:creationId xmlns:a16="http://schemas.microsoft.com/office/drawing/2014/main" id="{92234657-DCE8-4A2B-8D67-7845D9472599}"/>
              </a:ext>
            </a:extLst>
          </p:cNvPr>
          <p:cNvCxnSpPr>
            <a:cxnSpLocks/>
          </p:cNvCxnSpPr>
          <p:nvPr/>
        </p:nvCxnSpPr>
        <p:spPr>
          <a:xfrm>
            <a:off x="4325537" y="4338119"/>
            <a:ext cx="0" cy="2143807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ector de Seta Reta 59">
            <a:extLst>
              <a:ext uri="{FF2B5EF4-FFF2-40B4-BE49-F238E27FC236}">
                <a16:creationId xmlns:a16="http://schemas.microsoft.com/office/drawing/2014/main" id="{A5E357CE-14A7-4747-B8B2-02FE70982A77}"/>
              </a:ext>
            </a:extLst>
          </p:cNvPr>
          <p:cNvCxnSpPr>
            <a:cxnSpLocks/>
          </p:cNvCxnSpPr>
          <p:nvPr/>
        </p:nvCxnSpPr>
        <p:spPr>
          <a:xfrm>
            <a:off x="4325537" y="4347897"/>
            <a:ext cx="2361468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CaixaDeTexto 60">
            <a:extLst>
              <a:ext uri="{FF2B5EF4-FFF2-40B4-BE49-F238E27FC236}">
                <a16:creationId xmlns:a16="http://schemas.microsoft.com/office/drawing/2014/main" id="{E557E680-F4A1-46FB-995B-5D065B433D63}"/>
              </a:ext>
            </a:extLst>
          </p:cNvPr>
          <p:cNvSpPr txBox="1"/>
          <p:nvPr/>
        </p:nvSpPr>
        <p:spPr>
          <a:xfrm flipH="1">
            <a:off x="6522190" y="4321612"/>
            <a:ext cx="3296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/>
              <a:t>y</a:t>
            </a:r>
          </a:p>
        </p:txBody>
      </p:sp>
      <p:sp>
        <p:nvSpPr>
          <p:cNvPr id="62" name="CaixaDeTexto 61">
            <a:extLst>
              <a:ext uri="{FF2B5EF4-FFF2-40B4-BE49-F238E27FC236}">
                <a16:creationId xmlns:a16="http://schemas.microsoft.com/office/drawing/2014/main" id="{DF2EB090-FB09-44E8-AE43-ECA24494B2AD}"/>
              </a:ext>
            </a:extLst>
          </p:cNvPr>
          <p:cNvSpPr txBox="1"/>
          <p:nvPr/>
        </p:nvSpPr>
        <p:spPr>
          <a:xfrm>
            <a:off x="3980525" y="6045539"/>
            <a:ext cx="3257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/>
              <a:t>z</a:t>
            </a:r>
          </a:p>
        </p:txBody>
      </p:sp>
      <p:sp>
        <p:nvSpPr>
          <p:cNvPr id="63" name="Elipse 62">
            <a:extLst>
              <a:ext uri="{FF2B5EF4-FFF2-40B4-BE49-F238E27FC236}">
                <a16:creationId xmlns:a16="http://schemas.microsoft.com/office/drawing/2014/main" id="{7D188EC7-8286-47AD-932B-B437A002DB31}"/>
              </a:ext>
            </a:extLst>
          </p:cNvPr>
          <p:cNvSpPr/>
          <p:nvPr/>
        </p:nvSpPr>
        <p:spPr>
          <a:xfrm>
            <a:off x="4250785" y="5522279"/>
            <a:ext cx="110940" cy="11844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Retângulo 63">
                <a:extLst>
                  <a:ext uri="{FF2B5EF4-FFF2-40B4-BE49-F238E27FC236}">
                    <a16:creationId xmlns:a16="http://schemas.microsoft.com/office/drawing/2014/main" id="{5A51CEA7-19F7-46C3-A1D3-ECA35BDFAFE8}"/>
                  </a:ext>
                </a:extLst>
              </p:cNvPr>
              <p:cNvSpPr/>
              <p:nvPr/>
            </p:nvSpPr>
            <p:spPr>
              <a:xfrm>
                <a:off x="3774676" y="5291446"/>
                <a:ext cx="51802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pt-BR" sz="2400" b="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pt-BR" sz="2400" b="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</m:t>
                          </m:r>
                        </m:sub>
                      </m:sSub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64" name="Retângulo 63">
                <a:extLst>
                  <a:ext uri="{FF2B5EF4-FFF2-40B4-BE49-F238E27FC236}">
                    <a16:creationId xmlns:a16="http://schemas.microsoft.com/office/drawing/2014/main" id="{5A51CEA7-19F7-46C3-A1D3-ECA35BDFAF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4676" y="5291446"/>
                <a:ext cx="518027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Elipse 10">
            <a:extLst>
              <a:ext uri="{FF2B5EF4-FFF2-40B4-BE49-F238E27FC236}">
                <a16:creationId xmlns:a16="http://schemas.microsoft.com/office/drawing/2014/main" id="{1875005F-E229-4A21-B66E-5A6524A9FA1E}"/>
              </a:ext>
            </a:extLst>
          </p:cNvPr>
          <p:cNvSpPr/>
          <p:nvPr/>
        </p:nvSpPr>
        <p:spPr>
          <a:xfrm>
            <a:off x="505055" y="655320"/>
            <a:ext cx="69022" cy="11844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5" name="Elipse 64">
            <a:extLst>
              <a:ext uri="{FF2B5EF4-FFF2-40B4-BE49-F238E27FC236}">
                <a16:creationId xmlns:a16="http://schemas.microsoft.com/office/drawing/2014/main" id="{3792593C-E521-4B47-9DF4-925CA063B147}"/>
              </a:ext>
            </a:extLst>
          </p:cNvPr>
          <p:cNvSpPr/>
          <p:nvPr/>
        </p:nvSpPr>
        <p:spPr>
          <a:xfrm>
            <a:off x="726477" y="448122"/>
            <a:ext cx="69022" cy="11844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6" name="Elipse 65">
            <a:extLst>
              <a:ext uri="{FF2B5EF4-FFF2-40B4-BE49-F238E27FC236}">
                <a16:creationId xmlns:a16="http://schemas.microsoft.com/office/drawing/2014/main" id="{98D8A508-7856-4FB5-91A4-E015C843D801}"/>
              </a:ext>
            </a:extLst>
          </p:cNvPr>
          <p:cNvSpPr/>
          <p:nvPr/>
        </p:nvSpPr>
        <p:spPr>
          <a:xfrm>
            <a:off x="1183677" y="655320"/>
            <a:ext cx="69022" cy="11844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7" name="Elipse 66">
            <a:extLst>
              <a:ext uri="{FF2B5EF4-FFF2-40B4-BE49-F238E27FC236}">
                <a16:creationId xmlns:a16="http://schemas.microsoft.com/office/drawing/2014/main" id="{6D7A9537-2FB7-4DFF-820F-F640F4B3485D}"/>
              </a:ext>
            </a:extLst>
          </p:cNvPr>
          <p:cNvSpPr/>
          <p:nvPr/>
        </p:nvSpPr>
        <p:spPr>
          <a:xfrm>
            <a:off x="1760541" y="498583"/>
            <a:ext cx="69022" cy="11844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8" name="Elipse 67">
            <a:extLst>
              <a:ext uri="{FF2B5EF4-FFF2-40B4-BE49-F238E27FC236}">
                <a16:creationId xmlns:a16="http://schemas.microsoft.com/office/drawing/2014/main" id="{54239DE2-296D-4168-B808-1AE35942C6C2}"/>
              </a:ext>
            </a:extLst>
          </p:cNvPr>
          <p:cNvSpPr/>
          <p:nvPr/>
        </p:nvSpPr>
        <p:spPr>
          <a:xfrm>
            <a:off x="2232981" y="655320"/>
            <a:ext cx="69022" cy="11844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9" name="Elipse 68">
            <a:extLst>
              <a:ext uri="{FF2B5EF4-FFF2-40B4-BE49-F238E27FC236}">
                <a16:creationId xmlns:a16="http://schemas.microsoft.com/office/drawing/2014/main" id="{55E5D73C-A1BB-469D-91E4-69507E63F23A}"/>
              </a:ext>
            </a:extLst>
          </p:cNvPr>
          <p:cNvSpPr/>
          <p:nvPr/>
        </p:nvSpPr>
        <p:spPr>
          <a:xfrm>
            <a:off x="2707438" y="534309"/>
            <a:ext cx="69022" cy="11844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1" name="Elipse 70">
            <a:extLst>
              <a:ext uri="{FF2B5EF4-FFF2-40B4-BE49-F238E27FC236}">
                <a16:creationId xmlns:a16="http://schemas.microsoft.com/office/drawing/2014/main" id="{1EB2FD7A-BBED-4E4E-900E-0CACB4DD08E1}"/>
              </a:ext>
            </a:extLst>
          </p:cNvPr>
          <p:cNvSpPr/>
          <p:nvPr/>
        </p:nvSpPr>
        <p:spPr>
          <a:xfrm>
            <a:off x="4131302" y="689461"/>
            <a:ext cx="69022" cy="11844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2" name="Elipse 71">
            <a:extLst>
              <a:ext uri="{FF2B5EF4-FFF2-40B4-BE49-F238E27FC236}">
                <a16:creationId xmlns:a16="http://schemas.microsoft.com/office/drawing/2014/main" id="{FB227291-CE28-400C-B509-975BE33AB426}"/>
              </a:ext>
            </a:extLst>
          </p:cNvPr>
          <p:cNvSpPr/>
          <p:nvPr/>
        </p:nvSpPr>
        <p:spPr>
          <a:xfrm>
            <a:off x="4740902" y="689461"/>
            <a:ext cx="69022" cy="11844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3" name="Elipse 72">
            <a:extLst>
              <a:ext uri="{FF2B5EF4-FFF2-40B4-BE49-F238E27FC236}">
                <a16:creationId xmlns:a16="http://schemas.microsoft.com/office/drawing/2014/main" id="{84FC8358-78CC-40BE-AF1B-84E9588460F1}"/>
              </a:ext>
            </a:extLst>
          </p:cNvPr>
          <p:cNvSpPr/>
          <p:nvPr/>
        </p:nvSpPr>
        <p:spPr>
          <a:xfrm>
            <a:off x="5350502" y="689461"/>
            <a:ext cx="69022" cy="11844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4" name="Elipse 73">
            <a:extLst>
              <a:ext uri="{FF2B5EF4-FFF2-40B4-BE49-F238E27FC236}">
                <a16:creationId xmlns:a16="http://schemas.microsoft.com/office/drawing/2014/main" id="{7D0961EB-25B4-48E9-8D14-68C20B528FFD}"/>
              </a:ext>
            </a:extLst>
          </p:cNvPr>
          <p:cNvSpPr/>
          <p:nvPr/>
        </p:nvSpPr>
        <p:spPr>
          <a:xfrm>
            <a:off x="5902960" y="689460"/>
            <a:ext cx="69022" cy="11844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5" name="Elipse 74">
            <a:extLst>
              <a:ext uri="{FF2B5EF4-FFF2-40B4-BE49-F238E27FC236}">
                <a16:creationId xmlns:a16="http://schemas.microsoft.com/office/drawing/2014/main" id="{426E889D-120B-49E0-B2BA-75CE3333E036}"/>
              </a:ext>
            </a:extLst>
          </p:cNvPr>
          <p:cNvSpPr/>
          <p:nvPr/>
        </p:nvSpPr>
        <p:spPr>
          <a:xfrm>
            <a:off x="6464582" y="689460"/>
            <a:ext cx="69022" cy="11844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6" name="Elipse 75">
            <a:extLst>
              <a:ext uri="{FF2B5EF4-FFF2-40B4-BE49-F238E27FC236}">
                <a16:creationId xmlns:a16="http://schemas.microsoft.com/office/drawing/2014/main" id="{6751F58A-E073-45FA-BB69-0520BF30D367}"/>
              </a:ext>
            </a:extLst>
          </p:cNvPr>
          <p:cNvSpPr/>
          <p:nvPr/>
        </p:nvSpPr>
        <p:spPr>
          <a:xfrm>
            <a:off x="488148" y="4116370"/>
            <a:ext cx="69022" cy="11844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7" name="Elipse 76">
            <a:extLst>
              <a:ext uri="{FF2B5EF4-FFF2-40B4-BE49-F238E27FC236}">
                <a16:creationId xmlns:a16="http://schemas.microsoft.com/office/drawing/2014/main" id="{11D95D5D-3067-43AE-945A-C0CA447071F5}"/>
              </a:ext>
            </a:extLst>
          </p:cNvPr>
          <p:cNvSpPr/>
          <p:nvPr/>
        </p:nvSpPr>
        <p:spPr>
          <a:xfrm>
            <a:off x="760988" y="3625234"/>
            <a:ext cx="69022" cy="11844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8" name="Elipse 77">
            <a:extLst>
              <a:ext uri="{FF2B5EF4-FFF2-40B4-BE49-F238E27FC236}">
                <a16:creationId xmlns:a16="http://schemas.microsoft.com/office/drawing/2014/main" id="{ABB6617C-ED12-4D5F-80B2-2831CF1F1D77}"/>
              </a:ext>
            </a:extLst>
          </p:cNvPr>
          <p:cNvSpPr/>
          <p:nvPr/>
        </p:nvSpPr>
        <p:spPr>
          <a:xfrm>
            <a:off x="1149166" y="3363519"/>
            <a:ext cx="69022" cy="11844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9" name="Elipse 78">
            <a:extLst>
              <a:ext uri="{FF2B5EF4-FFF2-40B4-BE49-F238E27FC236}">
                <a16:creationId xmlns:a16="http://schemas.microsoft.com/office/drawing/2014/main" id="{FA5C819E-8398-406C-B490-D32E7D0F8ED0}"/>
              </a:ext>
            </a:extLst>
          </p:cNvPr>
          <p:cNvSpPr/>
          <p:nvPr/>
        </p:nvSpPr>
        <p:spPr>
          <a:xfrm>
            <a:off x="1829563" y="4172104"/>
            <a:ext cx="69022" cy="11844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0" name="Elipse 79">
            <a:extLst>
              <a:ext uri="{FF2B5EF4-FFF2-40B4-BE49-F238E27FC236}">
                <a16:creationId xmlns:a16="http://schemas.microsoft.com/office/drawing/2014/main" id="{05E3C334-2098-4A48-BFC4-11AD73EFC38A}"/>
              </a:ext>
            </a:extLst>
          </p:cNvPr>
          <p:cNvSpPr/>
          <p:nvPr/>
        </p:nvSpPr>
        <p:spPr>
          <a:xfrm>
            <a:off x="1549316" y="3787091"/>
            <a:ext cx="69022" cy="11844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1" name="Elipse 80">
            <a:extLst>
              <a:ext uri="{FF2B5EF4-FFF2-40B4-BE49-F238E27FC236}">
                <a16:creationId xmlns:a16="http://schemas.microsoft.com/office/drawing/2014/main" id="{F8838C41-D162-44B6-9E66-D501752689EF}"/>
              </a:ext>
            </a:extLst>
          </p:cNvPr>
          <p:cNvSpPr/>
          <p:nvPr/>
        </p:nvSpPr>
        <p:spPr>
          <a:xfrm>
            <a:off x="2073709" y="4480639"/>
            <a:ext cx="69022" cy="11844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2" name="Elipse 81">
            <a:extLst>
              <a:ext uri="{FF2B5EF4-FFF2-40B4-BE49-F238E27FC236}">
                <a16:creationId xmlns:a16="http://schemas.microsoft.com/office/drawing/2014/main" id="{7B857C0C-4683-4525-B9CB-3F8307300EE4}"/>
              </a:ext>
            </a:extLst>
          </p:cNvPr>
          <p:cNvSpPr/>
          <p:nvPr/>
        </p:nvSpPr>
        <p:spPr>
          <a:xfrm>
            <a:off x="2390573" y="4406618"/>
            <a:ext cx="69022" cy="11844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3" name="Elipse 82">
            <a:extLst>
              <a:ext uri="{FF2B5EF4-FFF2-40B4-BE49-F238E27FC236}">
                <a16:creationId xmlns:a16="http://schemas.microsoft.com/office/drawing/2014/main" id="{A7F87A20-04C5-41DF-8B72-5CDCE89EE9B2}"/>
              </a:ext>
            </a:extLst>
          </p:cNvPr>
          <p:cNvSpPr/>
          <p:nvPr/>
        </p:nvSpPr>
        <p:spPr>
          <a:xfrm>
            <a:off x="2638416" y="4016202"/>
            <a:ext cx="69022" cy="11844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4" name="Elipse 83">
            <a:extLst>
              <a:ext uri="{FF2B5EF4-FFF2-40B4-BE49-F238E27FC236}">
                <a16:creationId xmlns:a16="http://schemas.microsoft.com/office/drawing/2014/main" id="{864EAC26-C359-49DA-A703-51175B433432}"/>
              </a:ext>
            </a:extLst>
          </p:cNvPr>
          <p:cNvSpPr/>
          <p:nvPr/>
        </p:nvSpPr>
        <p:spPr>
          <a:xfrm>
            <a:off x="2885804" y="3663585"/>
            <a:ext cx="69022" cy="11844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5" name="Elipse 84">
            <a:extLst>
              <a:ext uri="{FF2B5EF4-FFF2-40B4-BE49-F238E27FC236}">
                <a16:creationId xmlns:a16="http://schemas.microsoft.com/office/drawing/2014/main" id="{B4E31111-7F3C-4D88-A5C1-BED15CE3DA01}"/>
              </a:ext>
            </a:extLst>
          </p:cNvPr>
          <p:cNvSpPr/>
          <p:nvPr/>
        </p:nvSpPr>
        <p:spPr>
          <a:xfrm>
            <a:off x="4512302" y="4134643"/>
            <a:ext cx="69022" cy="11844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6" name="Elipse 85">
            <a:extLst>
              <a:ext uri="{FF2B5EF4-FFF2-40B4-BE49-F238E27FC236}">
                <a16:creationId xmlns:a16="http://schemas.microsoft.com/office/drawing/2014/main" id="{284A1A5E-2F32-49A4-B3E8-3AB0AF4ABB26}"/>
              </a:ext>
            </a:extLst>
          </p:cNvPr>
          <p:cNvSpPr/>
          <p:nvPr/>
        </p:nvSpPr>
        <p:spPr>
          <a:xfrm>
            <a:off x="4813597" y="4193863"/>
            <a:ext cx="69022" cy="11844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7" name="Elipse 86">
            <a:extLst>
              <a:ext uri="{FF2B5EF4-FFF2-40B4-BE49-F238E27FC236}">
                <a16:creationId xmlns:a16="http://schemas.microsoft.com/office/drawing/2014/main" id="{CFE1E733-E275-4E83-9B56-99D865CC9517}"/>
              </a:ext>
            </a:extLst>
          </p:cNvPr>
          <p:cNvSpPr/>
          <p:nvPr/>
        </p:nvSpPr>
        <p:spPr>
          <a:xfrm>
            <a:off x="5085506" y="3946647"/>
            <a:ext cx="69022" cy="11844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8" name="Elipse 87">
            <a:extLst>
              <a:ext uri="{FF2B5EF4-FFF2-40B4-BE49-F238E27FC236}">
                <a16:creationId xmlns:a16="http://schemas.microsoft.com/office/drawing/2014/main" id="{259CFDC8-9D36-4B5A-A367-1281E2031749}"/>
              </a:ext>
            </a:extLst>
          </p:cNvPr>
          <p:cNvSpPr/>
          <p:nvPr/>
        </p:nvSpPr>
        <p:spPr>
          <a:xfrm>
            <a:off x="5281480" y="3475381"/>
            <a:ext cx="69022" cy="11844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9" name="Elipse 88">
            <a:extLst>
              <a:ext uri="{FF2B5EF4-FFF2-40B4-BE49-F238E27FC236}">
                <a16:creationId xmlns:a16="http://schemas.microsoft.com/office/drawing/2014/main" id="{181EFD94-D1CF-4B5C-81C9-180A1343C268}"/>
              </a:ext>
            </a:extLst>
          </p:cNvPr>
          <p:cNvSpPr/>
          <p:nvPr/>
        </p:nvSpPr>
        <p:spPr>
          <a:xfrm>
            <a:off x="5632000" y="3242035"/>
            <a:ext cx="69022" cy="11844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0" name="Elipse 89">
            <a:extLst>
              <a:ext uri="{FF2B5EF4-FFF2-40B4-BE49-F238E27FC236}">
                <a16:creationId xmlns:a16="http://schemas.microsoft.com/office/drawing/2014/main" id="{D595689A-3DFB-4965-82AD-CF255982A403}"/>
              </a:ext>
            </a:extLst>
          </p:cNvPr>
          <p:cNvSpPr/>
          <p:nvPr/>
        </p:nvSpPr>
        <p:spPr>
          <a:xfrm>
            <a:off x="5833938" y="3633568"/>
            <a:ext cx="69022" cy="11844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1" name="Elipse 90">
            <a:extLst>
              <a:ext uri="{FF2B5EF4-FFF2-40B4-BE49-F238E27FC236}">
                <a16:creationId xmlns:a16="http://schemas.microsoft.com/office/drawing/2014/main" id="{1B95BA85-25DE-43B6-B96E-53541D3CB791}"/>
              </a:ext>
            </a:extLst>
          </p:cNvPr>
          <p:cNvSpPr/>
          <p:nvPr/>
        </p:nvSpPr>
        <p:spPr>
          <a:xfrm>
            <a:off x="6026978" y="3956981"/>
            <a:ext cx="69022" cy="11844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2" name="Elipse 91">
            <a:extLst>
              <a:ext uri="{FF2B5EF4-FFF2-40B4-BE49-F238E27FC236}">
                <a16:creationId xmlns:a16="http://schemas.microsoft.com/office/drawing/2014/main" id="{8C32E8D4-388A-4973-8BE0-6995D66B5052}"/>
              </a:ext>
            </a:extLst>
          </p:cNvPr>
          <p:cNvSpPr/>
          <p:nvPr/>
        </p:nvSpPr>
        <p:spPr>
          <a:xfrm>
            <a:off x="6299408" y="4140137"/>
            <a:ext cx="69022" cy="11844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3" name="Elipse 92">
            <a:extLst>
              <a:ext uri="{FF2B5EF4-FFF2-40B4-BE49-F238E27FC236}">
                <a16:creationId xmlns:a16="http://schemas.microsoft.com/office/drawing/2014/main" id="{F0CEC04A-27AB-4050-BF31-FC4056EF5219}"/>
              </a:ext>
            </a:extLst>
          </p:cNvPr>
          <p:cNvSpPr/>
          <p:nvPr/>
        </p:nvSpPr>
        <p:spPr>
          <a:xfrm>
            <a:off x="6617982" y="3990733"/>
            <a:ext cx="69022" cy="11844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575A2592-20FF-47C5-9390-DB89B8CEE89C}"/>
              </a:ext>
            </a:extLst>
          </p:cNvPr>
          <p:cNvCxnSpPr>
            <a:stCxn id="26" idx="6"/>
          </p:cNvCxnSpPr>
          <p:nvPr/>
        </p:nvCxnSpPr>
        <p:spPr>
          <a:xfrm flipV="1">
            <a:off x="629547" y="2341608"/>
            <a:ext cx="2393505" cy="1"/>
          </a:xfrm>
          <a:prstGeom prst="line">
            <a:avLst/>
          </a:prstGeom>
          <a:ln w="539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ector reto 94">
            <a:extLst>
              <a:ext uri="{FF2B5EF4-FFF2-40B4-BE49-F238E27FC236}">
                <a16:creationId xmlns:a16="http://schemas.microsoft.com/office/drawing/2014/main" id="{266B0506-036B-4004-9E7E-200ED4DF5AD5}"/>
              </a:ext>
            </a:extLst>
          </p:cNvPr>
          <p:cNvCxnSpPr/>
          <p:nvPr/>
        </p:nvCxnSpPr>
        <p:spPr>
          <a:xfrm flipV="1">
            <a:off x="4224477" y="2373185"/>
            <a:ext cx="2393505" cy="1"/>
          </a:xfrm>
          <a:prstGeom prst="line">
            <a:avLst/>
          </a:prstGeom>
          <a:ln w="539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ector reto 95">
            <a:extLst>
              <a:ext uri="{FF2B5EF4-FFF2-40B4-BE49-F238E27FC236}">
                <a16:creationId xmlns:a16="http://schemas.microsoft.com/office/drawing/2014/main" id="{0F5B2AC4-7E14-47CB-90A6-FB01BD4C54C9}"/>
              </a:ext>
            </a:extLst>
          </p:cNvPr>
          <p:cNvCxnSpPr/>
          <p:nvPr/>
        </p:nvCxnSpPr>
        <p:spPr>
          <a:xfrm flipV="1">
            <a:off x="612642" y="5612520"/>
            <a:ext cx="2393505" cy="1"/>
          </a:xfrm>
          <a:prstGeom prst="line">
            <a:avLst/>
          </a:prstGeom>
          <a:ln w="539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ector reto 96">
            <a:extLst>
              <a:ext uri="{FF2B5EF4-FFF2-40B4-BE49-F238E27FC236}">
                <a16:creationId xmlns:a16="http://schemas.microsoft.com/office/drawing/2014/main" id="{D31F4C5C-CF3F-48F4-B62F-A9C637D9AA8E}"/>
              </a:ext>
            </a:extLst>
          </p:cNvPr>
          <p:cNvCxnSpPr/>
          <p:nvPr/>
        </p:nvCxnSpPr>
        <p:spPr>
          <a:xfrm flipV="1">
            <a:off x="4381007" y="5594470"/>
            <a:ext cx="2393505" cy="1"/>
          </a:xfrm>
          <a:prstGeom prst="line">
            <a:avLst/>
          </a:prstGeom>
          <a:ln w="539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119189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22985</TotalTime>
  <Words>5506</Words>
  <Application>Microsoft Office PowerPoint</Application>
  <PresentationFormat>Widescreen</PresentationFormat>
  <Paragraphs>1437</Paragraphs>
  <Slides>135</Slides>
  <Notes>32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135</vt:i4>
      </vt:variant>
    </vt:vector>
  </HeadingPairs>
  <TitlesOfParts>
    <vt:vector size="140" baseType="lpstr">
      <vt:lpstr>Arial</vt:lpstr>
      <vt:lpstr>Calibri</vt:lpstr>
      <vt:lpstr>Calibri Light</vt:lpstr>
      <vt:lpstr>Cambria Math</vt:lpstr>
      <vt:lpstr>Tema do Office</vt:lpstr>
      <vt:lpstr>Introdução a Inversão de dados magnéticos e de gravidade (Parte II): Exemplos de aplicações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Inversão magnética em diferentes escalas</dc:title>
  <dc:creator>André Luis Reis</dc:creator>
  <cp:lastModifiedBy>André Luis Reis</cp:lastModifiedBy>
  <cp:revision>529</cp:revision>
  <dcterms:created xsi:type="dcterms:W3CDTF">2019-10-27T01:39:23Z</dcterms:created>
  <dcterms:modified xsi:type="dcterms:W3CDTF">2021-10-20T20:16:48Z</dcterms:modified>
</cp:coreProperties>
</file>